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302" r:id="rId3"/>
    <p:sldId id="289" r:id="rId4"/>
    <p:sldId id="295" r:id="rId5"/>
    <p:sldId id="355" r:id="rId6"/>
    <p:sldId id="763" r:id="rId7"/>
    <p:sldId id="356" r:id="rId8"/>
    <p:sldId id="395" r:id="rId9"/>
    <p:sldId id="397" r:id="rId10"/>
    <p:sldId id="317" r:id="rId11"/>
    <p:sldId id="398" r:id="rId12"/>
    <p:sldId id="399" r:id="rId13"/>
    <p:sldId id="400" r:id="rId14"/>
    <p:sldId id="401" r:id="rId15"/>
    <p:sldId id="761" r:id="rId16"/>
    <p:sldId id="762" r:id="rId17"/>
    <p:sldId id="407" r:id="rId18"/>
    <p:sldId id="408" r:id="rId19"/>
    <p:sldId id="402" r:id="rId20"/>
    <p:sldId id="403" r:id="rId21"/>
    <p:sldId id="404" r:id="rId22"/>
    <p:sldId id="405" r:id="rId23"/>
    <p:sldId id="618" r:id="rId24"/>
    <p:sldId id="617" r:id="rId25"/>
    <p:sldId id="409" r:id="rId26"/>
    <p:sldId id="413" r:id="rId27"/>
    <p:sldId id="512" r:id="rId28"/>
    <p:sldId id="412" r:id="rId29"/>
    <p:sldId id="513" r:id="rId30"/>
    <p:sldId id="508" r:id="rId31"/>
    <p:sldId id="509" r:id="rId32"/>
    <p:sldId id="510" r:id="rId33"/>
    <p:sldId id="511" r:id="rId34"/>
    <p:sldId id="414" r:id="rId35"/>
    <p:sldId id="693" r:id="rId36"/>
    <p:sldId id="694" r:id="rId37"/>
    <p:sldId id="563" r:id="rId38"/>
    <p:sldId id="564" r:id="rId39"/>
    <p:sldId id="410" r:id="rId40"/>
    <p:sldId id="566" r:id="rId41"/>
    <p:sldId id="568" r:id="rId42"/>
    <p:sldId id="569" r:id="rId43"/>
    <p:sldId id="570" r:id="rId44"/>
    <p:sldId id="571" r:id="rId45"/>
    <p:sldId id="572" r:id="rId46"/>
    <p:sldId id="415" r:id="rId47"/>
    <p:sldId id="578" r:id="rId48"/>
    <p:sldId id="579" r:id="rId49"/>
    <p:sldId id="580" r:id="rId50"/>
    <p:sldId id="581" r:id="rId51"/>
    <p:sldId id="582" r:id="rId52"/>
    <p:sldId id="583" r:id="rId53"/>
    <p:sldId id="584" r:id="rId54"/>
    <p:sldId id="444" r:id="rId55"/>
    <p:sldId id="449" r:id="rId56"/>
    <p:sldId id="450" r:id="rId57"/>
    <p:sldId id="451" r:id="rId58"/>
    <p:sldId id="452" r:id="rId59"/>
    <p:sldId id="445" r:id="rId60"/>
    <p:sldId id="446" r:id="rId61"/>
    <p:sldId id="447" r:id="rId62"/>
    <p:sldId id="453" r:id="rId63"/>
    <p:sldId id="741" r:id="rId64"/>
    <p:sldId id="265" r:id="rId65"/>
    <p:sldId id="494" r:id="rId66"/>
    <p:sldId id="496" r:id="rId67"/>
    <p:sldId id="500" r:id="rId68"/>
    <p:sldId id="497" r:id="rId69"/>
    <p:sldId id="501" r:id="rId70"/>
    <p:sldId id="502" r:id="rId71"/>
    <p:sldId id="504" r:id="rId72"/>
    <p:sldId id="507" r:id="rId73"/>
    <p:sldId id="673" r:id="rId74"/>
    <p:sldId id="680" r:id="rId75"/>
    <p:sldId id="685" r:id="rId76"/>
    <p:sldId id="682" r:id="rId77"/>
    <p:sldId id="686" r:id="rId78"/>
    <p:sldId id="687" r:id="rId79"/>
    <p:sldId id="688" r:id="rId80"/>
    <p:sldId id="675" r:id="rId81"/>
    <p:sldId id="760" r:id="rId82"/>
    <p:sldId id="258" r:id="rId83"/>
  </p:sldIdLst>
  <p:sldSz cx="12190413" cy="6859588"/>
  <p:notesSz cx="6858000" cy="9144000"/>
  <p:defaultTextStyle>
    <a:defPPr>
      <a:defRPr lang="zh-CN"/>
    </a:defPPr>
    <a:lvl1pPr algn="l" rtl="0" fontAlgn="base">
      <a:spcBef>
        <a:spcPct val="0"/>
      </a:spcBef>
      <a:spcAft>
        <a:spcPct val="0"/>
      </a:spcAft>
      <a:buFont typeface="Arial" pitchFamily="34" charset="0"/>
      <a:defRPr sz="1900"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sz="1900"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sz="1900"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sz="1900"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sz="1900" kern="1200">
        <a:solidFill>
          <a:schemeClr val="tx1"/>
        </a:solidFill>
        <a:latin typeface="Arial" pitchFamily="34" charset="0"/>
        <a:ea typeface="宋体" pitchFamily="2" charset="-122"/>
        <a:cs typeface="+mn-cs"/>
      </a:defRPr>
    </a:lvl5pPr>
    <a:lvl6pPr marL="2286000" algn="l" defTabSz="914400" rtl="0" eaLnBrk="1" latinLnBrk="0" hangingPunct="1">
      <a:defRPr sz="1900" kern="1200">
        <a:solidFill>
          <a:schemeClr val="tx1"/>
        </a:solidFill>
        <a:latin typeface="Arial" pitchFamily="34" charset="0"/>
        <a:ea typeface="宋体" pitchFamily="2" charset="-122"/>
        <a:cs typeface="+mn-cs"/>
      </a:defRPr>
    </a:lvl6pPr>
    <a:lvl7pPr marL="2743200" algn="l" defTabSz="914400" rtl="0" eaLnBrk="1" latinLnBrk="0" hangingPunct="1">
      <a:defRPr sz="1900" kern="1200">
        <a:solidFill>
          <a:schemeClr val="tx1"/>
        </a:solidFill>
        <a:latin typeface="Arial" pitchFamily="34" charset="0"/>
        <a:ea typeface="宋体" pitchFamily="2" charset="-122"/>
        <a:cs typeface="+mn-cs"/>
      </a:defRPr>
    </a:lvl7pPr>
    <a:lvl8pPr marL="3200400" algn="l" defTabSz="914400" rtl="0" eaLnBrk="1" latinLnBrk="0" hangingPunct="1">
      <a:defRPr sz="1900" kern="1200">
        <a:solidFill>
          <a:schemeClr val="tx1"/>
        </a:solidFill>
        <a:latin typeface="Arial" pitchFamily="34" charset="0"/>
        <a:ea typeface="宋体" pitchFamily="2" charset="-122"/>
        <a:cs typeface="+mn-cs"/>
      </a:defRPr>
    </a:lvl8pPr>
    <a:lvl9pPr marL="3657600" algn="l" defTabSz="914400" rtl="0" eaLnBrk="1" latinLnBrk="0" hangingPunct="1">
      <a:defRPr sz="1900"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724" y="-68"/>
      </p:cViewPr>
      <p:guideLst>
        <p:guide orient="horz" pos="2166"/>
        <p:guide pos="3870"/>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0213"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zh-CN" altLang="zh-CN"/>
          </a:p>
        </p:txBody>
      </p:sp>
      <p:sp>
        <p:nvSpPr>
          <p:cNvPr id="2051" name="日期占位符 2"/>
          <p:cNvSpPr>
            <a:spLocks noGrp="1" noChangeArrowheads="1"/>
          </p:cNvSpPr>
          <p:nvPr>
            <p:ph type="dt" idx="1"/>
          </p:nvPr>
        </p:nvSpPr>
        <p:spPr bwMode="auto">
          <a:xfrm>
            <a:off x="3883025" y="0"/>
            <a:ext cx="2973388"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a:lvl1pPr>
          </a:lstStyle>
          <a:p>
            <a:pPr>
              <a:defRPr/>
            </a:pPr>
            <a:fld id="{50C60F52-9472-4473-BE94-624946DA352E}" type="datetime1">
              <a:rPr lang="zh-CN" altLang="en-US"/>
              <a:pPr>
                <a:defRPr/>
              </a:pPr>
              <a:t>2018/6/4</a:t>
            </a:fld>
            <a:endParaRPr lang="zh-CN" altLang="en-US" sz="1200"/>
          </a:p>
        </p:txBody>
      </p:sp>
      <p:sp>
        <p:nvSpPr>
          <p:cNvPr id="97284" name="幻灯片图像占位符 3"/>
          <p:cNvSpPr>
            <a:spLocks noGrp="1" noRot="1" noChangeAspect="1" noChangeArrowheads="1"/>
          </p:cNvSpPr>
          <p:nvPr>
            <p:ph type="sldImg" idx="2"/>
          </p:nvPr>
        </p:nvSpPr>
        <p:spPr bwMode="auto">
          <a:xfrm>
            <a:off x="382588" y="685800"/>
            <a:ext cx="60928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343400"/>
            <a:ext cx="5486400" cy="4114800"/>
          </a:xfrm>
          <a:prstGeom prst="rect">
            <a:avLst/>
          </a:prstGeom>
          <a:noFill/>
          <a:ln w="9525">
            <a:noFill/>
            <a:miter lim="800000"/>
            <a:headEnd/>
            <a:tailEnd/>
          </a:ln>
        </p:spPr>
        <p:txBody>
          <a:bodyPr anchor="ctr"/>
          <a:lstStyle/>
          <a:p>
            <a:pPr defTabSz="0" eaLnBrk="0" hangingPunct="0">
              <a:spcBef>
                <a:spcPct val="30000"/>
              </a:spcBef>
              <a:buFontTx/>
              <a:buNone/>
              <a:defRPr/>
            </a:pPr>
            <a:r>
              <a:rPr lang="zh-CN" sz="1200"/>
              <a:t>单击此处编辑母版文本样式</a:t>
            </a:r>
          </a:p>
          <a:p>
            <a:pPr defTabSz="0" eaLnBrk="0" hangingPunct="0">
              <a:spcBef>
                <a:spcPct val="30000"/>
              </a:spcBef>
              <a:buFontTx/>
              <a:buNone/>
              <a:defRPr/>
            </a:pPr>
            <a:r>
              <a:rPr lang="zh-CN" sz="1200"/>
              <a:t>第二级</a:t>
            </a:r>
          </a:p>
          <a:p>
            <a:pPr defTabSz="0" eaLnBrk="0" hangingPunct="0">
              <a:spcBef>
                <a:spcPct val="30000"/>
              </a:spcBef>
              <a:buFontTx/>
              <a:buNone/>
              <a:defRPr/>
            </a:pPr>
            <a:r>
              <a:rPr lang="zh-CN" sz="1200"/>
              <a:t>第三级</a:t>
            </a:r>
          </a:p>
          <a:p>
            <a:pPr defTabSz="0" eaLnBrk="0" hangingPunct="0">
              <a:spcBef>
                <a:spcPct val="30000"/>
              </a:spcBef>
              <a:buFontTx/>
              <a:buNone/>
              <a:defRPr/>
            </a:pPr>
            <a:r>
              <a:rPr lang="zh-CN" sz="1200"/>
              <a:t>第四级</a:t>
            </a:r>
          </a:p>
          <a:p>
            <a:pPr defTabSz="0" eaLnBrk="0" hangingPunct="0">
              <a:spcBef>
                <a:spcPct val="30000"/>
              </a:spcBef>
              <a:buFontTx/>
              <a:buNone/>
              <a:defRPr/>
            </a:pPr>
            <a:r>
              <a:rPr lang="zh-CN" sz="1200"/>
              <a:t>第五级</a:t>
            </a:r>
          </a:p>
        </p:txBody>
      </p:sp>
      <p:sp>
        <p:nvSpPr>
          <p:cNvPr id="2054" name="页脚占位符 5"/>
          <p:cNvSpPr>
            <a:spLocks noGrp="1" noChangeArrowheads="1"/>
          </p:cNvSpPr>
          <p:nvPr>
            <p:ph type="ftr" sz="quarter" idx="4"/>
          </p:nvPr>
        </p:nvSpPr>
        <p:spPr bwMode="auto">
          <a:xfrm>
            <a:off x="0" y="8685213"/>
            <a:ext cx="2970213"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zh-CN" altLang="zh-CN"/>
          </a:p>
        </p:txBody>
      </p:sp>
      <p:sp>
        <p:nvSpPr>
          <p:cNvPr id="2055" name="灯片编号占位符 6"/>
          <p:cNvSpPr>
            <a:spLocks noGrp="1" noChangeArrowheads="1"/>
          </p:cNvSpPr>
          <p:nvPr>
            <p:ph type="sldNum" sz="quarter" idx="5"/>
          </p:nvPr>
        </p:nvSpPr>
        <p:spPr bwMode="auto">
          <a:xfrm>
            <a:off x="3883025" y="8685213"/>
            <a:ext cx="2973388"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a:lvl1pPr>
          </a:lstStyle>
          <a:p>
            <a:pPr>
              <a:defRPr/>
            </a:pPr>
            <a:fld id="{53F4623F-EB6F-4D27-A653-B4832FF09E0D}" type="slidenum">
              <a:rPr lang="zh-CN" altLang="en-US"/>
              <a:pPr>
                <a:defRPr/>
              </a:pPr>
              <a:t>‹#›</a:t>
            </a:fld>
            <a:endParaRPr lang="zh-CN" altLang="en-US" sz="1200"/>
          </a:p>
        </p:txBody>
      </p:sp>
    </p:spTree>
    <p:extLst>
      <p:ext uri="{BB962C8B-B14F-4D97-AF65-F5344CB8AC3E}">
        <p14:creationId xmlns:p14="http://schemas.microsoft.com/office/powerpoint/2010/main" val="506149694"/>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1613" cy="1471613"/>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7788"/>
            <a:ext cx="853281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2B5E2BA-8CA7-4B0D-B5DF-A36E66F7D61D}" type="datetime1">
              <a:rPr lang="zh-CN" altLang="en-US"/>
              <a:pPr>
                <a:defRPr/>
              </a:pPr>
              <a:t>2018/6/4</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9DF5F024-617C-4A2A-8104-F66486329E6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552588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7ED49CC-B2A1-41BE-8F90-413828F7802D}" type="datetime1">
              <a:rPr lang="zh-CN" altLang="en-US"/>
              <a:pPr>
                <a:defRPr/>
              </a:pPr>
              <a:t>2018/6/4</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963CF311-5864-4692-AB32-479DD6E55B9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235429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1613"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B804DCE-4770-4A61-9F81-E1127066C8D9}" type="datetime1">
              <a:rPr lang="zh-CN" altLang="en-US"/>
              <a:pPr>
                <a:defRPr/>
              </a:pPr>
              <a:t>2018/6/4</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A5E43538-71E7-4AD9-9C3D-E3B6DC3694DA}"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117040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D2033F3-1834-4D83-A7AF-224AE2D32F5D}" type="datetime1">
              <a:rPr lang="zh-CN" altLang="en-US"/>
              <a:pPr>
                <a:defRPr/>
              </a:pPr>
              <a:t>2018/6/4</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63A45902-EFEC-43DF-B8BC-62070F642949}"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3983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8488"/>
            <a:ext cx="1036161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1612" cy="15017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A47021B-2AD2-442C-AC20-8B50E835B2DC}" type="datetime1">
              <a:rPr lang="zh-CN" altLang="en-US"/>
              <a:pPr>
                <a:defRPr/>
              </a:pPr>
              <a:t>2018/6/4</a:t>
            </a:fld>
            <a:endParaRPr lang="zh-CN" altLang="en-US" sz="1800">
              <a:solidFill>
                <a:schemeClr val="tx1"/>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zh-CN"/>
          </a:p>
        </p:txBody>
      </p:sp>
      <p:sp>
        <p:nvSpPr>
          <p:cNvPr id="6" name="灯片编号占位符 5"/>
          <p:cNvSpPr>
            <a:spLocks noGrp="1"/>
          </p:cNvSpPr>
          <p:nvPr>
            <p:ph type="sldNum" sz="quarter" idx="12"/>
          </p:nvPr>
        </p:nvSpPr>
        <p:spPr/>
        <p:txBody>
          <a:bodyPr/>
          <a:lstStyle>
            <a:lvl1pPr>
              <a:defRPr/>
            </a:lvl1pPr>
          </a:lstStyle>
          <a:p>
            <a:pPr>
              <a:defRPr/>
            </a:pPr>
            <a:fld id="{F4EF8734-5A9E-4EA2-8877-3E989DB6EF0A}"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65364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08613"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0613" y="1600200"/>
            <a:ext cx="5410200" cy="45275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pPr>
              <a:defRPr/>
            </a:pPr>
            <a:fld id="{6108324A-8DE5-4801-915B-D091522B773C}" type="datetime1">
              <a:rPr lang="zh-CN" altLang="en-US"/>
              <a:pPr>
                <a:defRPr/>
              </a:pPr>
              <a:t>2018/6/4</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pPr>
              <a:defRPr/>
            </a:pPr>
            <a:endParaRPr lang="zh-CN" altLang="zh-CN"/>
          </a:p>
        </p:txBody>
      </p:sp>
      <p:sp>
        <p:nvSpPr>
          <p:cNvPr id="7" name="灯片编号占位符 6"/>
          <p:cNvSpPr>
            <a:spLocks noGrp="1"/>
          </p:cNvSpPr>
          <p:nvPr>
            <p:ph type="sldNum" sz="quarter" idx="12"/>
          </p:nvPr>
        </p:nvSpPr>
        <p:spPr/>
        <p:txBody>
          <a:bodyPr/>
          <a:lstStyle>
            <a:lvl1pPr>
              <a:defRPr/>
            </a:lvl1pPr>
          </a:lstStyle>
          <a:p>
            <a:pPr>
              <a:defRPr/>
            </a:pPr>
            <a:fld id="{3DF72923-3CFA-4E87-912E-9E109BC0F24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1497029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28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7975" cy="39528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pPr>
              <a:defRPr/>
            </a:pPr>
            <a:fld id="{FD8FE3EF-229A-4371-ADA7-4B925A0C1A7A}" type="datetime1">
              <a:rPr lang="zh-CN" altLang="en-US"/>
              <a:pPr>
                <a:defRPr/>
              </a:pPr>
              <a:t>2018/6/4</a:t>
            </a:fld>
            <a:endParaRPr lang="zh-CN" altLang="en-US" sz="1800">
              <a:solidFill>
                <a:schemeClr val="tx1"/>
              </a:solidFill>
            </a:endParaRPr>
          </a:p>
        </p:txBody>
      </p:sp>
      <p:sp>
        <p:nvSpPr>
          <p:cNvPr id="8" name="页脚占位符 7"/>
          <p:cNvSpPr>
            <a:spLocks noGrp="1"/>
          </p:cNvSpPr>
          <p:nvPr>
            <p:ph type="ftr" sz="quarter" idx="11"/>
          </p:nvPr>
        </p:nvSpPr>
        <p:spPr/>
        <p:txBody>
          <a:bodyPr/>
          <a:lstStyle>
            <a:lvl1pPr>
              <a:defRPr/>
            </a:lvl1pPr>
          </a:lstStyle>
          <a:p>
            <a:pPr>
              <a:defRPr/>
            </a:pPr>
            <a:endParaRPr lang="zh-CN" altLang="zh-CN"/>
          </a:p>
        </p:txBody>
      </p:sp>
      <p:sp>
        <p:nvSpPr>
          <p:cNvPr id="9" name="灯片编号占位符 8"/>
          <p:cNvSpPr>
            <a:spLocks noGrp="1"/>
          </p:cNvSpPr>
          <p:nvPr>
            <p:ph type="sldNum" sz="quarter" idx="12"/>
          </p:nvPr>
        </p:nvSpPr>
        <p:spPr/>
        <p:txBody>
          <a:bodyPr/>
          <a:lstStyle>
            <a:lvl1pPr>
              <a:defRPr/>
            </a:lvl1pPr>
          </a:lstStyle>
          <a:p>
            <a:pPr>
              <a:defRPr/>
            </a:pPr>
            <a:fld id="{20BB0D07-7AF4-4B6D-BEFF-1B57D3D46209}"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965368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pPr>
              <a:defRPr/>
            </a:pPr>
            <a:fld id="{FEB52B41-B4D7-4969-9F70-2E6E4287D219}" type="datetime1">
              <a:rPr lang="zh-CN" altLang="en-US"/>
              <a:pPr>
                <a:defRPr/>
              </a:pPr>
              <a:t>2018/6/4</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pPr>
              <a:defRPr/>
            </a:pPr>
            <a:fld id="{C76B5B6E-11FF-4B3A-B265-9B1C044D1BE0}"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742194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341AC221-55EF-40B5-AF09-114291EE5F02}" type="datetime1">
              <a:rPr lang="zh-CN" altLang="en-US"/>
              <a:pPr>
                <a:defRPr/>
              </a:pPr>
              <a:t>2018/6/4</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pPr>
              <a:defRPr/>
            </a:pPr>
            <a:endParaRPr lang="zh-CN" altLang="zh-CN"/>
          </a:p>
        </p:txBody>
      </p:sp>
      <p:sp>
        <p:nvSpPr>
          <p:cNvPr id="4" name="灯片编号占位符 3"/>
          <p:cNvSpPr>
            <a:spLocks noGrp="1"/>
          </p:cNvSpPr>
          <p:nvPr>
            <p:ph type="sldNum" sz="quarter" idx="12"/>
          </p:nvPr>
        </p:nvSpPr>
        <p:spPr/>
        <p:txBody>
          <a:bodyPr/>
          <a:lstStyle>
            <a:lvl1pPr>
              <a:defRPr/>
            </a:lvl1pPr>
          </a:lstStyle>
          <a:p>
            <a:pPr>
              <a:defRPr/>
            </a:pPr>
            <a:fld id="{FACA0838-9AAD-4148-BB84-D6CAD1B36D3B}"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82604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675" y="273050"/>
            <a:ext cx="6815138" cy="58547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0025" cy="46926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fld id="{7C24DD76-0CD6-41D3-B3CD-C37C3659E422}" type="datetime1">
              <a:rPr lang="zh-CN" altLang="en-US"/>
              <a:pPr>
                <a:defRPr/>
              </a:pPr>
              <a:t>2018/6/4</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pPr>
              <a:defRPr/>
            </a:pPr>
            <a:endParaRPr lang="zh-CN" altLang="zh-CN"/>
          </a:p>
        </p:txBody>
      </p:sp>
      <p:sp>
        <p:nvSpPr>
          <p:cNvPr id="7" name="灯片编号占位符 6"/>
          <p:cNvSpPr>
            <a:spLocks noGrp="1"/>
          </p:cNvSpPr>
          <p:nvPr>
            <p:ph type="sldNum" sz="quarter" idx="12"/>
          </p:nvPr>
        </p:nvSpPr>
        <p:spPr/>
        <p:txBody>
          <a:bodyPr/>
          <a:lstStyle>
            <a:lvl1pPr>
              <a:defRPr/>
            </a:lvl1pPr>
          </a:lstStyle>
          <a:p>
            <a:pPr>
              <a:defRPr/>
            </a:pPr>
            <a:fld id="{717BFEB0-CE08-4710-B5B8-9F7DCEB736BF}"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3027028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2188"/>
            <a:ext cx="7315200" cy="566737"/>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63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Arial" pitchFamily="34" charset="0"/>
            </a:endParaRPr>
          </a:p>
        </p:txBody>
      </p:sp>
      <p:sp>
        <p:nvSpPr>
          <p:cNvPr id="4" name="文本占位符 3"/>
          <p:cNvSpPr>
            <a:spLocks noGrp="1"/>
          </p:cNvSpPr>
          <p:nvPr>
            <p:ph type="body" sz="half" idx="2"/>
          </p:nvPr>
        </p:nvSpPr>
        <p:spPr>
          <a:xfrm>
            <a:off x="2389188" y="5368925"/>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pPr>
              <a:defRPr/>
            </a:pPr>
            <a:fld id="{B1BE6954-1B11-4168-847A-ED8FC40CEDF9}" type="datetime1">
              <a:rPr lang="zh-CN" altLang="en-US"/>
              <a:pPr>
                <a:defRPr/>
              </a:pPr>
              <a:t>2018/6/4</a:t>
            </a:fld>
            <a:endParaRPr lang="zh-CN" altLang="en-US" sz="1800">
              <a:solidFill>
                <a:schemeClr val="tx1"/>
              </a:solidFill>
            </a:endParaRPr>
          </a:p>
        </p:txBody>
      </p:sp>
      <p:sp>
        <p:nvSpPr>
          <p:cNvPr id="6" name="页脚占位符 5"/>
          <p:cNvSpPr>
            <a:spLocks noGrp="1"/>
          </p:cNvSpPr>
          <p:nvPr>
            <p:ph type="ftr" sz="quarter" idx="11"/>
          </p:nvPr>
        </p:nvSpPr>
        <p:spPr/>
        <p:txBody>
          <a:bodyPr/>
          <a:lstStyle>
            <a:lvl1pPr>
              <a:defRPr/>
            </a:lvl1pPr>
          </a:lstStyle>
          <a:p>
            <a:pPr>
              <a:defRPr/>
            </a:pPr>
            <a:endParaRPr lang="zh-CN" altLang="zh-CN"/>
          </a:p>
        </p:txBody>
      </p:sp>
      <p:sp>
        <p:nvSpPr>
          <p:cNvPr id="7" name="灯片编号占位符 6"/>
          <p:cNvSpPr>
            <a:spLocks noGrp="1"/>
          </p:cNvSpPr>
          <p:nvPr>
            <p:ph type="sldNum" sz="quarter" idx="12"/>
          </p:nvPr>
        </p:nvSpPr>
        <p:spPr/>
        <p:txBody>
          <a:bodyPr/>
          <a:lstStyle>
            <a:lvl1pPr>
              <a:defRPr/>
            </a:lvl1pPr>
          </a:lstStyle>
          <a:p>
            <a:pPr>
              <a:defRPr/>
            </a:pPr>
            <a:fld id="{3EF09E0E-17AF-4EB0-B7F9-A1388E0CF2AE}"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238522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2F2F2"/>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09600" y="274638"/>
            <a:ext cx="109712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ctr" anchorCtr="0" compatLnSpc="1">
            <a:prstTxWarp prst="textNoShape">
              <a:avLst/>
            </a:prstTxWarp>
          </a:bodyPr>
          <a:lstStyle/>
          <a:p>
            <a:pPr lvl="0"/>
            <a:r>
              <a:rPr lang="zh-CN" altLang="zh-CN" smtClean="0">
                <a:sym typeface="Arial" pitchFamily="34" charset="0"/>
              </a:rPr>
              <a:t>单击此处编辑母版标题样式</a:t>
            </a:r>
          </a:p>
        </p:txBody>
      </p:sp>
      <p:sp>
        <p:nvSpPr>
          <p:cNvPr id="1027" name="文本占位符 2"/>
          <p:cNvSpPr>
            <a:spLocks noGrp="1" noChangeArrowheads="1"/>
          </p:cNvSpPr>
          <p:nvPr>
            <p:ph type="body" idx="1"/>
          </p:nvPr>
        </p:nvSpPr>
        <p:spPr bwMode="auto">
          <a:xfrm>
            <a:off x="609600" y="1600200"/>
            <a:ext cx="10971213"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t" anchorCtr="0" compatLnSpc="1">
            <a:prstTxWarp prst="textNoShape">
              <a:avLst/>
            </a:prstTxWarp>
          </a:bodyPr>
          <a:lstStyle/>
          <a:p>
            <a:pPr lvl="0"/>
            <a:r>
              <a:rPr lang="zh-CN" altLang="zh-CN" smtClean="0">
                <a:sym typeface="Arial" pitchFamily="34" charset="0"/>
              </a:rPr>
              <a:t>单击此处编辑母版文本样式</a:t>
            </a:r>
          </a:p>
          <a:p>
            <a:pPr lvl="1"/>
            <a:r>
              <a:rPr lang="zh-CN" altLang="zh-CN" smtClean="0">
                <a:sym typeface="Arial" pitchFamily="34" charset="0"/>
              </a:rPr>
              <a:t>第二级</a:t>
            </a:r>
          </a:p>
          <a:p>
            <a:pPr lvl="2"/>
            <a:r>
              <a:rPr lang="zh-CN" altLang="zh-CN" smtClean="0">
                <a:sym typeface="Arial" pitchFamily="34" charset="0"/>
              </a:rPr>
              <a:t>第三级</a:t>
            </a:r>
          </a:p>
          <a:p>
            <a:pPr lvl="3"/>
            <a:r>
              <a:rPr lang="zh-CN" altLang="zh-CN" smtClean="0">
                <a:sym typeface="Arial" pitchFamily="34" charset="0"/>
              </a:rPr>
              <a:t>第四级</a:t>
            </a:r>
          </a:p>
          <a:p>
            <a:pPr lvl="4"/>
            <a:r>
              <a:rPr lang="zh-CN" altLang="zh-CN" smtClean="0">
                <a:sym typeface="Arial" pitchFamily="34" charset="0"/>
              </a:rPr>
              <a:t>第五级</a:t>
            </a:r>
          </a:p>
        </p:txBody>
      </p:sp>
      <p:sp>
        <p:nvSpPr>
          <p:cNvPr id="1028" name="日期占位符 3"/>
          <p:cNvSpPr>
            <a:spLocks noGrp="1" noChangeArrowheads="1"/>
          </p:cNvSpPr>
          <p:nvPr>
            <p:ph type="dt" sz="half" idx="2"/>
          </p:nvPr>
        </p:nvSpPr>
        <p:spPr bwMode="auto">
          <a:xfrm>
            <a:off x="609600" y="6357938"/>
            <a:ext cx="2844800" cy="365125"/>
          </a:xfrm>
          <a:prstGeom prst="rect">
            <a:avLst/>
          </a:prstGeom>
          <a:noFill/>
          <a:ln w="9525">
            <a:noFill/>
            <a:miter lim="800000"/>
            <a:headEnd/>
            <a:tailEnd/>
          </a:ln>
        </p:spPr>
        <p:txBody>
          <a:bodyPr vert="horz" wrap="square" lIns="91426" tIns="45712" rIns="91426" bIns="45712" numCol="1" anchor="ctr" anchorCtr="0" compatLnSpc="1">
            <a:prstTxWarp prst="textNoShape">
              <a:avLst/>
            </a:prstTxWarp>
          </a:bodyPr>
          <a:lstStyle>
            <a:lvl1pPr>
              <a:defRPr sz="1200">
                <a:solidFill>
                  <a:srgbClr val="898989"/>
                </a:solidFill>
              </a:defRPr>
            </a:lvl1pPr>
          </a:lstStyle>
          <a:p>
            <a:pPr>
              <a:defRPr/>
            </a:pPr>
            <a:fld id="{F7E535A1-821E-45A0-80B3-8A66395122B9}" type="datetime1">
              <a:rPr lang="zh-CN" altLang="en-US"/>
              <a:pPr>
                <a:defRPr/>
              </a:pPr>
              <a:t>2018/6/4</a:t>
            </a:fld>
            <a:endParaRPr lang="zh-CN" altLang="en-US" sz="1800"/>
          </a:p>
        </p:txBody>
      </p:sp>
      <p:sp>
        <p:nvSpPr>
          <p:cNvPr id="1029" name="页脚占位符 4"/>
          <p:cNvSpPr>
            <a:spLocks noGrp="1" noChangeArrowheads="1"/>
          </p:cNvSpPr>
          <p:nvPr>
            <p:ph type="ftr" sz="quarter" idx="3"/>
          </p:nvPr>
        </p:nvSpPr>
        <p:spPr bwMode="auto">
          <a:xfrm>
            <a:off x="4165600" y="6357938"/>
            <a:ext cx="3859213" cy="365125"/>
          </a:xfrm>
          <a:prstGeom prst="rect">
            <a:avLst/>
          </a:prstGeom>
          <a:noFill/>
          <a:ln w="9525">
            <a:noFill/>
            <a:miter lim="800000"/>
            <a:headEnd/>
            <a:tailEnd/>
          </a:ln>
        </p:spPr>
        <p:txBody>
          <a:bodyPr vert="horz" wrap="square" lIns="91426" tIns="45712" rIns="91426" bIns="45712" numCol="1" anchor="ctr" anchorCtr="0" compatLnSpc="1">
            <a:prstTxWarp prst="textNoShape">
              <a:avLst/>
            </a:prstTxWarp>
          </a:bodyPr>
          <a:lstStyle>
            <a:lvl1pPr algn="ctr">
              <a:defRPr sz="120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736013" y="6357938"/>
            <a:ext cx="2844800" cy="365125"/>
          </a:xfrm>
          <a:prstGeom prst="rect">
            <a:avLst/>
          </a:prstGeom>
          <a:noFill/>
          <a:ln w="9525">
            <a:noFill/>
            <a:miter lim="800000"/>
            <a:headEnd/>
            <a:tailEnd/>
          </a:ln>
        </p:spPr>
        <p:txBody>
          <a:bodyPr vert="horz" wrap="square" lIns="91426" tIns="45712" rIns="91426" bIns="45712" numCol="1" anchor="ctr" anchorCtr="0" compatLnSpc="1">
            <a:prstTxWarp prst="textNoShape">
              <a:avLst/>
            </a:prstTxWarp>
          </a:bodyPr>
          <a:lstStyle>
            <a:lvl1pPr algn="r">
              <a:defRPr sz="1200">
                <a:solidFill>
                  <a:srgbClr val="898989"/>
                </a:solidFill>
              </a:defRPr>
            </a:lvl1pPr>
          </a:lstStyle>
          <a:p>
            <a:pPr>
              <a:defRPr/>
            </a:pPr>
            <a:fld id="{3E8DCD3C-30A3-4F3A-B39F-5EB2E11CD12C}" type="slidenum">
              <a:rPr lang="zh-CN" altLang="en-US"/>
              <a:pPr>
                <a:defRPr/>
              </a:pPr>
              <a:t>‹#›</a:t>
            </a:fld>
            <a:endParaRPr lang="zh-CN" altLang="en-US" sz="1800"/>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ftr="0"/>
  <p:txStyles>
    <p:titleStyle>
      <a:lvl1pPr marL="914400" indent="-914400" algn="ctr" rtl="0" eaLnBrk="0" fontAlgn="base" hangingPunct="0">
        <a:spcBef>
          <a:spcPct val="0"/>
        </a:spcBef>
        <a:spcAft>
          <a:spcPct val="0"/>
        </a:spcAft>
        <a:defRPr sz="4400">
          <a:solidFill>
            <a:schemeClr val="tx1"/>
          </a:solidFill>
          <a:latin typeface="+mj-lt"/>
          <a:ea typeface="+mj-ea"/>
          <a:cs typeface="+mj-cs"/>
          <a:sym typeface="Arial" pitchFamily="34" charset="0"/>
        </a:defRPr>
      </a:lvl1pPr>
      <a:lvl2pPr marL="914400" indent="-914400" algn="ctr" rtl="0" eaLnBrk="0" fontAlgn="base" hangingPunct="0">
        <a:spcBef>
          <a:spcPct val="0"/>
        </a:spcBef>
        <a:spcAft>
          <a:spcPct val="0"/>
        </a:spcAft>
        <a:defRPr sz="4400">
          <a:solidFill>
            <a:schemeClr val="tx1"/>
          </a:solidFill>
          <a:latin typeface="Arial" pitchFamily="34" charset="0"/>
          <a:ea typeface="微软雅黑" pitchFamily="34" charset="-122"/>
          <a:sym typeface="Arial" pitchFamily="34" charset="0"/>
        </a:defRPr>
      </a:lvl2pPr>
      <a:lvl3pPr marL="914400" indent="-914400" algn="ctr" rtl="0" eaLnBrk="0" fontAlgn="base" hangingPunct="0">
        <a:spcBef>
          <a:spcPct val="0"/>
        </a:spcBef>
        <a:spcAft>
          <a:spcPct val="0"/>
        </a:spcAft>
        <a:defRPr sz="4400">
          <a:solidFill>
            <a:schemeClr val="tx1"/>
          </a:solidFill>
          <a:latin typeface="Arial" pitchFamily="34" charset="0"/>
          <a:ea typeface="微软雅黑" pitchFamily="34" charset="-122"/>
          <a:sym typeface="Arial" pitchFamily="34" charset="0"/>
        </a:defRPr>
      </a:lvl3pPr>
      <a:lvl4pPr marL="914400" indent="-914400" algn="ctr" rtl="0" eaLnBrk="0" fontAlgn="base" hangingPunct="0">
        <a:spcBef>
          <a:spcPct val="0"/>
        </a:spcBef>
        <a:spcAft>
          <a:spcPct val="0"/>
        </a:spcAft>
        <a:defRPr sz="4400">
          <a:solidFill>
            <a:schemeClr val="tx1"/>
          </a:solidFill>
          <a:latin typeface="Arial" pitchFamily="34" charset="0"/>
          <a:ea typeface="微软雅黑" pitchFamily="34" charset="-122"/>
          <a:sym typeface="Arial" pitchFamily="34" charset="0"/>
        </a:defRPr>
      </a:lvl4pPr>
      <a:lvl5pPr marL="914400" indent="-914400" algn="ctr" rtl="0" eaLnBrk="0" fontAlgn="base" hangingPunct="0">
        <a:spcBef>
          <a:spcPct val="0"/>
        </a:spcBef>
        <a:spcAft>
          <a:spcPct val="0"/>
        </a:spcAft>
        <a:defRPr sz="4400">
          <a:solidFill>
            <a:schemeClr val="tx1"/>
          </a:solidFill>
          <a:latin typeface="Arial" pitchFamily="34" charset="0"/>
          <a:ea typeface="微软雅黑" pitchFamily="34" charset="-122"/>
          <a:sym typeface="Arial" pitchFamily="34" charset="0"/>
        </a:defRPr>
      </a:lvl5pPr>
      <a:lvl6pPr marL="1371600" indent="-914400" algn="ctr" rtl="0" fontAlgn="base">
        <a:spcBef>
          <a:spcPct val="0"/>
        </a:spcBef>
        <a:spcAft>
          <a:spcPct val="0"/>
        </a:spcAft>
        <a:defRPr sz="4400">
          <a:solidFill>
            <a:schemeClr val="tx1"/>
          </a:solidFill>
          <a:latin typeface="Arial" pitchFamily="34" charset="0"/>
          <a:ea typeface="微软雅黑" pitchFamily="34" charset="-122"/>
          <a:sym typeface="Arial" pitchFamily="34" charset="0"/>
        </a:defRPr>
      </a:lvl6pPr>
      <a:lvl7pPr marL="1828800" indent="-914400" algn="ctr" rtl="0" fontAlgn="base">
        <a:spcBef>
          <a:spcPct val="0"/>
        </a:spcBef>
        <a:spcAft>
          <a:spcPct val="0"/>
        </a:spcAft>
        <a:defRPr sz="4400">
          <a:solidFill>
            <a:schemeClr val="tx1"/>
          </a:solidFill>
          <a:latin typeface="Arial" pitchFamily="34" charset="0"/>
          <a:ea typeface="微软雅黑" pitchFamily="34" charset="-122"/>
          <a:sym typeface="Arial" pitchFamily="34" charset="0"/>
        </a:defRPr>
      </a:lvl7pPr>
      <a:lvl8pPr marL="2286000" indent="-914400" algn="ctr" rtl="0" fontAlgn="base">
        <a:spcBef>
          <a:spcPct val="0"/>
        </a:spcBef>
        <a:spcAft>
          <a:spcPct val="0"/>
        </a:spcAft>
        <a:defRPr sz="4400">
          <a:solidFill>
            <a:schemeClr val="tx1"/>
          </a:solidFill>
          <a:latin typeface="Arial" pitchFamily="34" charset="0"/>
          <a:ea typeface="微软雅黑" pitchFamily="34" charset="-122"/>
          <a:sym typeface="Arial" pitchFamily="34" charset="0"/>
        </a:defRPr>
      </a:lvl8pPr>
      <a:lvl9pPr marL="2743200" indent="-914400" algn="ctr" rtl="0" fontAlgn="base">
        <a:spcBef>
          <a:spcPct val="0"/>
        </a:spcBef>
        <a:spcAft>
          <a:spcPct val="0"/>
        </a:spcAft>
        <a:defRPr sz="4400">
          <a:solidFill>
            <a:schemeClr val="tx1"/>
          </a:solidFill>
          <a:latin typeface="Arial" pitchFamily="34" charset="0"/>
          <a:ea typeface="微软雅黑" pitchFamily="34" charset="-122"/>
          <a:sym typeface="Arial" pitchFamily="34" charset="0"/>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sym typeface="Arial" pitchFamily="34" charset="0"/>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sym typeface="Arial" pitchFamily="34" charset="0"/>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sym typeface="Arial" pitchFamily="34" charset="0"/>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Arial" pitchFamily="34" charset="0"/>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sym typeface="Arial" pitchFamily="34" charset="0"/>
        </a:defRPr>
      </a:lvl5pPr>
      <a:lvl6pPr marL="2514600" indent="-228600" algn="l" rtl="0" fontAlgn="base">
        <a:spcBef>
          <a:spcPct val="20000"/>
        </a:spcBef>
        <a:spcAft>
          <a:spcPct val="0"/>
        </a:spcAft>
        <a:buFont typeface="Arial" pitchFamily="34" charset="0"/>
        <a:buChar char="»"/>
        <a:defRPr sz="2000">
          <a:solidFill>
            <a:schemeClr val="tx1"/>
          </a:solidFill>
          <a:latin typeface="+mn-lt"/>
          <a:ea typeface="+mn-ea"/>
          <a:sym typeface="Arial" pitchFamily="34" charset="0"/>
        </a:defRPr>
      </a:lvl6pPr>
      <a:lvl7pPr marL="2971800" indent="-228600" algn="l" rtl="0" fontAlgn="base">
        <a:spcBef>
          <a:spcPct val="20000"/>
        </a:spcBef>
        <a:spcAft>
          <a:spcPct val="0"/>
        </a:spcAft>
        <a:buFont typeface="Arial" pitchFamily="34" charset="0"/>
        <a:buChar char="»"/>
        <a:defRPr sz="2000">
          <a:solidFill>
            <a:schemeClr val="tx1"/>
          </a:solidFill>
          <a:latin typeface="+mn-lt"/>
          <a:ea typeface="+mn-ea"/>
          <a:sym typeface="Arial" pitchFamily="34" charset="0"/>
        </a:defRPr>
      </a:lvl7pPr>
      <a:lvl8pPr marL="3429000" indent="-228600" algn="l" rtl="0" fontAlgn="base">
        <a:spcBef>
          <a:spcPct val="20000"/>
        </a:spcBef>
        <a:spcAft>
          <a:spcPct val="0"/>
        </a:spcAft>
        <a:buFont typeface="Arial" pitchFamily="34" charset="0"/>
        <a:buChar char="»"/>
        <a:defRPr sz="2000">
          <a:solidFill>
            <a:schemeClr val="tx1"/>
          </a:solidFill>
          <a:latin typeface="+mn-lt"/>
          <a:ea typeface="+mn-ea"/>
          <a:sym typeface="Arial" pitchFamily="34" charset="0"/>
        </a:defRPr>
      </a:lvl8pPr>
      <a:lvl9pPr marL="3886200" indent="-228600" algn="l" rtl="0" fontAlgn="base">
        <a:spcBef>
          <a:spcPct val="20000"/>
        </a:spcBef>
        <a:spcAft>
          <a:spcPct val="0"/>
        </a:spcAft>
        <a:buFont typeface="Arial" pitchFamily="34" charset="0"/>
        <a:buChar char="»"/>
        <a:defRPr sz="2000">
          <a:solidFill>
            <a:schemeClr val="tx1"/>
          </a:solidFill>
          <a:latin typeface="+mn-lt"/>
          <a:ea typeface="+mn-ea"/>
          <a:sym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5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44.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46.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7.jpe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6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7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1.jpeg"/><Relationship Id="rId7" Type="http://schemas.openxmlformats.org/officeDocument/2006/relationships/image" Target="../media/image52.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2.png"/><Relationship Id="rId9"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7.jpe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61.jpeg"/><Relationship Id="rId4" Type="http://schemas.openxmlformats.org/officeDocument/2006/relationships/image" Target="../media/image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bwMode="auto">
          <a:xfrm>
            <a:off x="0" y="2470150"/>
            <a:ext cx="12190413" cy="4570413"/>
            <a:chOff x="0" y="0"/>
            <a:chExt cx="9144000" cy="3427641"/>
          </a:xfrm>
        </p:grpSpPr>
        <p:pic>
          <p:nvPicPr>
            <p:cNvPr id="13356" name="Picture 8" descr="C:\Documents and Settings\Administrator\桌面\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33231"/>
              <a:ext cx="9144000" cy="2894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7" name="Picture 5" descr="C:\Documents and Settings\Administrator\桌面\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338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77" name="medi2620.mp3">
            <a:hlinkClick r:id="" action="ppaction://media"/>
          </p:cNvPr>
          <p:cNvPicPr>
            <a:picLocks noRot="1" noChangeAspect="1" noChangeArrowheads="1"/>
          </p:cNvPicPr>
          <p:nvPr>
            <a:wavAudioFile r:embed="rId1" name="media1.mp3"/>
          </p:nvPr>
        </p:nvPicPr>
        <p:blipFill>
          <a:blip r:embed="rId6">
            <a:extLst>
              <a:ext uri="{28A0092B-C50C-407E-A947-70E740481C1C}">
                <a14:useLocalDpi xmlns:a14="http://schemas.microsoft.com/office/drawing/2010/main" val="0"/>
              </a:ext>
            </a:extLst>
          </a:blip>
          <a:srcRect/>
          <a:stretch>
            <a:fillRect/>
          </a:stretch>
        </p:blipFill>
        <p:spPr bwMode="auto">
          <a:xfrm>
            <a:off x="-1168400" y="52388"/>
            <a:ext cx="671512"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TextBox 48"/>
          <p:cNvSpPr>
            <a:spLocks noChangeArrowheads="1"/>
          </p:cNvSpPr>
          <p:nvPr/>
        </p:nvSpPr>
        <p:spPr bwMode="auto">
          <a:xfrm>
            <a:off x="3381375" y="3525838"/>
            <a:ext cx="56673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zh-CN" altLang="en-US" sz="4800" b="1">
                <a:solidFill>
                  <a:srgbClr val="FF0000"/>
                </a:solidFill>
                <a:sym typeface="微软雅黑" pitchFamily="34" charset="-122"/>
              </a:rPr>
              <a:t>党建工作标准化培训</a:t>
            </a:r>
            <a:endParaRPr lang="zh-CN" altLang="en-US"/>
          </a:p>
        </p:txBody>
      </p:sp>
      <p:sp>
        <p:nvSpPr>
          <p:cNvPr id="3079" name="TextBox 49"/>
          <p:cNvSpPr>
            <a:spLocks noChangeArrowheads="1"/>
          </p:cNvSpPr>
          <p:nvPr/>
        </p:nvSpPr>
        <p:spPr bwMode="auto">
          <a:xfrm>
            <a:off x="4294188" y="4457700"/>
            <a:ext cx="39909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zh-CN" altLang="en-US" sz="2500" b="1">
                <a:solidFill>
                  <a:srgbClr val="FF0000"/>
                </a:solidFill>
                <a:sym typeface="微软雅黑" pitchFamily="34" charset="-122"/>
              </a:rPr>
              <a:t>中国环境保护集团有限公司</a:t>
            </a:r>
          </a:p>
        </p:txBody>
      </p:sp>
      <p:sp>
        <p:nvSpPr>
          <p:cNvPr id="3080" name="直接连接符 50"/>
          <p:cNvSpPr>
            <a:spLocks noChangeShapeType="1"/>
          </p:cNvSpPr>
          <p:nvPr/>
        </p:nvSpPr>
        <p:spPr bwMode="auto">
          <a:xfrm>
            <a:off x="2459038" y="4395788"/>
            <a:ext cx="7662862"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1" name="Rectangle 4"/>
          <p:cNvSpPr>
            <a:spLocks noChangeArrowheads="1"/>
          </p:cNvSpPr>
          <p:nvPr/>
        </p:nvSpPr>
        <p:spPr bwMode="auto">
          <a:xfrm>
            <a:off x="3719513" y="5086350"/>
            <a:ext cx="51847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zh-CN" altLang="en-US" sz="2100" b="1">
                <a:latin typeface="方正黑体简体" pitchFamily="2" charset="-122"/>
                <a:ea typeface="方正黑体简体" pitchFamily="2" charset="-122"/>
                <a:sym typeface="方正黑体简体" pitchFamily="2" charset="-122"/>
              </a:rPr>
              <a:t>部门：党委办公室</a:t>
            </a:r>
          </a:p>
        </p:txBody>
      </p:sp>
      <p:pic>
        <p:nvPicPr>
          <p:cNvPr id="3082"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9900" y="357188"/>
            <a:ext cx="3351213"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1"/>
          <p:cNvGrpSpPr>
            <a:grpSpLocks/>
          </p:cNvGrpSpPr>
          <p:nvPr/>
        </p:nvGrpSpPr>
        <p:grpSpPr bwMode="auto">
          <a:xfrm>
            <a:off x="4691063" y="668338"/>
            <a:ext cx="2528887" cy="2300287"/>
            <a:chOff x="0" y="0"/>
            <a:chExt cx="1407" cy="1407"/>
          </a:xfrm>
        </p:grpSpPr>
        <p:sp>
          <p:nvSpPr>
            <p:cNvPr id="13322" name="Oval 551"/>
            <p:cNvSpPr>
              <a:spLocks noChangeArrowheads="1"/>
            </p:cNvSpPr>
            <p:nvPr/>
          </p:nvSpPr>
          <p:spPr bwMode="auto">
            <a:xfrm>
              <a:off x="0" y="0"/>
              <a:ext cx="1407" cy="1407"/>
            </a:xfrm>
            <a:prstGeom prst="ellipse">
              <a:avLst/>
            </a:prstGeom>
            <a:gradFill rotWithShape="1">
              <a:gsLst>
                <a:gs pos="0">
                  <a:srgbClr val="FFFFFF"/>
                </a:gs>
                <a:gs pos="100000">
                  <a:srgbClr val="CDCDCD"/>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nvGrpSpPr>
            <p:cNvPr id="13323" name="Group 13"/>
            <p:cNvGrpSpPr>
              <a:grpSpLocks/>
            </p:cNvGrpSpPr>
            <p:nvPr/>
          </p:nvGrpSpPr>
          <p:grpSpPr bwMode="auto">
            <a:xfrm>
              <a:off x="181" y="182"/>
              <a:ext cx="1050" cy="1050"/>
              <a:chOff x="0" y="0"/>
              <a:chExt cx="2208" cy="2208"/>
            </a:xfrm>
          </p:grpSpPr>
          <p:sp>
            <p:nvSpPr>
              <p:cNvPr id="13324" name="Oval 553"/>
              <p:cNvSpPr>
                <a:spLocks noChangeArrowheads="1"/>
              </p:cNvSpPr>
              <p:nvPr/>
            </p:nvSpPr>
            <p:spPr bwMode="auto">
              <a:xfrm>
                <a:off x="0" y="76"/>
                <a:ext cx="2132" cy="2132"/>
              </a:xfrm>
              <a:prstGeom prst="ellipse">
                <a:avLst/>
              </a:prstGeom>
              <a:gradFill rotWithShape="1">
                <a:gsLst>
                  <a:gs pos="0">
                    <a:srgbClr val="FFFFFF"/>
                  </a:gs>
                  <a:gs pos="100000">
                    <a:srgbClr val="0000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nvGrpSpPr>
              <p:cNvPr id="13325" name="Group 15"/>
              <p:cNvGrpSpPr>
                <a:grpSpLocks noChangeAspect="1"/>
              </p:cNvGrpSpPr>
              <p:nvPr/>
            </p:nvGrpSpPr>
            <p:grpSpPr bwMode="auto">
              <a:xfrm>
                <a:off x="0" y="0"/>
                <a:ext cx="2208" cy="2208"/>
                <a:chOff x="0" y="0"/>
                <a:chExt cx="2208" cy="2208"/>
              </a:xfrm>
            </p:grpSpPr>
            <p:grpSp>
              <p:nvGrpSpPr>
                <p:cNvPr id="13326" name="Group 16"/>
                <p:cNvGrpSpPr>
                  <a:grpSpLocks noChangeAspect="1"/>
                </p:cNvGrpSpPr>
                <p:nvPr/>
              </p:nvGrpSpPr>
              <p:grpSpPr bwMode="auto">
                <a:xfrm>
                  <a:off x="0" y="0"/>
                  <a:ext cx="2208" cy="2208"/>
                  <a:chOff x="0" y="0"/>
                  <a:chExt cx="2208" cy="2208"/>
                </a:xfrm>
              </p:grpSpPr>
              <p:grpSp>
                <p:nvGrpSpPr>
                  <p:cNvPr id="13342" name="Group 17"/>
                  <p:cNvGrpSpPr>
                    <a:grpSpLocks noChangeAspect="1"/>
                  </p:cNvGrpSpPr>
                  <p:nvPr/>
                </p:nvGrpSpPr>
                <p:grpSpPr bwMode="auto">
                  <a:xfrm>
                    <a:off x="0" y="0"/>
                    <a:ext cx="2208" cy="2202"/>
                    <a:chOff x="0" y="0"/>
                    <a:chExt cx="1429" cy="1429"/>
                  </a:xfrm>
                </p:grpSpPr>
                <p:grpSp>
                  <p:nvGrpSpPr>
                    <p:cNvPr id="13350" name="Group 18"/>
                    <p:cNvGrpSpPr>
                      <a:grpSpLocks noChangeAspect="1"/>
                    </p:cNvGrpSpPr>
                    <p:nvPr/>
                  </p:nvGrpSpPr>
                  <p:grpSpPr bwMode="auto">
                    <a:xfrm>
                      <a:off x="686" y="0"/>
                      <a:ext cx="56" cy="1429"/>
                      <a:chOff x="0" y="0"/>
                      <a:chExt cx="56" cy="1429"/>
                    </a:xfrm>
                  </p:grpSpPr>
                  <p:sp>
                    <p:nvSpPr>
                      <p:cNvPr id="13354" name="AutoShape 558"/>
                      <p:cNvSpPr>
                        <a:spLocks noChangeAspect="1" noChangeArrowheads="1"/>
                      </p:cNvSpPr>
                      <p:nvPr/>
                    </p:nvSpPr>
                    <p:spPr bwMode="auto">
                      <a:xfrm>
                        <a:off x="0" y="0"/>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3355" name="AutoShape 559"/>
                      <p:cNvSpPr>
                        <a:spLocks noChangeAspect="1" noChangeArrowheads="1"/>
                      </p:cNvSpPr>
                      <p:nvPr/>
                    </p:nvSpPr>
                    <p:spPr bwMode="auto">
                      <a:xfrm flipV="1">
                        <a:off x="0" y="714"/>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13351" name="Group 21"/>
                    <p:cNvGrpSpPr>
                      <a:grpSpLocks noChangeAspect="1"/>
                    </p:cNvGrpSpPr>
                    <p:nvPr/>
                  </p:nvGrpSpPr>
                  <p:grpSpPr bwMode="auto">
                    <a:xfrm rot="5400000">
                      <a:off x="687" y="-1"/>
                      <a:ext cx="56" cy="1429"/>
                      <a:chOff x="0" y="0"/>
                      <a:chExt cx="56" cy="1429"/>
                    </a:xfrm>
                  </p:grpSpPr>
                  <p:sp>
                    <p:nvSpPr>
                      <p:cNvPr id="13352" name="AutoShape 561"/>
                      <p:cNvSpPr>
                        <a:spLocks noChangeAspect="1" noChangeArrowheads="1"/>
                      </p:cNvSpPr>
                      <p:nvPr/>
                    </p:nvSpPr>
                    <p:spPr bwMode="auto">
                      <a:xfrm>
                        <a:off x="0" y="0"/>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3353" name="AutoShape 562"/>
                      <p:cNvSpPr>
                        <a:spLocks noChangeAspect="1" noChangeArrowheads="1"/>
                      </p:cNvSpPr>
                      <p:nvPr/>
                    </p:nvSpPr>
                    <p:spPr bwMode="auto">
                      <a:xfrm flipV="1">
                        <a:off x="0" y="714"/>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grpSp>
                <p:nvGrpSpPr>
                  <p:cNvPr id="13343" name="Group 24"/>
                  <p:cNvGrpSpPr>
                    <a:grpSpLocks noChangeAspect="1"/>
                  </p:cNvGrpSpPr>
                  <p:nvPr/>
                </p:nvGrpSpPr>
                <p:grpSpPr bwMode="auto">
                  <a:xfrm rot="2700000">
                    <a:off x="-3" y="3"/>
                    <a:ext cx="2208" cy="2202"/>
                    <a:chOff x="0" y="0"/>
                    <a:chExt cx="1429" cy="1429"/>
                  </a:xfrm>
                </p:grpSpPr>
                <p:grpSp>
                  <p:nvGrpSpPr>
                    <p:cNvPr id="13344" name="Group 25"/>
                    <p:cNvGrpSpPr>
                      <a:grpSpLocks noChangeAspect="1"/>
                    </p:cNvGrpSpPr>
                    <p:nvPr/>
                  </p:nvGrpSpPr>
                  <p:grpSpPr bwMode="auto">
                    <a:xfrm>
                      <a:off x="686" y="0"/>
                      <a:ext cx="56" cy="1429"/>
                      <a:chOff x="0" y="0"/>
                      <a:chExt cx="56" cy="1429"/>
                    </a:xfrm>
                  </p:grpSpPr>
                  <p:sp>
                    <p:nvSpPr>
                      <p:cNvPr id="13348" name="AutoShape 565"/>
                      <p:cNvSpPr>
                        <a:spLocks noChangeAspect="1" noChangeArrowheads="1"/>
                      </p:cNvSpPr>
                      <p:nvPr/>
                    </p:nvSpPr>
                    <p:spPr bwMode="auto">
                      <a:xfrm>
                        <a:off x="0" y="0"/>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3349" name="AutoShape 566"/>
                      <p:cNvSpPr>
                        <a:spLocks noChangeAspect="1" noChangeArrowheads="1"/>
                      </p:cNvSpPr>
                      <p:nvPr/>
                    </p:nvSpPr>
                    <p:spPr bwMode="auto">
                      <a:xfrm flipV="1">
                        <a:off x="0" y="714"/>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13345" name="Group 28"/>
                    <p:cNvGrpSpPr>
                      <a:grpSpLocks noChangeAspect="1"/>
                    </p:cNvGrpSpPr>
                    <p:nvPr/>
                  </p:nvGrpSpPr>
                  <p:grpSpPr bwMode="auto">
                    <a:xfrm rot="5400000">
                      <a:off x="687" y="-1"/>
                      <a:ext cx="56" cy="1429"/>
                      <a:chOff x="0" y="0"/>
                      <a:chExt cx="56" cy="1429"/>
                    </a:xfrm>
                  </p:grpSpPr>
                  <p:sp>
                    <p:nvSpPr>
                      <p:cNvPr id="13346" name="AutoShape 568"/>
                      <p:cNvSpPr>
                        <a:spLocks noChangeAspect="1" noChangeArrowheads="1"/>
                      </p:cNvSpPr>
                      <p:nvPr/>
                    </p:nvSpPr>
                    <p:spPr bwMode="auto">
                      <a:xfrm>
                        <a:off x="0" y="0"/>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3347" name="AutoShape 569"/>
                      <p:cNvSpPr>
                        <a:spLocks noChangeAspect="1" noChangeArrowheads="1"/>
                      </p:cNvSpPr>
                      <p:nvPr/>
                    </p:nvSpPr>
                    <p:spPr bwMode="auto">
                      <a:xfrm flipV="1">
                        <a:off x="0" y="714"/>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grpSp>
            <p:grpSp>
              <p:nvGrpSpPr>
                <p:cNvPr id="13327" name="Group 31"/>
                <p:cNvGrpSpPr>
                  <a:grpSpLocks noChangeAspect="1"/>
                </p:cNvGrpSpPr>
                <p:nvPr/>
              </p:nvGrpSpPr>
              <p:grpSpPr bwMode="auto">
                <a:xfrm rot="1320000">
                  <a:off x="316" y="351"/>
                  <a:ext cx="1549" cy="1556"/>
                  <a:chOff x="0" y="0"/>
                  <a:chExt cx="2212" cy="2222"/>
                </a:xfrm>
              </p:grpSpPr>
              <p:grpSp>
                <p:nvGrpSpPr>
                  <p:cNvPr id="13328" name="Group 32"/>
                  <p:cNvGrpSpPr>
                    <a:grpSpLocks noChangeAspect="1"/>
                  </p:cNvGrpSpPr>
                  <p:nvPr/>
                </p:nvGrpSpPr>
                <p:grpSpPr bwMode="auto">
                  <a:xfrm>
                    <a:off x="4" y="11"/>
                    <a:ext cx="2208" cy="2202"/>
                    <a:chOff x="0" y="0"/>
                    <a:chExt cx="1429" cy="1429"/>
                  </a:xfrm>
                </p:grpSpPr>
                <p:grpSp>
                  <p:nvGrpSpPr>
                    <p:cNvPr id="13336" name="Group 33"/>
                    <p:cNvGrpSpPr>
                      <a:grpSpLocks noChangeAspect="1"/>
                    </p:cNvGrpSpPr>
                    <p:nvPr/>
                  </p:nvGrpSpPr>
                  <p:grpSpPr bwMode="auto">
                    <a:xfrm>
                      <a:off x="686" y="0"/>
                      <a:ext cx="56" cy="1429"/>
                      <a:chOff x="0" y="0"/>
                      <a:chExt cx="56" cy="1429"/>
                    </a:xfrm>
                  </p:grpSpPr>
                  <p:sp>
                    <p:nvSpPr>
                      <p:cNvPr id="13340" name="AutoShape 573"/>
                      <p:cNvSpPr>
                        <a:spLocks noChangeAspect="1" noChangeArrowheads="1"/>
                      </p:cNvSpPr>
                      <p:nvPr/>
                    </p:nvSpPr>
                    <p:spPr bwMode="auto">
                      <a:xfrm>
                        <a:off x="0" y="0"/>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3341" name="AutoShape 574"/>
                      <p:cNvSpPr>
                        <a:spLocks noChangeAspect="1" noChangeArrowheads="1"/>
                      </p:cNvSpPr>
                      <p:nvPr/>
                    </p:nvSpPr>
                    <p:spPr bwMode="auto">
                      <a:xfrm flipV="1">
                        <a:off x="0" y="714"/>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13337" name="Group 36"/>
                    <p:cNvGrpSpPr>
                      <a:grpSpLocks noChangeAspect="1"/>
                    </p:cNvGrpSpPr>
                    <p:nvPr/>
                  </p:nvGrpSpPr>
                  <p:grpSpPr bwMode="auto">
                    <a:xfrm rot="5400000">
                      <a:off x="687" y="-1"/>
                      <a:ext cx="56" cy="1429"/>
                      <a:chOff x="0" y="0"/>
                      <a:chExt cx="56" cy="1429"/>
                    </a:xfrm>
                  </p:grpSpPr>
                  <p:sp>
                    <p:nvSpPr>
                      <p:cNvPr id="13338" name="AutoShape 576"/>
                      <p:cNvSpPr>
                        <a:spLocks noChangeAspect="1" noChangeArrowheads="1"/>
                      </p:cNvSpPr>
                      <p:nvPr/>
                    </p:nvSpPr>
                    <p:spPr bwMode="auto">
                      <a:xfrm>
                        <a:off x="0" y="0"/>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3339" name="AutoShape 577"/>
                      <p:cNvSpPr>
                        <a:spLocks noChangeAspect="1" noChangeArrowheads="1"/>
                      </p:cNvSpPr>
                      <p:nvPr/>
                    </p:nvSpPr>
                    <p:spPr bwMode="auto">
                      <a:xfrm flipV="1">
                        <a:off x="0" y="714"/>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grpSp>
                <p:nvGrpSpPr>
                  <p:cNvPr id="13329" name="Group 39"/>
                  <p:cNvGrpSpPr>
                    <a:grpSpLocks noChangeAspect="1"/>
                  </p:cNvGrpSpPr>
                  <p:nvPr/>
                </p:nvGrpSpPr>
                <p:grpSpPr bwMode="auto">
                  <a:xfrm rot="2700000">
                    <a:off x="-10" y="10"/>
                    <a:ext cx="2222" cy="2202"/>
                    <a:chOff x="0" y="0"/>
                    <a:chExt cx="1438" cy="1429"/>
                  </a:xfrm>
                </p:grpSpPr>
                <p:grpSp>
                  <p:nvGrpSpPr>
                    <p:cNvPr id="13330" name="Group 40"/>
                    <p:cNvGrpSpPr>
                      <a:grpSpLocks noChangeAspect="1"/>
                    </p:cNvGrpSpPr>
                    <p:nvPr/>
                  </p:nvGrpSpPr>
                  <p:grpSpPr bwMode="auto">
                    <a:xfrm>
                      <a:off x="694" y="0"/>
                      <a:ext cx="56" cy="1429"/>
                      <a:chOff x="0" y="0"/>
                      <a:chExt cx="56" cy="1429"/>
                    </a:xfrm>
                  </p:grpSpPr>
                  <p:sp>
                    <p:nvSpPr>
                      <p:cNvPr id="13334" name="AutoShape 580"/>
                      <p:cNvSpPr>
                        <a:spLocks noChangeAspect="1" noChangeArrowheads="1"/>
                      </p:cNvSpPr>
                      <p:nvPr/>
                    </p:nvSpPr>
                    <p:spPr bwMode="auto">
                      <a:xfrm>
                        <a:off x="0" y="0"/>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3335" name="AutoShape 581"/>
                      <p:cNvSpPr>
                        <a:spLocks noChangeAspect="1" noChangeArrowheads="1"/>
                      </p:cNvSpPr>
                      <p:nvPr/>
                    </p:nvSpPr>
                    <p:spPr bwMode="auto">
                      <a:xfrm flipV="1">
                        <a:off x="0" y="714"/>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13331" name="Group 43"/>
                    <p:cNvGrpSpPr>
                      <a:grpSpLocks noChangeAspect="1"/>
                    </p:cNvGrpSpPr>
                    <p:nvPr/>
                  </p:nvGrpSpPr>
                  <p:grpSpPr bwMode="auto">
                    <a:xfrm rot="5400000">
                      <a:off x="670" y="-4"/>
                      <a:ext cx="57" cy="1438"/>
                      <a:chOff x="0" y="0"/>
                      <a:chExt cx="57" cy="1438"/>
                    </a:xfrm>
                  </p:grpSpPr>
                  <p:sp>
                    <p:nvSpPr>
                      <p:cNvPr id="13332" name="AutoShape 583"/>
                      <p:cNvSpPr>
                        <a:spLocks noChangeAspect="1" noChangeArrowheads="1"/>
                      </p:cNvSpPr>
                      <p:nvPr/>
                    </p:nvSpPr>
                    <p:spPr bwMode="auto">
                      <a:xfrm>
                        <a:off x="0" y="0"/>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3333" name="AutoShape 584"/>
                      <p:cNvSpPr>
                        <a:spLocks noChangeAspect="1" noChangeArrowheads="1"/>
                      </p:cNvSpPr>
                      <p:nvPr/>
                    </p:nvSpPr>
                    <p:spPr bwMode="auto">
                      <a:xfrm flipV="1">
                        <a:off x="1" y="723"/>
                        <a:ext cx="56" cy="715"/>
                      </a:xfrm>
                      <a:prstGeom prst="triangle">
                        <a:avLst>
                          <a:gd name="adj" fmla="val 50000"/>
                        </a:avLst>
                      </a:prstGeom>
                      <a:solidFill>
                        <a:srgbClr val="FFFFFF">
                          <a:alpha val="1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grpSp>
          </p:gr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evt" cmd="playFrom(0.0)">
                                      <p:cBhvr>
                                        <p:cTn id="6" dur="1" fill="hold"/>
                                        <p:tgtEl>
                                          <p:spTgt spid="3077"/>
                                        </p:tgtEl>
                                      </p:cBhvr>
                                    </p:cmd>
                                  </p:childTnLst>
                                </p:cTn>
                              </p:par>
                            </p:childTnLst>
                          </p:cTn>
                        </p:par>
                        <p:par>
                          <p:cTn id="7" fill="hold" nodeType="afterGroup">
                            <p:stCondLst>
                              <p:cond delay="1"/>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p:cBhvr>
                                        <p:cTn id="10" dur="500"/>
                                        <p:tgtEl>
                                          <p:spTgt spid="2"/>
                                        </p:tgtEl>
                                      </p:cBhvr>
                                    </p:animEffect>
                                  </p:childTnLst>
                                </p:cTn>
                              </p:par>
                            </p:childTnLst>
                          </p:cTn>
                        </p:par>
                        <p:par>
                          <p:cTn id="11" fill="hold" nodeType="afterGroup">
                            <p:stCondLst>
                              <p:cond delay="501"/>
                            </p:stCondLst>
                            <p:childTnLst>
                              <p:par>
                                <p:cTn id="12" presetID="23" presetClass="entr" presetSubtype="36" fill="hold" nodeType="afterEffect">
                                  <p:stCondLst>
                                    <p:cond delay="0"/>
                                  </p:stCondLst>
                                  <p:childTnLst>
                                    <p:set>
                                      <p:cBhvr>
                                        <p:cTn id="13" dur="1" fill="hold">
                                          <p:stCondLst>
                                            <p:cond delay="0"/>
                                          </p:stCondLst>
                                        </p:cTn>
                                        <p:tgtEl>
                                          <p:spTgt spid="3082"/>
                                        </p:tgtEl>
                                        <p:attrNameLst>
                                          <p:attrName>style.visibility</p:attrName>
                                        </p:attrNameLst>
                                      </p:cBhvr>
                                      <p:to>
                                        <p:strVal val="visible"/>
                                      </p:to>
                                    </p:set>
                                    <p:anim calcmode="lin" valueType="num">
                                      <p:cBhvr>
                                        <p:cTn id="14" dur="500" fill="hold"/>
                                        <p:tgtEl>
                                          <p:spTgt spid="3082"/>
                                        </p:tgtEl>
                                        <p:attrNameLst>
                                          <p:attrName>ppt_w</p:attrName>
                                        </p:attrNameLst>
                                      </p:cBhvr>
                                      <p:tavLst>
                                        <p:tav tm="0">
                                          <p:val>
                                            <p:strVal val="(6*min(max(#ppt_w*#ppt_h,.3),1)-7.4)/-.7*#ppt_w"/>
                                          </p:val>
                                        </p:tav>
                                        <p:tav tm="100000">
                                          <p:val>
                                            <p:strVal val="#ppt_w"/>
                                          </p:val>
                                        </p:tav>
                                      </p:tavLst>
                                    </p:anim>
                                    <p:anim calcmode="lin" valueType="num">
                                      <p:cBhvr>
                                        <p:cTn id="15" dur="500" fill="hold"/>
                                        <p:tgtEl>
                                          <p:spTgt spid="3082"/>
                                        </p:tgtEl>
                                        <p:attrNameLst>
                                          <p:attrName>ppt_h</p:attrName>
                                        </p:attrNameLst>
                                      </p:cBhvr>
                                      <p:tavLst>
                                        <p:tav tm="0">
                                          <p:val>
                                            <p:strVal val="(6*min(max(#ppt_w*#ppt_h,.3),1)-7.4)/-.7*#ppt_h"/>
                                          </p:val>
                                        </p:tav>
                                        <p:tav tm="100000">
                                          <p:val>
                                            <p:strVal val="#ppt_h"/>
                                          </p:val>
                                        </p:tav>
                                      </p:tavLst>
                                    </p:anim>
                                    <p:anim calcmode="lin" valueType="num">
                                      <p:cBhvr>
                                        <p:cTn id="16" dur="500" fill="hold"/>
                                        <p:tgtEl>
                                          <p:spTgt spid="3082"/>
                                        </p:tgtEl>
                                        <p:attrNameLst>
                                          <p:attrName>ppt_x</p:attrName>
                                        </p:attrNameLst>
                                      </p:cBhvr>
                                      <p:tavLst>
                                        <p:tav tm="0">
                                          <p:val>
                                            <p:fltVal val="0.5"/>
                                          </p:val>
                                        </p:tav>
                                        <p:tav tm="100000">
                                          <p:val>
                                            <p:strVal val="#ppt_x"/>
                                          </p:val>
                                        </p:tav>
                                      </p:tavLst>
                                    </p:anim>
                                    <p:anim calcmode="lin" valueType="num">
                                      <p:cBhvr>
                                        <p:cTn id="17" dur="500" fill="hold"/>
                                        <p:tgtEl>
                                          <p:spTgt spid="3082"/>
                                        </p:tgtEl>
                                        <p:attrNameLst>
                                          <p:attrName>ppt_y</p:attrName>
                                        </p:attrNameLst>
                                      </p:cBhvr>
                                      <p:tavLst>
                                        <p:tav tm="0">
                                          <p:val>
                                            <p:strVal val="1+(6*min(max(#ppt_w*#ppt_h,.3),1)-7.4)/-.7*#ppt_h/2"/>
                                          </p:val>
                                        </p:tav>
                                        <p:tav tm="100000">
                                          <p:val>
                                            <p:strVal val="#ppt_y"/>
                                          </p:val>
                                        </p:tav>
                                      </p:tavLst>
                                    </p:anim>
                                  </p:childTnLst>
                                </p:cTn>
                              </p:par>
                            </p:childTnLst>
                          </p:cTn>
                        </p:par>
                        <p:par>
                          <p:cTn id="18" fill="hold" nodeType="afterGroup">
                            <p:stCondLst>
                              <p:cond delay="1001"/>
                            </p:stCondLst>
                            <p:childTnLst>
                              <p:par>
                                <p:cTn id="19" presetID="16" presetClass="entr" presetSubtype="37" fill="hold" grpId="0" nodeType="afterEffect">
                                  <p:stCondLst>
                                    <p:cond delay="0"/>
                                  </p:stCondLst>
                                  <p:childTnLst>
                                    <p:set>
                                      <p:cBhvr>
                                        <p:cTn id="20" dur="1" fill="hold">
                                          <p:stCondLst>
                                            <p:cond delay="0"/>
                                          </p:stCondLst>
                                        </p:cTn>
                                        <p:tgtEl>
                                          <p:spTgt spid="3080"/>
                                        </p:tgtEl>
                                        <p:attrNameLst>
                                          <p:attrName>style.visibility</p:attrName>
                                        </p:attrNameLst>
                                      </p:cBhvr>
                                      <p:to>
                                        <p:strVal val="visible"/>
                                      </p:to>
                                    </p:set>
                                    <p:animEffect>
                                      <p:cBhvr>
                                        <p:cTn id="21" dur="500"/>
                                        <p:tgtEl>
                                          <p:spTgt spid="3080"/>
                                        </p:tgtEl>
                                      </p:cBhvr>
                                    </p:animEffect>
                                  </p:childTnLst>
                                </p:cTn>
                              </p:par>
                            </p:childTnLst>
                          </p:cTn>
                        </p:par>
                        <p:par>
                          <p:cTn id="22" fill="hold" nodeType="afterGroup">
                            <p:stCondLst>
                              <p:cond delay="1501"/>
                            </p:stCondLst>
                            <p:childTnLst>
                              <p:par>
                                <p:cTn id="23" presetID="12" presetClass="entr" presetSubtype="4" fill="hold" grpId="0" nodeType="afterEffect">
                                  <p:stCondLst>
                                    <p:cond delay="0"/>
                                  </p:stCondLst>
                                  <p:iterate type="lt">
                                    <p:tmPct val="10000"/>
                                  </p:iterate>
                                  <p:childTnLst>
                                    <p:set>
                                      <p:cBhvr>
                                        <p:cTn id="24" dur="1" fill="hold">
                                          <p:stCondLst>
                                            <p:cond delay="0"/>
                                          </p:stCondLst>
                                        </p:cTn>
                                        <p:tgtEl>
                                          <p:spTgt spid="3078"/>
                                        </p:tgtEl>
                                        <p:attrNameLst>
                                          <p:attrName>style.visibility</p:attrName>
                                        </p:attrNameLst>
                                      </p:cBhvr>
                                      <p:to>
                                        <p:strVal val="visible"/>
                                      </p:to>
                                    </p:set>
                                    <p:anim calcmode="lin" valueType="num">
                                      <p:cBhvr>
                                        <p:cTn id="25" dur="500"/>
                                        <p:tgtEl>
                                          <p:spTgt spid="3078"/>
                                        </p:tgtEl>
                                        <p:attrNameLst>
                                          <p:attrName>ppt_y</p:attrName>
                                        </p:attrNameLst>
                                      </p:cBhvr>
                                      <p:tavLst>
                                        <p:tav tm="0">
                                          <p:val>
                                            <p:strVal val="#ppt_y+#ppt_h*1.125000"/>
                                          </p:val>
                                        </p:tav>
                                        <p:tav tm="100000">
                                          <p:val>
                                            <p:strVal val="#ppt_y"/>
                                          </p:val>
                                        </p:tav>
                                      </p:tavLst>
                                    </p:anim>
                                    <p:animEffect>
                                      <p:cBhvr>
                                        <p:cTn id="26" dur="500"/>
                                        <p:tgtEl>
                                          <p:spTgt spid="3078"/>
                                        </p:tgtEl>
                                      </p:cBhvr>
                                    </p:animEffect>
                                  </p:childTnLst>
                                </p:cTn>
                              </p:par>
                              <p:par>
                                <p:cTn id="27" presetID="12" presetClass="entr" presetSubtype="1" fill="hold" grpId="0" nodeType="withEffect">
                                  <p:stCondLst>
                                    <p:cond delay="0"/>
                                  </p:stCondLst>
                                  <p:iterate type="lt">
                                    <p:tmPct val="10000"/>
                                  </p:iterate>
                                  <p:childTnLst>
                                    <p:set>
                                      <p:cBhvr>
                                        <p:cTn id="28" dur="1" fill="hold">
                                          <p:stCondLst>
                                            <p:cond delay="0"/>
                                          </p:stCondLst>
                                        </p:cTn>
                                        <p:tgtEl>
                                          <p:spTgt spid="3079"/>
                                        </p:tgtEl>
                                        <p:attrNameLst>
                                          <p:attrName>style.visibility</p:attrName>
                                        </p:attrNameLst>
                                      </p:cBhvr>
                                      <p:to>
                                        <p:strVal val="visible"/>
                                      </p:to>
                                    </p:set>
                                    <p:anim calcmode="lin" valueType="num">
                                      <p:cBhvr>
                                        <p:cTn id="29" dur="500"/>
                                        <p:tgtEl>
                                          <p:spTgt spid="3079"/>
                                        </p:tgtEl>
                                        <p:attrNameLst>
                                          <p:attrName>ppt_y</p:attrName>
                                        </p:attrNameLst>
                                      </p:cBhvr>
                                      <p:tavLst>
                                        <p:tav tm="0">
                                          <p:val>
                                            <p:strVal val="#ppt_y-#ppt_h*1.125000"/>
                                          </p:val>
                                        </p:tav>
                                        <p:tav tm="100000">
                                          <p:val>
                                            <p:strVal val="#ppt_y"/>
                                          </p:val>
                                        </p:tav>
                                      </p:tavLst>
                                    </p:anim>
                                    <p:animEffect>
                                      <p:cBhvr>
                                        <p:cTn id="30" dur="500"/>
                                        <p:tgtEl>
                                          <p:spTgt spid="3079"/>
                                        </p:tgtEl>
                                      </p:cBhvr>
                                    </p:animEffect>
                                  </p:childTnLst>
                                </p:cTn>
                              </p:par>
                            </p:childTnLst>
                          </p:cTn>
                        </p:par>
                        <p:par>
                          <p:cTn id="31" fill="hold" nodeType="afterGroup">
                            <p:stCondLst>
                              <p:cond delay="2551"/>
                            </p:stCondLst>
                            <p:childTnLst>
                              <p:par>
                                <p:cTn id="32" presetID="56" presetClass="entr" presetSubtype="0" fill="hold" grpId="0" nodeType="afterEffect">
                                  <p:stCondLst>
                                    <p:cond delay="0"/>
                                  </p:stCondLst>
                                  <p:iterate type="lt">
                                    <p:tmPct val="10000"/>
                                  </p:iterate>
                                  <p:childTnLst>
                                    <p:set>
                                      <p:cBhvr>
                                        <p:cTn id="33" dur="1" fill="hold">
                                          <p:stCondLst>
                                            <p:cond delay="0"/>
                                          </p:stCondLst>
                                        </p:cTn>
                                        <p:tgtEl>
                                          <p:spTgt spid="3081"/>
                                        </p:tgtEl>
                                        <p:attrNameLst>
                                          <p:attrName>style.visibility</p:attrName>
                                        </p:attrNameLst>
                                      </p:cBhvr>
                                      <p:to>
                                        <p:strVal val="visible"/>
                                      </p:to>
                                    </p:set>
                                    <p:anim by="(-#ppt_w*2)" calcmode="lin" valueType="num">
                                      <p:cBhvr rctx="PPT">
                                        <p:cTn id="34" dur="500" autoRev="1" fill="hold">
                                          <p:stCondLst>
                                            <p:cond delay="0"/>
                                          </p:stCondLst>
                                        </p:cTn>
                                        <p:tgtEl>
                                          <p:spTgt spid="3081"/>
                                        </p:tgtEl>
                                        <p:attrNameLst>
                                          <p:attrName>ppt_w</p:attrName>
                                        </p:attrNameLst>
                                      </p:cBhvr>
                                    </p:anim>
                                    <p:anim by="(#ppt_w*0.50)" calcmode="lin" valueType="num">
                                      <p:cBhvr>
                                        <p:cTn id="35" dur="500" decel="50000" autoRev="1" fill="hold">
                                          <p:stCondLst>
                                            <p:cond delay="0"/>
                                          </p:stCondLst>
                                        </p:cTn>
                                        <p:tgtEl>
                                          <p:spTgt spid="3081"/>
                                        </p:tgtEl>
                                        <p:attrNameLst>
                                          <p:attrName>ppt_x</p:attrName>
                                        </p:attrNameLst>
                                      </p:cBhvr>
                                    </p:anim>
                                    <p:anim to="(#ppt_y)" calcmode="lin" valueType="num">
                                      <p:cBhvr>
                                        <p:cTn id="36" dur="1000" fill="hold">
                                          <p:stCondLst>
                                            <p:cond delay="0"/>
                                          </p:stCondLst>
                                        </p:cTn>
                                        <p:tgtEl>
                                          <p:spTgt spid="3081"/>
                                        </p:tgtEl>
                                        <p:attrNameLst>
                                          <p:attrName>ppt_y</p:attrName>
                                        </p:attrNameLst>
                                      </p:cBhvr>
                                    </p:anim>
                                    <p:animRot by="21600000">
                                      <p:cBhvr>
                                        <p:cTn id="37" dur="1000" fill="hold">
                                          <p:stCondLst>
                                            <p:cond delay="0"/>
                                          </p:stCondLst>
                                        </p:cTn>
                                        <p:tgtEl>
                                          <p:spTgt spid="3081"/>
                                        </p:tgtEl>
                                        <p:attrNameLst>
                                          <p:attrName>r</p:attrName>
                                        </p:attrNameLst>
                                      </p:cBhvr>
                                    </p:animRot>
                                  </p:childTnLst>
                                </p:cTn>
                              </p:par>
                            </p:childTnLst>
                          </p:cTn>
                        </p:par>
                        <p:par>
                          <p:cTn id="38" fill="hold" nodeType="afterGroup">
                            <p:stCondLst>
                              <p:cond delay="4251"/>
                            </p:stCondLst>
                            <p:childTnLst>
                              <p:par>
                                <p:cTn id="39" presetID="10" presetClass="entr" presetSubtype="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p:cBhvr>
                                        <p:cTn id="41" dur="500"/>
                                        <p:tgtEl>
                                          <p:spTgt spid="3"/>
                                        </p:tgtEl>
                                      </p:cBhvr>
                                    </p:animEffect>
                                  </p:childTnLst>
                                </p:cTn>
                              </p:par>
                            </p:childTnLst>
                          </p:cTn>
                        </p:par>
                        <p:par>
                          <p:cTn id="42" fill="hold" nodeType="afterGroup">
                            <p:stCondLst>
                              <p:cond delay="4751"/>
                            </p:stCondLst>
                            <p:childTnLst>
                              <p:par>
                                <p:cTn id="43" presetID="6" presetClass="emph" presetSubtype="0" fill="hold" nodeType="afterEffect">
                                  <p:stCondLst>
                                    <p:cond delay="0"/>
                                  </p:stCondLst>
                                  <p:childTnLst>
                                    <p:animScale>
                                      <p:cBhvr>
                                        <p:cTn id="44" dur="1250" fill="hold"/>
                                        <p:tgtEl>
                                          <p:spTgt spid="3"/>
                                        </p:tgtEl>
                                      </p:cBhvr>
                                      <p:by x="400000" y="400000"/>
                                    </p:animScale>
                                  </p:childTnLst>
                                </p:cTn>
                              </p:par>
                            </p:childTnLst>
                          </p:cTn>
                        </p:par>
                        <p:par>
                          <p:cTn id="45" fill="hold" nodeType="afterGroup">
                            <p:stCondLst>
                              <p:cond delay="6001"/>
                            </p:stCondLst>
                            <p:childTnLst>
                              <p:par>
                                <p:cTn id="46" presetID="6" presetClass="emph" presetSubtype="0" autoRev="1" fill="hold" nodeType="afterEffect">
                                  <p:stCondLst>
                                    <p:cond delay="0"/>
                                  </p:stCondLst>
                                  <p:childTnLst>
                                    <p:animScale>
                                      <p:cBhvr>
                                        <p:cTn id="47" dur="1250" fill="hold"/>
                                        <p:tgtEl>
                                          <p:spTgt spid="3"/>
                                        </p:tgtEl>
                                      </p:cBhvr>
                                      <p:by x="400000" y="400000"/>
                                    </p:animScale>
                                  </p:childTnLst>
                                </p:cTn>
                              </p:par>
                              <p:par>
                                <p:cTn id="48" presetID="10" presetClass="exit" presetSubtype="0" fill="hold" nodeType="withEffect">
                                  <p:stCondLst>
                                    <p:cond delay="0"/>
                                  </p:stCondLst>
                                  <p:childTnLst>
                                    <p:animEffect>
                                      <p:cBhvr>
                                        <p:cTn id="49" dur="1250"/>
                                        <p:tgtEl>
                                          <p:spTgt spid="3"/>
                                        </p:tgtEl>
                                      </p:cBhvr>
                                    </p:animEffect>
                                    <p:set>
                                      <p:cBhvr>
                                        <p:cTn id="50" dur="1" fill="hold">
                                          <p:stCondLst>
                                            <p:cond delay="1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51" repeatCount="indefinite" fill="hold" display="1" nodeType="clickEffect">
                  <p:stCondLst>
                    <p:cond delay="indefinite"/>
                  </p:stCondLst>
                  <p:endCondLst>
                    <p:cond evt="onStopAudio" delay="0">
                      <p:tgtEl>
                        <p:sldTgt/>
                      </p:tgtEl>
                    </p:cond>
                  </p:endCondLst>
                </p:cTn>
                <p:tgtEl>
                  <p:spTgt spid="3077"/>
                </p:tgtEl>
              </p:cMediaNode>
            </p:audio>
          </p:childTnLst>
        </p:cTn>
      </p:par>
    </p:tnLst>
    <p:bldLst>
      <p:bldP spid="3078" grpId="0" bldLvl="0" autoUpdateAnimBg="0"/>
      <p:bldP spid="3079" grpId="0" bldLvl="0" autoUpdateAnimBg="0"/>
      <p:bldP spid="3080" grpId="0" animBg="1"/>
      <p:bldP spid="3081"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EA4685BF-4738-42A3-BE82-2547A09F9F47}" type="slidenum">
              <a:rPr lang="zh-CN" altLang="en-US" sz="1200" smtClean="0">
                <a:solidFill>
                  <a:srgbClr val="898989"/>
                </a:solidFill>
              </a:rPr>
              <a:pPr eaLnBrk="1" hangingPunct="1"/>
              <a:t>10</a:t>
            </a:fld>
            <a:endParaRPr lang="zh-CN" altLang="en-US" sz="1800" smtClean="0"/>
          </a:p>
        </p:txBody>
      </p:sp>
      <p:pic>
        <p:nvPicPr>
          <p:cNvPr id="2253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53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253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253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2253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rPr>
              <a:t>（三）成立程序</a:t>
            </a:r>
          </a:p>
        </p:txBody>
      </p:sp>
      <p:sp>
        <p:nvSpPr>
          <p:cNvPr id="11273" name="矩形 80"/>
          <p:cNvSpPr>
            <a:spLocks noChangeArrowheads="1"/>
          </p:cNvSpPr>
          <p:nvPr/>
        </p:nvSpPr>
        <p:spPr bwMode="auto">
          <a:xfrm>
            <a:off x="6456363" y="1630363"/>
            <a:ext cx="5675312" cy="312578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11274" name="矩形 81"/>
          <p:cNvSpPr>
            <a:spLocks noChangeArrowheads="1"/>
          </p:cNvSpPr>
          <p:nvPr/>
        </p:nvSpPr>
        <p:spPr bwMode="auto">
          <a:xfrm>
            <a:off x="6743700" y="1990725"/>
            <a:ext cx="5184775"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30000"/>
              </a:lnSpc>
              <a:spcAft>
                <a:spcPts val="500"/>
              </a:spcAft>
            </a:pPr>
            <a:r>
              <a:rPr lang="zh-CN" altLang="en-US" dirty="0">
                <a:solidFill>
                  <a:schemeClr val="bg1"/>
                </a:solidFill>
                <a:latin typeface="微软雅黑" pitchFamily="34" charset="-122"/>
                <a:ea typeface="微软雅黑" pitchFamily="34" charset="-122"/>
                <a:sym typeface="微软雅黑" pitchFamily="34" charset="-122"/>
              </a:rPr>
              <a:t>   党章规定：“企业、农村、机关、学校、科研院所、街道、人民解放军连队和其他基层单位，凡是有正式党员三人以上的，都应当成立党的基层组织。党的基层组织，根据工作需要和党员人数，经上级党组织批准，分别设立党的基层委员会、总支部委员会、支部委员会。</a:t>
            </a:r>
          </a:p>
        </p:txBody>
      </p:sp>
      <p:sp>
        <p:nvSpPr>
          <p:cNvPr id="11275" name="矩形 47"/>
          <p:cNvSpPr>
            <a:spLocks noChangeArrowheads="1"/>
          </p:cNvSpPr>
          <p:nvPr/>
        </p:nvSpPr>
        <p:spPr bwMode="auto">
          <a:xfrm>
            <a:off x="1343025" y="5446713"/>
            <a:ext cx="9513888"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30000"/>
              </a:lnSpc>
            </a:pPr>
            <a:r>
              <a:rPr lang="zh-CN" altLang="en-US" sz="1500">
                <a:solidFill>
                  <a:srgbClr val="595959"/>
                </a:solidFill>
                <a:latin typeface="微软雅黑" pitchFamily="34" charset="-122"/>
                <a:ea typeface="微软雅黑" pitchFamily="34" charset="-122"/>
                <a:sym typeface="微软雅黑" pitchFamily="34" charset="-122"/>
              </a:rPr>
              <a:t>凡有正式党员3人以上不足50人的基层单位，设立党的支部委员会</a:t>
            </a:r>
          </a:p>
        </p:txBody>
      </p:sp>
      <p:grpSp>
        <p:nvGrpSpPr>
          <p:cNvPr id="2" name="Group 12"/>
          <p:cNvGrpSpPr>
            <a:grpSpLocks/>
          </p:cNvGrpSpPr>
          <p:nvPr/>
        </p:nvGrpSpPr>
        <p:grpSpPr bwMode="auto">
          <a:xfrm>
            <a:off x="2644775" y="2324100"/>
            <a:ext cx="282575" cy="441325"/>
            <a:chOff x="0" y="0"/>
            <a:chExt cx="474034" cy="743490"/>
          </a:xfrm>
        </p:grpSpPr>
        <p:grpSp>
          <p:nvGrpSpPr>
            <p:cNvPr id="22543" name="Group 13"/>
            <p:cNvGrpSpPr>
              <a:grpSpLocks/>
            </p:cNvGrpSpPr>
            <p:nvPr/>
          </p:nvGrpSpPr>
          <p:grpSpPr bwMode="auto">
            <a:xfrm>
              <a:off x="0" y="0"/>
              <a:ext cx="474034" cy="743490"/>
              <a:chOff x="0" y="0"/>
              <a:chExt cx="474034" cy="743490"/>
            </a:xfrm>
          </p:grpSpPr>
          <p:sp>
            <p:nvSpPr>
              <p:cNvPr id="22545" name="同心圆 86"/>
              <p:cNvSpPr>
                <a:spLocks noChangeArrowheads="1"/>
              </p:cNvSpPr>
              <p:nvPr/>
            </p:nvSpPr>
            <p:spPr bwMode="auto">
              <a:xfrm>
                <a:off x="0" y="0"/>
                <a:ext cx="474034" cy="474034"/>
              </a:xfrm>
              <a:custGeom>
                <a:avLst/>
                <a:gdLst>
                  <a:gd name="T0" fmla="*/ 114153886 w 21600"/>
                  <a:gd name="T1" fmla="*/ 0 h 21600"/>
                  <a:gd name="T2" fmla="*/ 33432190 w 21600"/>
                  <a:gd name="T3" fmla="*/ 33432190 h 21600"/>
                  <a:gd name="T4" fmla="*/ 0 w 21600"/>
                  <a:gd name="T5" fmla="*/ 114153886 h 21600"/>
                  <a:gd name="T6" fmla="*/ 33432190 w 21600"/>
                  <a:gd name="T7" fmla="*/ 194875746 h 21600"/>
                  <a:gd name="T8" fmla="*/ 114153886 w 21600"/>
                  <a:gd name="T9" fmla="*/ 228307772 h 21600"/>
                  <a:gd name="T10" fmla="*/ 194875746 w 21600"/>
                  <a:gd name="T11" fmla="*/ 194875746 h 21600"/>
                  <a:gd name="T12" fmla="*/ 228307772 w 21600"/>
                  <a:gd name="T13" fmla="*/ 114153886 h 21600"/>
                  <a:gd name="T14" fmla="*/ 194875746 w 21600"/>
                  <a:gd name="T15" fmla="*/ 3343219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p>
            </p:txBody>
          </p:sp>
          <p:sp>
            <p:nvSpPr>
              <p:cNvPr id="22546" name="等腰三角形 87"/>
              <p:cNvSpPr>
                <a:spLocks noChangeArrowheads="1"/>
              </p:cNvSpPr>
              <p:nvPr/>
            </p:nvSpPr>
            <p:spPr bwMode="auto">
              <a:xfrm rot="10800000">
                <a:off x="28216" y="351576"/>
                <a:ext cx="417601" cy="391914"/>
              </a:xfrm>
              <a:prstGeom prst="triangle">
                <a:avLst>
                  <a:gd name="adj" fmla="val 500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endParaRPr>
              </a:p>
            </p:txBody>
          </p:sp>
        </p:grpSp>
        <p:sp>
          <p:nvSpPr>
            <p:cNvPr id="22544" name="椭圆 85"/>
            <p:cNvSpPr>
              <a:spLocks noChangeArrowheads="1"/>
            </p:cNvSpPr>
            <p:nvPr/>
          </p:nvSpPr>
          <p:spPr bwMode="auto">
            <a:xfrm>
              <a:off x="165009" y="165009"/>
              <a:ext cx="144016" cy="14401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endParaRPr>
            </a:p>
          </p:txBody>
        </p:sp>
      </p:grpSp>
      <p:pic>
        <p:nvPicPr>
          <p:cNvPr id="22542" name="Picture 17" descr="图片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5" y="1630363"/>
            <a:ext cx="6407150"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272"/>
                                        </p:tgtEl>
                                        <p:attrNameLst>
                                          <p:attrName>style.visibility</p:attrName>
                                        </p:attrNameLst>
                                      </p:cBhvr>
                                      <p:to>
                                        <p:strVal val="visible"/>
                                      </p:to>
                                    </p:set>
                                    <p:animEffect>
                                      <p:cBhvr>
                                        <p:cTn id="7" dur="500"/>
                                        <p:tgtEl>
                                          <p:spTgt spid="1127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273"/>
                                        </p:tgtEl>
                                        <p:attrNameLst>
                                          <p:attrName>style.visibility</p:attrName>
                                        </p:attrNameLst>
                                      </p:cBhvr>
                                      <p:to>
                                        <p:strVal val="visible"/>
                                      </p:to>
                                    </p:set>
                                    <p:animEffect>
                                      <p:cBhvr>
                                        <p:cTn id="10" dur="1000"/>
                                        <p:tgtEl>
                                          <p:spTgt spid="11273"/>
                                        </p:tgtEl>
                                      </p:cBhvr>
                                    </p:animEffect>
                                  </p:childTnLst>
                                </p:cTn>
                              </p:par>
                            </p:childTnLst>
                          </p:cTn>
                        </p:par>
                        <p:par>
                          <p:cTn id="11" fill="hold" nodeType="afterGroup">
                            <p:stCondLst>
                              <p:cond delay="1000"/>
                            </p:stCondLst>
                            <p:childTnLst>
                              <p:par>
                                <p:cTn id="12" presetID="42" presetClass="entr" presetSubtype="0" fill="hold" nodeType="afterEffect">
                                  <p:stCondLst>
                                    <p:cond delay="250"/>
                                  </p:stCondLst>
                                  <p:childTnLst>
                                    <p:set>
                                      <p:cBhvr>
                                        <p:cTn id="13" dur="1" fill="hold">
                                          <p:stCondLst>
                                            <p:cond delay="0"/>
                                          </p:stCondLst>
                                        </p:cTn>
                                        <p:tgtEl>
                                          <p:spTgt spid="2"/>
                                        </p:tgtEl>
                                        <p:attrNameLst>
                                          <p:attrName>style.visibility</p:attrName>
                                        </p:attrNameLst>
                                      </p:cBhvr>
                                      <p:to>
                                        <p:strVal val="visible"/>
                                      </p:to>
                                    </p:set>
                                    <p:animEffect>
                                      <p:cBhvr>
                                        <p:cTn id="14" dur="750"/>
                                        <p:tgtEl>
                                          <p:spTgt spid="2"/>
                                        </p:tgtEl>
                                      </p:cBhvr>
                                    </p:animEffect>
                                    <p:anim calcmode="lin" valueType="num">
                                      <p:cBhvr>
                                        <p:cTn id="15" dur="750" fill="hold"/>
                                        <p:tgtEl>
                                          <p:spTgt spid="2"/>
                                        </p:tgtEl>
                                        <p:attrNameLst>
                                          <p:attrName>ppt_x</p:attrName>
                                        </p:attrNameLst>
                                      </p:cBhvr>
                                      <p:tavLst>
                                        <p:tav tm="0">
                                          <p:val>
                                            <p:strVal val="#ppt_x"/>
                                          </p:val>
                                        </p:tav>
                                        <p:tav tm="100000">
                                          <p:val>
                                            <p:strVal val="#ppt_x"/>
                                          </p:val>
                                        </p:tav>
                                      </p:tavLst>
                                    </p:anim>
                                    <p:anim calcmode="lin" valueType="num">
                                      <p:cBhvr>
                                        <p:cTn id="16" dur="750" fill="hold"/>
                                        <p:tgtEl>
                                          <p:spTgt spid="2"/>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2000"/>
                            </p:stCondLst>
                            <p:childTnLst>
                              <p:par>
                                <p:cTn id="18" presetID="26" presetClass="emph" presetSubtype="0" fill="hold" nodeType="afterEffect">
                                  <p:stCondLst>
                                    <p:cond delay="0"/>
                                  </p:stCondLst>
                                  <p:childTnLst>
                                    <p:animEffect>
                                      <p:cBhvr>
                                        <p:cTn id="19" dur="500" tmFilter="0, 0; .2, .5; .8, .5; 1, 0"/>
                                        <p:tgtEl>
                                          <p:spTgt spid="2"/>
                                        </p:tgtEl>
                                      </p:cBhvr>
                                    </p:animEffect>
                                    <p:animScale>
                                      <p:cBhvr>
                                        <p:cTn id="20" dur="250" autoRev="1" fill="hold"/>
                                        <p:tgtEl>
                                          <p:spTgt spid="2"/>
                                        </p:tgtEl>
                                      </p:cBhvr>
                                      <p:by x="105000" y="105000"/>
                                    </p:animScale>
                                  </p:childTnLst>
                                </p:cTn>
                              </p:par>
                            </p:childTnLst>
                          </p:cTn>
                        </p:par>
                        <p:par>
                          <p:cTn id="21" fill="hold" nodeType="afterGroup">
                            <p:stCondLst>
                              <p:cond delay="2500"/>
                            </p:stCondLst>
                            <p:childTnLst>
                              <p:par>
                                <p:cTn id="22" presetID="14" presetClass="entr" presetSubtype="10" fill="hold" grpId="0" nodeType="afterEffect">
                                  <p:stCondLst>
                                    <p:cond delay="0"/>
                                  </p:stCondLst>
                                  <p:childTnLst>
                                    <p:set>
                                      <p:cBhvr>
                                        <p:cTn id="23" dur="1" fill="hold">
                                          <p:stCondLst>
                                            <p:cond delay="0"/>
                                          </p:stCondLst>
                                        </p:cTn>
                                        <p:tgtEl>
                                          <p:spTgt spid="11274"/>
                                        </p:tgtEl>
                                        <p:attrNameLst>
                                          <p:attrName>style.visibility</p:attrName>
                                        </p:attrNameLst>
                                      </p:cBhvr>
                                      <p:to>
                                        <p:strVal val="visible"/>
                                      </p:to>
                                    </p:set>
                                    <p:animEffect>
                                      <p:cBhvr>
                                        <p:cTn id="24" dur="750"/>
                                        <p:tgtEl>
                                          <p:spTgt spid="11274"/>
                                        </p:tgtEl>
                                      </p:cBhvr>
                                    </p:animEffect>
                                  </p:childTnLst>
                                </p:cTn>
                              </p:par>
                            </p:childTnLst>
                          </p:cTn>
                        </p:par>
                        <p:par>
                          <p:cTn id="25" fill="hold" nodeType="afterGroup">
                            <p:stCondLst>
                              <p:cond delay="3250"/>
                            </p:stCondLst>
                            <p:childTnLst>
                              <p:par>
                                <p:cTn id="26" presetID="16" presetClass="entr" presetSubtype="37" fill="hold" grpId="0" nodeType="afterEffect">
                                  <p:stCondLst>
                                    <p:cond delay="0"/>
                                  </p:stCondLst>
                                  <p:childTnLst>
                                    <p:set>
                                      <p:cBhvr>
                                        <p:cTn id="27" dur="1" fill="hold">
                                          <p:stCondLst>
                                            <p:cond delay="0"/>
                                          </p:stCondLst>
                                        </p:cTn>
                                        <p:tgtEl>
                                          <p:spTgt spid="11275"/>
                                        </p:tgtEl>
                                        <p:attrNameLst>
                                          <p:attrName>style.visibility</p:attrName>
                                        </p:attrNameLst>
                                      </p:cBhvr>
                                      <p:to>
                                        <p:strVal val="visible"/>
                                      </p:to>
                                    </p:set>
                                    <p:animEffect>
                                      <p:cBhvr>
                                        <p:cTn id="28" dur="500"/>
                                        <p:tgtEl>
                                          <p:spTgt spid="11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bldLvl="0" autoUpdateAnimBg="0"/>
      <p:bldP spid="11273" grpId="0" bldLvl="0" animBg="1" autoUpdateAnimBg="0"/>
      <p:bldP spid="11274" grpId="0" bldLvl="0" autoUpdateAnimBg="0"/>
      <p:bldP spid="11275"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B3F9175C-0038-4DBF-BDB7-3C08DE6FAEDD}" type="slidenum">
              <a:rPr lang="zh-CN" altLang="en-US" sz="1200" smtClean="0">
                <a:solidFill>
                  <a:srgbClr val="898989"/>
                </a:solidFill>
              </a:rPr>
              <a:pPr eaLnBrk="1" hangingPunct="1"/>
              <a:t>11</a:t>
            </a:fld>
            <a:endParaRPr lang="zh-CN" altLang="en-US" sz="1800" smtClean="0"/>
          </a:p>
        </p:txBody>
      </p:sp>
      <p:pic>
        <p:nvPicPr>
          <p:cNvPr id="2355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650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355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355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355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5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2356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党支部成立步骤</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7391400" y="2565400"/>
            <a:ext cx="2225675" cy="2146300"/>
            <a:chOff x="0" y="0"/>
            <a:chExt cx="1671177" cy="1609411"/>
          </a:xfrm>
        </p:grpSpPr>
        <p:sp>
          <p:nvSpPr>
            <p:cNvPr id="23600"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23601" name="TextBox 14"/>
            <p:cNvSpPr>
              <a:spLocks noChangeArrowheads="1"/>
            </p:cNvSpPr>
            <p:nvPr/>
          </p:nvSpPr>
          <p:spPr bwMode="auto">
            <a:xfrm>
              <a:off x="680641" y="543095"/>
              <a:ext cx="521235"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05</a:t>
              </a:r>
              <a:endParaRPr lang="zh-CN" altLang="en-US" sz="3700">
                <a:solidFill>
                  <a:srgbClr val="FFFFFF"/>
                </a:solidFill>
                <a:latin typeface="Impact" pitchFamily="34" charset="0"/>
                <a:sym typeface="Impact" pitchFamily="34" charset="0"/>
              </a:endParaRPr>
            </a:p>
          </p:txBody>
        </p:sp>
      </p:grpSp>
      <p:grpSp>
        <p:nvGrpSpPr>
          <p:cNvPr id="3" name="Group 12"/>
          <p:cNvGrpSpPr>
            <a:grpSpLocks/>
          </p:cNvGrpSpPr>
          <p:nvPr/>
        </p:nvGrpSpPr>
        <p:grpSpPr bwMode="auto">
          <a:xfrm>
            <a:off x="5664200" y="2565400"/>
            <a:ext cx="2363788" cy="2146300"/>
            <a:chOff x="0" y="0"/>
            <a:chExt cx="1773781" cy="1609411"/>
          </a:xfrm>
        </p:grpSpPr>
        <p:grpSp>
          <p:nvGrpSpPr>
            <p:cNvPr id="23596" name="Group 13"/>
            <p:cNvGrpSpPr>
              <a:grpSpLocks/>
            </p:cNvGrpSpPr>
            <p:nvPr/>
          </p:nvGrpSpPr>
          <p:grpSpPr bwMode="auto">
            <a:xfrm>
              <a:off x="0" y="0"/>
              <a:ext cx="1773781" cy="1609411"/>
              <a:chOff x="0" y="0"/>
              <a:chExt cx="1773781" cy="1609411"/>
            </a:xfrm>
          </p:grpSpPr>
          <p:sp>
            <p:nvSpPr>
              <p:cNvPr id="23598"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23599"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23597" name="TextBox 17"/>
            <p:cNvSpPr>
              <a:spLocks noChangeArrowheads="1"/>
            </p:cNvSpPr>
            <p:nvPr/>
          </p:nvSpPr>
          <p:spPr bwMode="auto">
            <a:xfrm>
              <a:off x="681551" y="543095"/>
              <a:ext cx="507812"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04</a:t>
              </a:r>
              <a:endParaRPr lang="zh-CN" altLang="en-US" sz="3700">
                <a:solidFill>
                  <a:srgbClr val="FFFFFF"/>
                </a:solidFill>
                <a:latin typeface="Impact" pitchFamily="34" charset="0"/>
                <a:sym typeface="Impact" pitchFamily="34" charset="0"/>
              </a:endParaRPr>
            </a:p>
          </p:txBody>
        </p:sp>
      </p:grpSp>
      <p:grpSp>
        <p:nvGrpSpPr>
          <p:cNvPr id="5" name="Group 17"/>
          <p:cNvGrpSpPr>
            <a:grpSpLocks/>
          </p:cNvGrpSpPr>
          <p:nvPr/>
        </p:nvGrpSpPr>
        <p:grpSpPr bwMode="auto">
          <a:xfrm>
            <a:off x="3935413" y="2565400"/>
            <a:ext cx="2363787" cy="2146300"/>
            <a:chOff x="0" y="0"/>
            <a:chExt cx="1773781" cy="1609411"/>
          </a:xfrm>
        </p:grpSpPr>
        <p:grpSp>
          <p:nvGrpSpPr>
            <p:cNvPr id="23592" name="Group 18"/>
            <p:cNvGrpSpPr>
              <a:grpSpLocks/>
            </p:cNvGrpSpPr>
            <p:nvPr/>
          </p:nvGrpSpPr>
          <p:grpSpPr bwMode="auto">
            <a:xfrm>
              <a:off x="0" y="0"/>
              <a:ext cx="1773781" cy="1609411"/>
              <a:chOff x="0" y="0"/>
              <a:chExt cx="1773781" cy="1609411"/>
            </a:xfrm>
          </p:grpSpPr>
          <p:sp>
            <p:nvSpPr>
              <p:cNvPr id="23594"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23595"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23593" name="TextBox 22"/>
            <p:cNvSpPr>
              <a:spLocks noChangeArrowheads="1"/>
            </p:cNvSpPr>
            <p:nvPr/>
          </p:nvSpPr>
          <p:spPr bwMode="auto">
            <a:xfrm>
              <a:off x="681551" y="543095"/>
              <a:ext cx="518638"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03</a:t>
              </a:r>
              <a:endParaRPr lang="zh-CN" altLang="en-US" sz="3700">
                <a:solidFill>
                  <a:srgbClr val="FFFFFF"/>
                </a:solidFill>
                <a:latin typeface="Impact" pitchFamily="34" charset="0"/>
                <a:sym typeface="Impact" pitchFamily="34" charset="0"/>
              </a:endParaRPr>
            </a:p>
          </p:txBody>
        </p:sp>
      </p:grpSp>
      <p:grpSp>
        <p:nvGrpSpPr>
          <p:cNvPr id="7" name="Group 22"/>
          <p:cNvGrpSpPr>
            <a:grpSpLocks/>
          </p:cNvGrpSpPr>
          <p:nvPr/>
        </p:nvGrpSpPr>
        <p:grpSpPr bwMode="auto">
          <a:xfrm>
            <a:off x="2208213" y="2565400"/>
            <a:ext cx="2363787" cy="2146300"/>
            <a:chOff x="0" y="0"/>
            <a:chExt cx="1773781" cy="1609411"/>
          </a:xfrm>
        </p:grpSpPr>
        <p:grpSp>
          <p:nvGrpSpPr>
            <p:cNvPr id="23588" name="Group 23"/>
            <p:cNvGrpSpPr>
              <a:grpSpLocks/>
            </p:cNvGrpSpPr>
            <p:nvPr/>
          </p:nvGrpSpPr>
          <p:grpSpPr bwMode="auto">
            <a:xfrm>
              <a:off x="0" y="0"/>
              <a:ext cx="1773781" cy="1609411"/>
              <a:chOff x="0" y="0"/>
              <a:chExt cx="1773781" cy="1609411"/>
            </a:xfrm>
          </p:grpSpPr>
          <p:sp>
            <p:nvSpPr>
              <p:cNvPr id="23590"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23591"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23589" name="TextBox 27"/>
            <p:cNvSpPr>
              <a:spLocks noChangeArrowheads="1"/>
            </p:cNvSpPr>
            <p:nvPr/>
          </p:nvSpPr>
          <p:spPr bwMode="auto">
            <a:xfrm>
              <a:off x="681551" y="543095"/>
              <a:ext cx="509015"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02</a:t>
              </a:r>
              <a:endParaRPr lang="zh-CN" altLang="en-US" sz="3700">
                <a:solidFill>
                  <a:srgbClr val="FFFFFF"/>
                </a:solidFill>
                <a:latin typeface="Impact" pitchFamily="34" charset="0"/>
                <a:sym typeface="Impact" pitchFamily="34" charset="0"/>
              </a:endParaRPr>
            </a:p>
          </p:txBody>
        </p:sp>
      </p:grpSp>
      <p:grpSp>
        <p:nvGrpSpPr>
          <p:cNvPr id="9" name="Group 27"/>
          <p:cNvGrpSpPr>
            <a:grpSpLocks/>
          </p:cNvGrpSpPr>
          <p:nvPr/>
        </p:nvGrpSpPr>
        <p:grpSpPr bwMode="auto">
          <a:xfrm>
            <a:off x="479425" y="2565400"/>
            <a:ext cx="2365375" cy="2146300"/>
            <a:chOff x="0" y="0"/>
            <a:chExt cx="1773781" cy="1609411"/>
          </a:xfrm>
        </p:grpSpPr>
        <p:grpSp>
          <p:nvGrpSpPr>
            <p:cNvPr id="23584" name="Group 28"/>
            <p:cNvGrpSpPr>
              <a:grpSpLocks/>
            </p:cNvGrpSpPr>
            <p:nvPr/>
          </p:nvGrpSpPr>
          <p:grpSpPr bwMode="auto">
            <a:xfrm>
              <a:off x="0" y="0"/>
              <a:ext cx="1773781" cy="1609411"/>
              <a:chOff x="0" y="0"/>
              <a:chExt cx="1773781" cy="1609411"/>
            </a:xfrm>
          </p:grpSpPr>
          <p:sp>
            <p:nvSpPr>
              <p:cNvPr id="23586"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23587"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23585" name="TextBox 33"/>
            <p:cNvSpPr>
              <a:spLocks noChangeArrowheads="1"/>
            </p:cNvSpPr>
            <p:nvPr/>
          </p:nvSpPr>
          <p:spPr bwMode="auto">
            <a:xfrm>
              <a:off x="681551" y="543095"/>
              <a:ext cx="465299"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01</a:t>
              </a:r>
              <a:endParaRPr lang="zh-CN" altLang="en-US" sz="3700">
                <a:solidFill>
                  <a:srgbClr val="FFFFFF"/>
                </a:solidFill>
                <a:latin typeface="Impact" pitchFamily="34" charset="0"/>
                <a:sym typeface="Impact" pitchFamily="34" charset="0"/>
              </a:endParaRPr>
            </a:p>
          </p:txBody>
        </p:sp>
      </p:grpSp>
      <p:sp>
        <p:nvSpPr>
          <p:cNvPr id="12320" name="直接连接符 36"/>
          <p:cNvSpPr>
            <a:spLocks noChangeShapeType="1"/>
          </p:cNvSpPr>
          <p:nvPr/>
        </p:nvSpPr>
        <p:spPr bwMode="auto">
          <a:xfrm flipV="1">
            <a:off x="1703388" y="1343025"/>
            <a:ext cx="0" cy="1166813"/>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2321" name="矩形 1"/>
          <p:cNvSpPr>
            <a:spLocks noChangeArrowheads="1"/>
          </p:cNvSpPr>
          <p:nvPr/>
        </p:nvSpPr>
        <p:spPr bwMode="auto">
          <a:xfrm>
            <a:off x="1774825" y="1414463"/>
            <a:ext cx="252412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buSzPct val="100000"/>
              <a:buFont typeface="Wingdings" pitchFamily="2" charset="2"/>
              <a:buChar char="Ø"/>
            </a:pPr>
            <a:r>
              <a:rPr lang="zh-CN" altLang="en-US" sz="1300" b="1">
                <a:latin typeface="微软雅黑" pitchFamily="34" charset="-122"/>
                <a:ea typeface="微软雅黑" pitchFamily="34" charset="-122"/>
              </a:rPr>
              <a:t>先与属地党委对接好挂靠相关事宜。</a:t>
            </a:r>
          </a:p>
          <a:p>
            <a:pPr algn="just" eaLnBrk="1" hangingPunct="1">
              <a:buSzPct val="100000"/>
              <a:buFont typeface="Wingdings" pitchFamily="2" charset="2"/>
              <a:buChar char="Ø"/>
            </a:pPr>
            <a:r>
              <a:rPr lang="zh-CN" altLang="en-US" sz="1300" b="1">
                <a:latin typeface="微软雅黑" pitchFamily="34" charset="-122"/>
                <a:ea typeface="微软雅黑" pitchFamily="34" charset="-122"/>
              </a:rPr>
              <a:t>与中环党委沟通成立党支部、支部委员会候选人员和选举方式事宜。</a:t>
            </a:r>
          </a:p>
        </p:txBody>
      </p:sp>
      <p:sp>
        <p:nvSpPr>
          <p:cNvPr id="12322" name="直接连接符 38"/>
          <p:cNvSpPr>
            <a:spLocks noChangeShapeType="1"/>
          </p:cNvSpPr>
          <p:nvPr/>
        </p:nvSpPr>
        <p:spPr bwMode="auto">
          <a:xfrm flipV="1">
            <a:off x="3432175" y="4799013"/>
            <a:ext cx="0" cy="1165225"/>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2323" name="矩形 1"/>
          <p:cNvSpPr>
            <a:spLocks noChangeArrowheads="1"/>
          </p:cNvSpPr>
          <p:nvPr/>
        </p:nvSpPr>
        <p:spPr bwMode="auto">
          <a:xfrm>
            <a:off x="839788" y="5086350"/>
            <a:ext cx="252571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300" b="1">
                <a:latin typeface="微软雅黑" pitchFamily="34" charset="-122"/>
                <a:ea typeface="微软雅黑" pitchFamily="34" charset="-122"/>
              </a:rPr>
              <a:t>沟通后，向中环党委上报申请建立党支部的请示。请示的模板见附件1。</a:t>
            </a:r>
          </a:p>
        </p:txBody>
      </p:sp>
      <p:sp>
        <p:nvSpPr>
          <p:cNvPr id="12324" name="直接连接符 40"/>
          <p:cNvSpPr>
            <a:spLocks noChangeShapeType="1"/>
          </p:cNvSpPr>
          <p:nvPr/>
        </p:nvSpPr>
        <p:spPr bwMode="auto">
          <a:xfrm flipV="1">
            <a:off x="5159375" y="1343025"/>
            <a:ext cx="1588" cy="1166813"/>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2325" name="矩形 1"/>
          <p:cNvSpPr>
            <a:spLocks noChangeArrowheads="1"/>
          </p:cNvSpPr>
          <p:nvPr/>
        </p:nvSpPr>
        <p:spPr bwMode="auto">
          <a:xfrm>
            <a:off x="5237163" y="1357313"/>
            <a:ext cx="252571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300" b="1">
                <a:latin typeface="微软雅黑" pitchFamily="34" charset="-122"/>
                <a:ea typeface="微软雅黑" pitchFamily="34" charset="-122"/>
              </a:rPr>
              <a:t>中环党委研究讨论通过后，下达批准建立党支部的批复（见附件2），收到批复后方可召开支部党员大会，选举产生支部委员会委员。</a:t>
            </a:r>
          </a:p>
        </p:txBody>
      </p:sp>
      <p:sp>
        <p:nvSpPr>
          <p:cNvPr id="12326" name="直接连接符 43"/>
          <p:cNvSpPr>
            <a:spLocks noChangeShapeType="1"/>
          </p:cNvSpPr>
          <p:nvPr/>
        </p:nvSpPr>
        <p:spPr bwMode="auto">
          <a:xfrm flipV="1">
            <a:off x="6888163" y="4799013"/>
            <a:ext cx="0" cy="1165225"/>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2327" name="矩形 1"/>
          <p:cNvSpPr>
            <a:spLocks noChangeArrowheads="1"/>
          </p:cNvSpPr>
          <p:nvPr/>
        </p:nvSpPr>
        <p:spPr bwMode="auto">
          <a:xfrm>
            <a:off x="4224338" y="4943475"/>
            <a:ext cx="252571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300" b="1">
                <a:latin typeface="微软雅黑" pitchFamily="34" charset="-122"/>
                <a:ea typeface="微软雅黑" pitchFamily="34" charset="-122"/>
              </a:rPr>
              <a:t>选举产生的党支部委员会，召开第一次支部委员会议，对经上级党组织同意的书记、副书记候选人进行选举，并对委员进行分工。</a:t>
            </a:r>
          </a:p>
        </p:txBody>
      </p:sp>
      <p:sp>
        <p:nvSpPr>
          <p:cNvPr id="12328" name="直接连接符 51"/>
          <p:cNvSpPr>
            <a:spLocks noChangeShapeType="1"/>
          </p:cNvSpPr>
          <p:nvPr/>
        </p:nvSpPr>
        <p:spPr bwMode="auto">
          <a:xfrm flipV="1">
            <a:off x="8616950" y="1343025"/>
            <a:ext cx="0" cy="1166813"/>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2329" name="矩形 1"/>
          <p:cNvSpPr>
            <a:spLocks noChangeArrowheads="1"/>
          </p:cNvSpPr>
          <p:nvPr/>
        </p:nvSpPr>
        <p:spPr bwMode="auto">
          <a:xfrm>
            <a:off x="8904288" y="1630363"/>
            <a:ext cx="2524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300" b="1">
                <a:latin typeface="微软雅黑" pitchFamily="34" charset="-122"/>
                <a:ea typeface="微软雅黑" pitchFamily="34" charset="-122"/>
              </a:rPr>
              <a:t>选举完成后，向中环党委上报选举结果的报告。见附件3。</a:t>
            </a:r>
          </a:p>
        </p:txBody>
      </p:sp>
      <p:grpSp>
        <p:nvGrpSpPr>
          <p:cNvPr id="11" name="Group 42"/>
          <p:cNvGrpSpPr>
            <a:grpSpLocks/>
          </p:cNvGrpSpPr>
          <p:nvPr/>
        </p:nvGrpSpPr>
        <p:grpSpPr bwMode="auto">
          <a:xfrm>
            <a:off x="9120188" y="2565400"/>
            <a:ext cx="2363787" cy="2146300"/>
            <a:chOff x="0" y="0"/>
            <a:chExt cx="1773781" cy="1609411"/>
          </a:xfrm>
        </p:grpSpPr>
        <p:grpSp>
          <p:nvGrpSpPr>
            <p:cNvPr id="23580" name="Group 43"/>
            <p:cNvGrpSpPr>
              <a:grpSpLocks/>
            </p:cNvGrpSpPr>
            <p:nvPr/>
          </p:nvGrpSpPr>
          <p:grpSpPr bwMode="auto">
            <a:xfrm>
              <a:off x="0" y="0"/>
              <a:ext cx="1773781" cy="1609411"/>
              <a:chOff x="0" y="0"/>
              <a:chExt cx="1773781" cy="1609411"/>
            </a:xfrm>
          </p:grpSpPr>
          <p:sp>
            <p:nvSpPr>
              <p:cNvPr id="23582"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23583"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23581" name="TextBox 22"/>
            <p:cNvSpPr>
              <a:spLocks noChangeArrowheads="1"/>
            </p:cNvSpPr>
            <p:nvPr/>
          </p:nvSpPr>
          <p:spPr bwMode="auto">
            <a:xfrm>
              <a:off x="681551" y="543095"/>
              <a:ext cx="518638"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a:t>
              </a:r>
              <a:r>
                <a:rPr lang="zh-CN" altLang="en-US" sz="3700">
                  <a:solidFill>
                    <a:srgbClr val="FFFFFF"/>
                  </a:solidFill>
                  <a:latin typeface="Impact" pitchFamily="34" charset="0"/>
                  <a:sym typeface="Impact" pitchFamily="34" charset="0"/>
                </a:rPr>
                <a:t>6</a:t>
              </a:r>
            </a:p>
          </p:txBody>
        </p:sp>
      </p:grpSp>
      <p:sp>
        <p:nvSpPr>
          <p:cNvPr id="12335" name="直接连接符 51"/>
          <p:cNvSpPr>
            <a:spLocks noChangeShapeType="1"/>
          </p:cNvSpPr>
          <p:nvPr/>
        </p:nvSpPr>
        <p:spPr bwMode="auto">
          <a:xfrm flipV="1">
            <a:off x="10344150" y="4799013"/>
            <a:ext cx="0" cy="1166812"/>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2336" name="矩形 1"/>
          <p:cNvSpPr>
            <a:spLocks noChangeArrowheads="1"/>
          </p:cNvSpPr>
          <p:nvPr/>
        </p:nvSpPr>
        <p:spPr bwMode="auto">
          <a:xfrm>
            <a:off x="8328025" y="5230813"/>
            <a:ext cx="187166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300" b="1">
                <a:latin typeface="微软雅黑" pitchFamily="34" charset="-122"/>
                <a:ea typeface="微软雅黑" pitchFamily="34" charset="-122"/>
              </a:rPr>
              <a:t>企业党支部正式成立。</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296"/>
                                        </p:tgtEl>
                                        <p:attrNameLst>
                                          <p:attrName>style.visibility</p:attrName>
                                        </p:attrNameLst>
                                      </p:cBhvr>
                                      <p:to>
                                        <p:strVal val="visible"/>
                                      </p:to>
                                    </p:set>
                                    <p:animEffect>
                                      <p:cBhvr>
                                        <p:cTn id="7" dur="500"/>
                                        <p:tgtEl>
                                          <p:spTgt spid="12296"/>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0-#ppt_w/2"/>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childTnLst>
                                </p:cTn>
                              </p:par>
                              <p:par>
                                <p:cTn id="13" presetID="12" presetClass="entr" presetSubtype="8"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p:tgtEl>
                                          <p:spTgt spid="7"/>
                                        </p:tgtEl>
                                        <p:attrNameLst>
                                          <p:attrName>ppt_x</p:attrName>
                                        </p:attrNameLst>
                                      </p:cBhvr>
                                      <p:tavLst>
                                        <p:tav tm="0">
                                          <p:val>
                                            <p:strVal val="#ppt_x-#ppt_w*1.125000"/>
                                          </p:val>
                                        </p:tav>
                                        <p:tav tm="100000">
                                          <p:val>
                                            <p:strVal val="#ppt_x"/>
                                          </p:val>
                                        </p:tav>
                                      </p:tavLst>
                                    </p:anim>
                                    <p:animEffect>
                                      <p:cBhvr>
                                        <p:cTn id="16" dur="500"/>
                                        <p:tgtEl>
                                          <p:spTgt spid="7"/>
                                        </p:tgtEl>
                                      </p:cBhvr>
                                    </p:animEffect>
                                  </p:childTnLst>
                                </p:cTn>
                              </p:par>
                              <p:par>
                                <p:cTn id="17" presetID="12" presetClass="entr" presetSubtype="8" fill="hold" nodeType="withEffect">
                                  <p:stCondLst>
                                    <p:cond delay="4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p:tgtEl>
                                          <p:spTgt spid="5"/>
                                        </p:tgtEl>
                                        <p:attrNameLst>
                                          <p:attrName>ppt_x</p:attrName>
                                        </p:attrNameLst>
                                      </p:cBhvr>
                                      <p:tavLst>
                                        <p:tav tm="0">
                                          <p:val>
                                            <p:strVal val="#ppt_x-#ppt_w*1.125000"/>
                                          </p:val>
                                        </p:tav>
                                        <p:tav tm="100000">
                                          <p:val>
                                            <p:strVal val="#ppt_x"/>
                                          </p:val>
                                        </p:tav>
                                      </p:tavLst>
                                    </p:anim>
                                    <p:animEffect>
                                      <p:cBhvr>
                                        <p:cTn id="20" dur="500"/>
                                        <p:tgtEl>
                                          <p:spTgt spid="5"/>
                                        </p:tgtEl>
                                      </p:cBhvr>
                                    </p:animEffect>
                                  </p:childTnLst>
                                </p:cTn>
                              </p:par>
                              <p:par>
                                <p:cTn id="21" presetID="12" presetClass="entr" presetSubtype="8" fill="hold" nodeType="withEffect">
                                  <p:stCondLst>
                                    <p:cond delay="60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p:tgtEl>
                                          <p:spTgt spid="3"/>
                                        </p:tgtEl>
                                        <p:attrNameLst>
                                          <p:attrName>ppt_x</p:attrName>
                                        </p:attrNameLst>
                                      </p:cBhvr>
                                      <p:tavLst>
                                        <p:tav tm="0">
                                          <p:val>
                                            <p:strVal val="#ppt_x-#ppt_w*1.125000"/>
                                          </p:val>
                                        </p:tav>
                                        <p:tav tm="100000">
                                          <p:val>
                                            <p:strVal val="#ppt_x"/>
                                          </p:val>
                                        </p:tav>
                                      </p:tavLst>
                                    </p:anim>
                                    <p:animEffect>
                                      <p:cBhvr>
                                        <p:cTn id="24" dur="500"/>
                                        <p:tgtEl>
                                          <p:spTgt spid="3"/>
                                        </p:tgtEl>
                                      </p:cBhvr>
                                    </p:animEffect>
                                  </p:childTnLst>
                                </p:cTn>
                              </p:par>
                              <p:par>
                                <p:cTn id="25" presetID="12" presetClass="entr" presetSubtype="8" fill="hold" nodeType="withEffect">
                                  <p:stCondLst>
                                    <p:cond delay="80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p:tgtEl>
                                          <p:spTgt spid="2"/>
                                        </p:tgtEl>
                                        <p:attrNameLst>
                                          <p:attrName>ppt_x</p:attrName>
                                        </p:attrNameLst>
                                      </p:cBhvr>
                                      <p:tavLst>
                                        <p:tav tm="0">
                                          <p:val>
                                            <p:strVal val="#ppt_x-#ppt_w*1.125000"/>
                                          </p:val>
                                        </p:tav>
                                        <p:tav tm="100000">
                                          <p:val>
                                            <p:strVal val="#ppt_x"/>
                                          </p:val>
                                        </p:tav>
                                      </p:tavLst>
                                    </p:anim>
                                    <p:animEffect>
                                      <p:cBhvr>
                                        <p:cTn id="28" dur="500"/>
                                        <p:tgtEl>
                                          <p:spTgt spid="2"/>
                                        </p:tgtEl>
                                      </p:cBhvr>
                                    </p:animEffect>
                                  </p:childTnLst>
                                </p:cTn>
                              </p:par>
                            </p:childTnLst>
                          </p:cTn>
                        </p:par>
                        <p:par>
                          <p:cTn id="29" fill="hold" nodeType="afterGroup">
                            <p:stCondLst>
                              <p:cond delay="1800"/>
                            </p:stCondLst>
                            <p:childTnLst>
                              <p:par>
                                <p:cTn id="30" presetID="22" presetClass="entr" presetSubtype="4" fill="hold" grpId="0" nodeType="afterEffect">
                                  <p:stCondLst>
                                    <p:cond delay="0"/>
                                  </p:stCondLst>
                                  <p:childTnLst>
                                    <p:set>
                                      <p:cBhvr>
                                        <p:cTn id="31" dur="1" fill="hold">
                                          <p:stCondLst>
                                            <p:cond delay="0"/>
                                          </p:stCondLst>
                                        </p:cTn>
                                        <p:tgtEl>
                                          <p:spTgt spid="12320"/>
                                        </p:tgtEl>
                                        <p:attrNameLst>
                                          <p:attrName>style.visibility</p:attrName>
                                        </p:attrNameLst>
                                      </p:cBhvr>
                                      <p:to>
                                        <p:strVal val="visible"/>
                                      </p:to>
                                    </p:set>
                                    <p:animEffect>
                                      <p:cBhvr>
                                        <p:cTn id="32" dur="500"/>
                                        <p:tgtEl>
                                          <p:spTgt spid="12320"/>
                                        </p:tgtEl>
                                      </p:cBhvr>
                                    </p:animEffect>
                                  </p:childTnLst>
                                </p:cTn>
                              </p:par>
                            </p:childTnLst>
                          </p:cTn>
                        </p:par>
                        <p:par>
                          <p:cTn id="33" fill="hold" nodeType="afterGroup">
                            <p:stCondLst>
                              <p:cond delay="2300"/>
                            </p:stCondLst>
                            <p:childTnLst>
                              <p:par>
                                <p:cTn id="34" presetID="2" presetClass="entr" presetSubtype="8" fill="hold" grpId="0" nodeType="afterEffect">
                                  <p:stCondLst>
                                    <p:cond delay="0"/>
                                  </p:stCondLst>
                                  <p:childTnLst>
                                    <p:set>
                                      <p:cBhvr>
                                        <p:cTn id="35" dur="1" fill="hold">
                                          <p:stCondLst>
                                            <p:cond delay="0"/>
                                          </p:stCondLst>
                                        </p:cTn>
                                        <p:tgtEl>
                                          <p:spTgt spid="12321"/>
                                        </p:tgtEl>
                                        <p:attrNameLst>
                                          <p:attrName>style.visibility</p:attrName>
                                        </p:attrNameLst>
                                      </p:cBhvr>
                                      <p:to>
                                        <p:strVal val="visible"/>
                                      </p:to>
                                    </p:set>
                                    <p:anim calcmode="lin" valueType="num">
                                      <p:cBhvr>
                                        <p:cTn id="36" dur="300" fill="hold"/>
                                        <p:tgtEl>
                                          <p:spTgt spid="12321"/>
                                        </p:tgtEl>
                                        <p:attrNameLst>
                                          <p:attrName>ppt_x</p:attrName>
                                        </p:attrNameLst>
                                      </p:cBhvr>
                                      <p:tavLst>
                                        <p:tav tm="0">
                                          <p:val>
                                            <p:strVal val="0-#ppt_w/2"/>
                                          </p:val>
                                        </p:tav>
                                        <p:tav tm="100000">
                                          <p:val>
                                            <p:strVal val="#ppt_x"/>
                                          </p:val>
                                        </p:tav>
                                      </p:tavLst>
                                    </p:anim>
                                    <p:anim calcmode="lin" valueType="num">
                                      <p:cBhvr>
                                        <p:cTn id="37" dur="300" fill="hold"/>
                                        <p:tgtEl>
                                          <p:spTgt spid="12321"/>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2600"/>
                            </p:stCondLst>
                            <p:childTnLst>
                              <p:par>
                                <p:cTn id="39" presetID="22" presetClass="entr" presetSubtype="4" fill="hold" grpId="0" nodeType="afterEffect">
                                  <p:stCondLst>
                                    <p:cond delay="0"/>
                                  </p:stCondLst>
                                  <p:childTnLst>
                                    <p:set>
                                      <p:cBhvr>
                                        <p:cTn id="40" dur="1" fill="hold">
                                          <p:stCondLst>
                                            <p:cond delay="0"/>
                                          </p:stCondLst>
                                        </p:cTn>
                                        <p:tgtEl>
                                          <p:spTgt spid="12322"/>
                                        </p:tgtEl>
                                        <p:attrNameLst>
                                          <p:attrName>style.visibility</p:attrName>
                                        </p:attrNameLst>
                                      </p:cBhvr>
                                      <p:to>
                                        <p:strVal val="visible"/>
                                      </p:to>
                                    </p:set>
                                    <p:animEffect>
                                      <p:cBhvr>
                                        <p:cTn id="41" dur="500"/>
                                        <p:tgtEl>
                                          <p:spTgt spid="12322"/>
                                        </p:tgtEl>
                                      </p:cBhvr>
                                    </p:animEffect>
                                  </p:childTnLst>
                                </p:cTn>
                              </p:par>
                            </p:childTnLst>
                          </p:cTn>
                        </p:par>
                        <p:par>
                          <p:cTn id="42" fill="hold" nodeType="afterGroup">
                            <p:stCondLst>
                              <p:cond delay="3100"/>
                            </p:stCondLst>
                            <p:childTnLst>
                              <p:par>
                                <p:cTn id="43" presetID="2" presetClass="entr" presetSubtype="8" fill="hold" grpId="0" nodeType="afterEffect">
                                  <p:stCondLst>
                                    <p:cond delay="0"/>
                                  </p:stCondLst>
                                  <p:childTnLst>
                                    <p:set>
                                      <p:cBhvr>
                                        <p:cTn id="44" dur="1" fill="hold">
                                          <p:stCondLst>
                                            <p:cond delay="0"/>
                                          </p:stCondLst>
                                        </p:cTn>
                                        <p:tgtEl>
                                          <p:spTgt spid="12323"/>
                                        </p:tgtEl>
                                        <p:attrNameLst>
                                          <p:attrName>style.visibility</p:attrName>
                                        </p:attrNameLst>
                                      </p:cBhvr>
                                      <p:to>
                                        <p:strVal val="visible"/>
                                      </p:to>
                                    </p:set>
                                    <p:anim calcmode="lin" valueType="num">
                                      <p:cBhvr>
                                        <p:cTn id="45" dur="300" fill="hold"/>
                                        <p:tgtEl>
                                          <p:spTgt spid="12323"/>
                                        </p:tgtEl>
                                        <p:attrNameLst>
                                          <p:attrName>ppt_x</p:attrName>
                                        </p:attrNameLst>
                                      </p:cBhvr>
                                      <p:tavLst>
                                        <p:tav tm="0">
                                          <p:val>
                                            <p:strVal val="0-#ppt_w/2"/>
                                          </p:val>
                                        </p:tav>
                                        <p:tav tm="100000">
                                          <p:val>
                                            <p:strVal val="#ppt_x"/>
                                          </p:val>
                                        </p:tav>
                                      </p:tavLst>
                                    </p:anim>
                                    <p:anim calcmode="lin" valueType="num">
                                      <p:cBhvr>
                                        <p:cTn id="46" dur="300" fill="hold"/>
                                        <p:tgtEl>
                                          <p:spTgt spid="12323"/>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3400"/>
                            </p:stCondLst>
                            <p:childTnLst>
                              <p:par>
                                <p:cTn id="48" presetID="22" presetClass="entr" presetSubtype="4" fill="hold" grpId="0" nodeType="afterEffect">
                                  <p:stCondLst>
                                    <p:cond delay="0"/>
                                  </p:stCondLst>
                                  <p:childTnLst>
                                    <p:set>
                                      <p:cBhvr>
                                        <p:cTn id="49" dur="1" fill="hold">
                                          <p:stCondLst>
                                            <p:cond delay="0"/>
                                          </p:stCondLst>
                                        </p:cTn>
                                        <p:tgtEl>
                                          <p:spTgt spid="12324"/>
                                        </p:tgtEl>
                                        <p:attrNameLst>
                                          <p:attrName>style.visibility</p:attrName>
                                        </p:attrNameLst>
                                      </p:cBhvr>
                                      <p:to>
                                        <p:strVal val="visible"/>
                                      </p:to>
                                    </p:set>
                                    <p:animEffect>
                                      <p:cBhvr>
                                        <p:cTn id="50" dur="500"/>
                                        <p:tgtEl>
                                          <p:spTgt spid="12324"/>
                                        </p:tgtEl>
                                      </p:cBhvr>
                                    </p:animEffect>
                                  </p:childTnLst>
                                </p:cTn>
                              </p:par>
                            </p:childTnLst>
                          </p:cTn>
                        </p:par>
                        <p:par>
                          <p:cTn id="51" fill="hold" nodeType="afterGroup">
                            <p:stCondLst>
                              <p:cond delay="3900"/>
                            </p:stCondLst>
                            <p:childTnLst>
                              <p:par>
                                <p:cTn id="52" presetID="2" presetClass="entr" presetSubtype="8" fill="hold" grpId="0" nodeType="afterEffect">
                                  <p:stCondLst>
                                    <p:cond delay="0"/>
                                  </p:stCondLst>
                                  <p:childTnLst>
                                    <p:set>
                                      <p:cBhvr>
                                        <p:cTn id="53" dur="1" fill="hold">
                                          <p:stCondLst>
                                            <p:cond delay="0"/>
                                          </p:stCondLst>
                                        </p:cTn>
                                        <p:tgtEl>
                                          <p:spTgt spid="12325"/>
                                        </p:tgtEl>
                                        <p:attrNameLst>
                                          <p:attrName>style.visibility</p:attrName>
                                        </p:attrNameLst>
                                      </p:cBhvr>
                                      <p:to>
                                        <p:strVal val="visible"/>
                                      </p:to>
                                    </p:set>
                                    <p:anim calcmode="lin" valueType="num">
                                      <p:cBhvr>
                                        <p:cTn id="54" dur="300" fill="hold"/>
                                        <p:tgtEl>
                                          <p:spTgt spid="12325"/>
                                        </p:tgtEl>
                                        <p:attrNameLst>
                                          <p:attrName>ppt_x</p:attrName>
                                        </p:attrNameLst>
                                      </p:cBhvr>
                                      <p:tavLst>
                                        <p:tav tm="0">
                                          <p:val>
                                            <p:strVal val="0-#ppt_w/2"/>
                                          </p:val>
                                        </p:tav>
                                        <p:tav tm="100000">
                                          <p:val>
                                            <p:strVal val="#ppt_x"/>
                                          </p:val>
                                        </p:tav>
                                      </p:tavLst>
                                    </p:anim>
                                    <p:anim calcmode="lin" valueType="num">
                                      <p:cBhvr>
                                        <p:cTn id="55" dur="300" fill="hold"/>
                                        <p:tgtEl>
                                          <p:spTgt spid="12325"/>
                                        </p:tgtEl>
                                        <p:attrNameLst>
                                          <p:attrName>ppt_y</p:attrName>
                                        </p:attrNameLst>
                                      </p:cBhvr>
                                      <p:tavLst>
                                        <p:tav tm="0">
                                          <p:val>
                                            <p:strVal val="#ppt_y"/>
                                          </p:val>
                                        </p:tav>
                                        <p:tav tm="100000">
                                          <p:val>
                                            <p:strVal val="#ppt_y"/>
                                          </p:val>
                                        </p:tav>
                                      </p:tavLst>
                                    </p:anim>
                                  </p:childTnLst>
                                </p:cTn>
                              </p:par>
                            </p:childTnLst>
                          </p:cTn>
                        </p:par>
                        <p:par>
                          <p:cTn id="56" fill="hold" nodeType="afterGroup">
                            <p:stCondLst>
                              <p:cond delay="4200"/>
                            </p:stCondLst>
                            <p:childTnLst>
                              <p:par>
                                <p:cTn id="57" presetID="22" presetClass="entr" presetSubtype="4" fill="hold" grpId="0" nodeType="afterEffect">
                                  <p:stCondLst>
                                    <p:cond delay="0"/>
                                  </p:stCondLst>
                                  <p:childTnLst>
                                    <p:set>
                                      <p:cBhvr>
                                        <p:cTn id="58" dur="1" fill="hold">
                                          <p:stCondLst>
                                            <p:cond delay="0"/>
                                          </p:stCondLst>
                                        </p:cTn>
                                        <p:tgtEl>
                                          <p:spTgt spid="12326"/>
                                        </p:tgtEl>
                                        <p:attrNameLst>
                                          <p:attrName>style.visibility</p:attrName>
                                        </p:attrNameLst>
                                      </p:cBhvr>
                                      <p:to>
                                        <p:strVal val="visible"/>
                                      </p:to>
                                    </p:set>
                                    <p:animEffect>
                                      <p:cBhvr>
                                        <p:cTn id="59" dur="500"/>
                                        <p:tgtEl>
                                          <p:spTgt spid="12326"/>
                                        </p:tgtEl>
                                      </p:cBhvr>
                                    </p:animEffect>
                                  </p:childTnLst>
                                </p:cTn>
                              </p:par>
                            </p:childTnLst>
                          </p:cTn>
                        </p:par>
                        <p:par>
                          <p:cTn id="60" fill="hold" nodeType="afterGroup">
                            <p:stCondLst>
                              <p:cond delay="4700"/>
                            </p:stCondLst>
                            <p:childTnLst>
                              <p:par>
                                <p:cTn id="61" presetID="2" presetClass="entr" presetSubtype="8" fill="hold" grpId="0" nodeType="afterEffect">
                                  <p:stCondLst>
                                    <p:cond delay="0"/>
                                  </p:stCondLst>
                                  <p:childTnLst>
                                    <p:set>
                                      <p:cBhvr>
                                        <p:cTn id="62" dur="1" fill="hold">
                                          <p:stCondLst>
                                            <p:cond delay="0"/>
                                          </p:stCondLst>
                                        </p:cTn>
                                        <p:tgtEl>
                                          <p:spTgt spid="12327"/>
                                        </p:tgtEl>
                                        <p:attrNameLst>
                                          <p:attrName>style.visibility</p:attrName>
                                        </p:attrNameLst>
                                      </p:cBhvr>
                                      <p:to>
                                        <p:strVal val="visible"/>
                                      </p:to>
                                    </p:set>
                                    <p:anim calcmode="lin" valueType="num">
                                      <p:cBhvr>
                                        <p:cTn id="63" dur="300" fill="hold"/>
                                        <p:tgtEl>
                                          <p:spTgt spid="12327"/>
                                        </p:tgtEl>
                                        <p:attrNameLst>
                                          <p:attrName>ppt_x</p:attrName>
                                        </p:attrNameLst>
                                      </p:cBhvr>
                                      <p:tavLst>
                                        <p:tav tm="0">
                                          <p:val>
                                            <p:strVal val="0-#ppt_w/2"/>
                                          </p:val>
                                        </p:tav>
                                        <p:tav tm="100000">
                                          <p:val>
                                            <p:strVal val="#ppt_x"/>
                                          </p:val>
                                        </p:tav>
                                      </p:tavLst>
                                    </p:anim>
                                    <p:anim calcmode="lin" valueType="num">
                                      <p:cBhvr>
                                        <p:cTn id="64" dur="300" fill="hold"/>
                                        <p:tgtEl>
                                          <p:spTgt spid="12327"/>
                                        </p:tgtEl>
                                        <p:attrNameLst>
                                          <p:attrName>ppt_y</p:attrName>
                                        </p:attrNameLst>
                                      </p:cBhvr>
                                      <p:tavLst>
                                        <p:tav tm="0">
                                          <p:val>
                                            <p:strVal val="#ppt_y"/>
                                          </p:val>
                                        </p:tav>
                                        <p:tav tm="100000">
                                          <p:val>
                                            <p:strVal val="#ppt_y"/>
                                          </p:val>
                                        </p:tav>
                                      </p:tavLst>
                                    </p:anim>
                                  </p:childTnLst>
                                </p:cTn>
                              </p:par>
                            </p:childTnLst>
                          </p:cTn>
                        </p:par>
                        <p:par>
                          <p:cTn id="65" fill="hold" nodeType="afterGroup">
                            <p:stCondLst>
                              <p:cond delay="5000"/>
                            </p:stCondLst>
                            <p:childTnLst>
                              <p:par>
                                <p:cTn id="66" presetID="22" presetClass="entr" presetSubtype="4" fill="hold" grpId="0" nodeType="afterEffect">
                                  <p:stCondLst>
                                    <p:cond delay="0"/>
                                  </p:stCondLst>
                                  <p:childTnLst>
                                    <p:set>
                                      <p:cBhvr>
                                        <p:cTn id="67" dur="1" fill="hold">
                                          <p:stCondLst>
                                            <p:cond delay="0"/>
                                          </p:stCondLst>
                                        </p:cTn>
                                        <p:tgtEl>
                                          <p:spTgt spid="12328"/>
                                        </p:tgtEl>
                                        <p:attrNameLst>
                                          <p:attrName>style.visibility</p:attrName>
                                        </p:attrNameLst>
                                      </p:cBhvr>
                                      <p:to>
                                        <p:strVal val="visible"/>
                                      </p:to>
                                    </p:set>
                                    <p:animEffect>
                                      <p:cBhvr>
                                        <p:cTn id="68" dur="500"/>
                                        <p:tgtEl>
                                          <p:spTgt spid="12328"/>
                                        </p:tgtEl>
                                      </p:cBhvr>
                                    </p:animEffect>
                                  </p:childTnLst>
                                </p:cTn>
                              </p:par>
                            </p:childTnLst>
                          </p:cTn>
                        </p:par>
                        <p:par>
                          <p:cTn id="69" fill="hold" nodeType="afterGroup">
                            <p:stCondLst>
                              <p:cond delay="5500"/>
                            </p:stCondLst>
                            <p:childTnLst>
                              <p:par>
                                <p:cTn id="70" presetID="2" presetClass="entr" presetSubtype="8" fill="hold" grpId="0" nodeType="afterEffect">
                                  <p:stCondLst>
                                    <p:cond delay="0"/>
                                  </p:stCondLst>
                                  <p:childTnLst>
                                    <p:set>
                                      <p:cBhvr>
                                        <p:cTn id="71" dur="1" fill="hold">
                                          <p:stCondLst>
                                            <p:cond delay="0"/>
                                          </p:stCondLst>
                                        </p:cTn>
                                        <p:tgtEl>
                                          <p:spTgt spid="12329"/>
                                        </p:tgtEl>
                                        <p:attrNameLst>
                                          <p:attrName>style.visibility</p:attrName>
                                        </p:attrNameLst>
                                      </p:cBhvr>
                                      <p:to>
                                        <p:strVal val="visible"/>
                                      </p:to>
                                    </p:set>
                                    <p:anim calcmode="lin" valueType="num">
                                      <p:cBhvr>
                                        <p:cTn id="72" dur="300" fill="hold"/>
                                        <p:tgtEl>
                                          <p:spTgt spid="12329"/>
                                        </p:tgtEl>
                                        <p:attrNameLst>
                                          <p:attrName>ppt_x</p:attrName>
                                        </p:attrNameLst>
                                      </p:cBhvr>
                                      <p:tavLst>
                                        <p:tav tm="0">
                                          <p:val>
                                            <p:strVal val="0-#ppt_w/2"/>
                                          </p:val>
                                        </p:tav>
                                        <p:tav tm="100000">
                                          <p:val>
                                            <p:strVal val="#ppt_x"/>
                                          </p:val>
                                        </p:tav>
                                      </p:tavLst>
                                    </p:anim>
                                    <p:anim calcmode="lin" valueType="num">
                                      <p:cBhvr>
                                        <p:cTn id="73" dur="300" fill="hold"/>
                                        <p:tgtEl>
                                          <p:spTgt spid="12329"/>
                                        </p:tgtEl>
                                        <p:attrNameLst>
                                          <p:attrName>ppt_y</p:attrName>
                                        </p:attrNameLst>
                                      </p:cBhvr>
                                      <p:tavLst>
                                        <p:tav tm="0">
                                          <p:val>
                                            <p:strVal val="#ppt_y"/>
                                          </p:val>
                                        </p:tav>
                                        <p:tav tm="100000">
                                          <p:val>
                                            <p:strVal val="#ppt_y"/>
                                          </p:val>
                                        </p:tav>
                                      </p:tavLst>
                                    </p:anim>
                                  </p:childTnLst>
                                </p:cTn>
                              </p:par>
                              <p:par>
                                <p:cTn id="74" presetID="12" presetClass="entr" presetSubtype="8" fill="hold" nodeType="withEffect">
                                  <p:stCondLst>
                                    <p:cond delay="40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p:tgtEl>
                                          <p:spTgt spid="11"/>
                                        </p:tgtEl>
                                        <p:attrNameLst>
                                          <p:attrName>ppt_x</p:attrName>
                                        </p:attrNameLst>
                                      </p:cBhvr>
                                      <p:tavLst>
                                        <p:tav tm="0">
                                          <p:val>
                                            <p:strVal val="#ppt_x-#ppt_w*1.125000"/>
                                          </p:val>
                                        </p:tav>
                                        <p:tav tm="100000">
                                          <p:val>
                                            <p:strVal val="#ppt_x"/>
                                          </p:val>
                                        </p:tav>
                                      </p:tavLst>
                                    </p:anim>
                                    <p:animEffect>
                                      <p:cBhvr>
                                        <p:cTn id="77" dur="500"/>
                                        <p:tgtEl>
                                          <p:spTgt spid="11"/>
                                        </p:tgtEl>
                                      </p:cBhvr>
                                    </p:animEffect>
                                  </p:childTnLst>
                                </p:cTn>
                              </p:par>
                            </p:childTnLst>
                          </p:cTn>
                        </p:par>
                        <p:par>
                          <p:cTn id="78" fill="hold" nodeType="afterGroup">
                            <p:stCondLst>
                              <p:cond delay="6400"/>
                            </p:stCondLst>
                            <p:childTnLst>
                              <p:par>
                                <p:cTn id="79" presetID="22" presetClass="entr" presetSubtype="4" fill="hold" grpId="0" nodeType="afterEffect">
                                  <p:stCondLst>
                                    <p:cond delay="0"/>
                                  </p:stCondLst>
                                  <p:childTnLst>
                                    <p:set>
                                      <p:cBhvr>
                                        <p:cTn id="80" dur="1" fill="hold">
                                          <p:stCondLst>
                                            <p:cond delay="0"/>
                                          </p:stCondLst>
                                        </p:cTn>
                                        <p:tgtEl>
                                          <p:spTgt spid="12335"/>
                                        </p:tgtEl>
                                        <p:attrNameLst>
                                          <p:attrName>style.visibility</p:attrName>
                                        </p:attrNameLst>
                                      </p:cBhvr>
                                      <p:to>
                                        <p:strVal val="visible"/>
                                      </p:to>
                                    </p:set>
                                    <p:animEffect>
                                      <p:cBhvr>
                                        <p:cTn id="81" dur="500"/>
                                        <p:tgtEl>
                                          <p:spTgt spid="12335"/>
                                        </p:tgtEl>
                                      </p:cBhvr>
                                    </p:animEffect>
                                  </p:childTnLst>
                                </p:cTn>
                              </p:par>
                            </p:childTnLst>
                          </p:cTn>
                        </p:par>
                        <p:par>
                          <p:cTn id="82" fill="hold" nodeType="afterGroup">
                            <p:stCondLst>
                              <p:cond delay="6900"/>
                            </p:stCondLst>
                            <p:childTnLst>
                              <p:par>
                                <p:cTn id="83" presetID="2" presetClass="entr" presetSubtype="8" fill="hold" grpId="0" nodeType="afterEffect">
                                  <p:stCondLst>
                                    <p:cond delay="0"/>
                                  </p:stCondLst>
                                  <p:childTnLst>
                                    <p:set>
                                      <p:cBhvr>
                                        <p:cTn id="84" dur="1" fill="hold">
                                          <p:stCondLst>
                                            <p:cond delay="0"/>
                                          </p:stCondLst>
                                        </p:cTn>
                                        <p:tgtEl>
                                          <p:spTgt spid="12336"/>
                                        </p:tgtEl>
                                        <p:attrNameLst>
                                          <p:attrName>style.visibility</p:attrName>
                                        </p:attrNameLst>
                                      </p:cBhvr>
                                      <p:to>
                                        <p:strVal val="visible"/>
                                      </p:to>
                                    </p:set>
                                    <p:anim calcmode="lin" valueType="num">
                                      <p:cBhvr>
                                        <p:cTn id="85" dur="300" fill="hold"/>
                                        <p:tgtEl>
                                          <p:spTgt spid="12336"/>
                                        </p:tgtEl>
                                        <p:attrNameLst>
                                          <p:attrName>ppt_x</p:attrName>
                                        </p:attrNameLst>
                                      </p:cBhvr>
                                      <p:tavLst>
                                        <p:tav tm="0">
                                          <p:val>
                                            <p:strVal val="0-#ppt_w/2"/>
                                          </p:val>
                                        </p:tav>
                                        <p:tav tm="100000">
                                          <p:val>
                                            <p:strVal val="#ppt_x"/>
                                          </p:val>
                                        </p:tav>
                                      </p:tavLst>
                                    </p:anim>
                                    <p:anim calcmode="lin" valueType="num">
                                      <p:cBhvr>
                                        <p:cTn id="86" dur="300" fill="hold"/>
                                        <p:tgtEl>
                                          <p:spTgt spid="123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6" grpId="0" bldLvl="0" autoUpdateAnimBg="0"/>
      <p:bldP spid="12320" grpId="0" animBg="1"/>
      <p:bldP spid="12321" grpId="0" bldLvl="0" autoUpdateAnimBg="0"/>
      <p:bldP spid="12322" grpId="0" animBg="1"/>
      <p:bldP spid="12323" grpId="0" bldLvl="0" autoUpdateAnimBg="0"/>
      <p:bldP spid="12324" grpId="0" animBg="1"/>
      <p:bldP spid="12325" grpId="0" bldLvl="0" autoUpdateAnimBg="0"/>
      <p:bldP spid="12326" grpId="0" animBg="1"/>
      <p:bldP spid="12327" grpId="0" bldLvl="0" autoUpdateAnimBg="0"/>
      <p:bldP spid="12328" grpId="0" animBg="1"/>
      <p:bldP spid="12329" grpId="0" bldLvl="0" autoUpdateAnimBg="0"/>
      <p:bldP spid="12335" grpId="0" animBg="1"/>
      <p:bldP spid="12336"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72F5F526-41C8-40F9-92A4-BE833091DDA9}" type="slidenum">
              <a:rPr lang="zh-CN" altLang="en-US" sz="1200" smtClean="0">
                <a:solidFill>
                  <a:srgbClr val="898989"/>
                </a:solidFill>
              </a:rPr>
              <a:pPr eaLnBrk="1" hangingPunct="1"/>
              <a:t>12</a:t>
            </a:fld>
            <a:endParaRPr lang="zh-CN" altLang="en-US" sz="1800" smtClean="0"/>
          </a:p>
        </p:txBody>
      </p:sp>
      <p:pic>
        <p:nvPicPr>
          <p:cNvPr id="2457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458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458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458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2458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请示模板</a:t>
            </a:r>
          </a:p>
        </p:txBody>
      </p:sp>
      <p:sp>
        <p:nvSpPr>
          <p:cNvPr id="24586" name="Text Box 9"/>
          <p:cNvSpPr txBox="1">
            <a:spLocks noChangeArrowheads="1"/>
          </p:cNvSpPr>
          <p:nvPr/>
        </p:nvSpPr>
        <p:spPr bwMode="auto">
          <a:xfrm>
            <a:off x="695325" y="1485900"/>
            <a:ext cx="6096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800" b="1">
                <a:ea typeface="微软雅黑" pitchFamily="34" charset="-122"/>
              </a:rPr>
              <a:t>申请建立党支部的请示</a:t>
            </a:r>
          </a:p>
        </p:txBody>
      </p:sp>
      <p:pic>
        <p:nvPicPr>
          <p:cNvPr id="2458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982663"/>
            <a:ext cx="9180513"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20"/>
                                        </p:tgtEl>
                                        <p:attrNameLst>
                                          <p:attrName>style.visibility</p:attrName>
                                        </p:attrNameLst>
                                      </p:cBhvr>
                                      <p:to>
                                        <p:strVal val="visible"/>
                                      </p:to>
                                    </p:set>
                                    <p:animEffect>
                                      <p:cBhvr>
                                        <p:cTn id="7" dur="500"/>
                                        <p:tgtEl>
                                          <p:spTgt spid="13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FCB1EC85-F0C3-4EDC-9B99-EB77F40BE47C}" type="slidenum">
              <a:rPr lang="zh-CN" altLang="en-US" sz="1200" smtClean="0">
                <a:solidFill>
                  <a:srgbClr val="898989"/>
                </a:solidFill>
              </a:rPr>
              <a:pPr eaLnBrk="1" hangingPunct="1"/>
              <a:t>13</a:t>
            </a:fld>
            <a:endParaRPr lang="zh-CN" altLang="en-US" sz="1800" smtClean="0"/>
          </a:p>
        </p:txBody>
      </p:sp>
      <p:pic>
        <p:nvPicPr>
          <p:cNvPr id="2560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560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560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560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2560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批复模板</a:t>
            </a:r>
            <a:endParaRPr lang="zh-CN" altLang="en-US" sz="1600" b="1">
              <a:latin typeface="微软雅黑" pitchFamily="34" charset="-122"/>
              <a:ea typeface="微软雅黑" pitchFamily="34" charset="-122"/>
              <a:sym typeface="微软雅黑" pitchFamily="34" charset="-122"/>
            </a:endParaRPr>
          </a:p>
        </p:txBody>
      </p:sp>
      <p:sp>
        <p:nvSpPr>
          <p:cNvPr id="25610" name="Text Box 9"/>
          <p:cNvSpPr txBox="1">
            <a:spLocks noChangeArrowheads="1"/>
          </p:cNvSpPr>
          <p:nvPr/>
        </p:nvSpPr>
        <p:spPr bwMode="auto">
          <a:xfrm>
            <a:off x="695325" y="1485900"/>
            <a:ext cx="6096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800" b="1">
                <a:ea typeface="微软雅黑" pitchFamily="34" charset="-122"/>
              </a:rPr>
              <a:t>同意成立党支部的批复</a:t>
            </a:r>
          </a:p>
        </p:txBody>
      </p:sp>
      <p:pic>
        <p:nvPicPr>
          <p:cNvPr id="256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950" y="982663"/>
            <a:ext cx="9534525"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p:cBhvr>
                                        <p:cTn id="7" dur="500"/>
                                        <p:tgtEl>
                                          <p:spTgt spid="14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CD8CC7B9-D74A-4F30-B34F-24AE26199AB9}" type="slidenum">
              <a:rPr lang="zh-CN" altLang="en-US" sz="1200" smtClean="0">
                <a:solidFill>
                  <a:srgbClr val="898989"/>
                </a:solidFill>
              </a:rPr>
              <a:pPr eaLnBrk="1" hangingPunct="1"/>
              <a:t>14</a:t>
            </a:fld>
            <a:endParaRPr lang="zh-CN" altLang="en-US" sz="1800" smtClean="0"/>
          </a:p>
        </p:txBody>
      </p:sp>
      <p:pic>
        <p:nvPicPr>
          <p:cNvPr id="2662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662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662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663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2663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选举结果报备</a:t>
            </a:r>
          </a:p>
        </p:txBody>
      </p:sp>
      <p:pic>
        <p:nvPicPr>
          <p:cNvPr id="2663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25" y="1198563"/>
            <a:ext cx="11685588" cy="471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368"/>
                                        </p:tgtEl>
                                        <p:attrNameLst>
                                          <p:attrName>style.visibility</p:attrName>
                                        </p:attrNameLst>
                                      </p:cBhvr>
                                      <p:to>
                                        <p:strVal val="visible"/>
                                      </p:to>
                                    </p:set>
                                    <p:animEffect>
                                      <p:cBhvr>
                                        <p:cTn id="7" dur="500"/>
                                        <p:tgtEl>
                                          <p:spTgt spid="15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23E5CC9E-27F3-410D-8869-492A8F5640F1}" type="slidenum">
              <a:rPr lang="zh-CN" altLang="en-US" sz="1200" smtClean="0">
                <a:solidFill>
                  <a:srgbClr val="898989"/>
                </a:solidFill>
              </a:rPr>
              <a:pPr eaLnBrk="1" hangingPunct="1"/>
              <a:t>15</a:t>
            </a:fld>
            <a:endParaRPr lang="zh-CN" altLang="en-US" sz="1800" smtClean="0"/>
          </a:p>
        </p:txBody>
      </p:sp>
      <p:pic>
        <p:nvPicPr>
          <p:cNvPr id="2765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65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765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765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2765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文本框 10"/>
          <p:cNvSpPr>
            <a:spLocks noChangeArrowheads="1"/>
          </p:cNvSpPr>
          <p:nvPr/>
        </p:nvSpPr>
        <p:spPr bwMode="auto">
          <a:xfrm>
            <a:off x="1295400" y="277813"/>
            <a:ext cx="4679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党员大会选举程序</a:t>
            </a:r>
          </a:p>
        </p:txBody>
      </p:sp>
      <p:sp>
        <p:nvSpPr>
          <p:cNvPr id="27658" name="Text Box 9"/>
          <p:cNvSpPr txBox="1">
            <a:spLocks noChangeArrowheads="1"/>
          </p:cNvSpPr>
          <p:nvPr/>
        </p:nvSpPr>
        <p:spPr bwMode="auto">
          <a:xfrm>
            <a:off x="290513" y="1158875"/>
            <a:ext cx="11349037" cy="530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a:latin typeface="微软雅黑" pitchFamily="34" charset="-122"/>
                <a:ea typeface="微软雅黑" pitchFamily="34" charset="-122"/>
              </a:rPr>
              <a:t>1、清点到会党员人数。大会主持人向大会报告应参加大会的党员人数和实参加大会的党员人数。到会有选举权的党员人数符合规定人数后，即可举行选举；</a:t>
            </a:r>
          </a:p>
          <a:p>
            <a:pPr eaLnBrk="1" hangingPunct="1">
              <a:lnSpc>
                <a:spcPct val="150000"/>
              </a:lnSpc>
            </a:pPr>
            <a:r>
              <a:rPr lang="zh-CN" altLang="en-US">
                <a:latin typeface="微软雅黑" pitchFamily="34" charset="-122"/>
                <a:ea typeface="微软雅黑" pitchFamily="34" charset="-122"/>
              </a:rPr>
              <a:t>2、通过选举办法；</a:t>
            </a:r>
          </a:p>
          <a:p>
            <a:pPr eaLnBrk="1" hangingPunct="1">
              <a:lnSpc>
                <a:spcPct val="150000"/>
              </a:lnSpc>
            </a:pPr>
            <a:r>
              <a:rPr lang="zh-CN" altLang="en-US">
                <a:latin typeface="微软雅黑" pitchFamily="34" charset="-122"/>
                <a:ea typeface="微软雅黑" pitchFamily="34" charset="-122"/>
              </a:rPr>
              <a:t>3、推选（通过）监票人，宣布计票人；</a:t>
            </a:r>
          </a:p>
          <a:p>
            <a:pPr eaLnBrk="1" hangingPunct="1">
              <a:lnSpc>
                <a:spcPct val="150000"/>
              </a:lnSpc>
            </a:pPr>
            <a:r>
              <a:rPr lang="zh-CN" altLang="en-US">
                <a:latin typeface="微软雅黑" pitchFamily="34" charset="-122"/>
                <a:ea typeface="微软雅黑" pitchFamily="34" charset="-122"/>
              </a:rPr>
              <a:t>4、宣布党的委员会委员名额和候选人名单；</a:t>
            </a:r>
          </a:p>
          <a:p>
            <a:pPr eaLnBrk="1" hangingPunct="1">
              <a:lnSpc>
                <a:spcPct val="150000"/>
              </a:lnSpc>
            </a:pPr>
            <a:r>
              <a:rPr lang="zh-CN" altLang="en-US">
                <a:latin typeface="微软雅黑" pitchFamily="34" charset="-122"/>
                <a:ea typeface="微软雅黑" pitchFamily="34" charset="-122"/>
              </a:rPr>
              <a:t>5、监票人当场检查票箱，计票人分发选票。大会主持人说明填写选票注意事项。</a:t>
            </a:r>
          </a:p>
          <a:p>
            <a:pPr eaLnBrk="1" hangingPunct="1">
              <a:lnSpc>
                <a:spcPct val="150000"/>
              </a:lnSpc>
            </a:pPr>
            <a:r>
              <a:rPr lang="zh-CN" altLang="en-US">
                <a:latin typeface="微软雅黑" pitchFamily="34" charset="-122"/>
                <a:ea typeface="微软雅黑" pitchFamily="34" charset="-122"/>
              </a:rPr>
              <a:t>6、选举人填写选票，并按指定顺序投票；</a:t>
            </a:r>
          </a:p>
          <a:p>
            <a:pPr eaLnBrk="1" hangingPunct="1">
              <a:lnSpc>
                <a:spcPct val="150000"/>
              </a:lnSpc>
            </a:pPr>
            <a:r>
              <a:rPr lang="zh-CN" altLang="en-US">
                <a:latin typeface="微软雅黑" pitchFamily="34" charset="-122"/>
                <a:ea typeface="微软雅黑" pitchFamily="34" charset="-122"/>
              </a:rPr>
              <a:t>7、监、计票人清点选票，并按指定顺序投票；</a:t>
            </a:r>
          </a:p>
          <a:p>
            <a:pPr eaLnBrk="1" hangingPunct="1">
              <a:lnSpc>
                <a:spcPct val="150000"/>
              </a:lnSpc>
            </a:pPr>
            <a:r>
              <a:rPr lang="zh-CN" altLang="en-US">
                <a:latin typeface="微软雅黑" pitchFamily="34" charset="-122"/>
                <a:ea typeface="微软雅黑" pitchFamily="34" charset="-122"/>
              </a:rPr>
              <a:t>8、计票人在监票人监督下计票；</a:t>
            </a:r>
          </a:p>
          <a:p>
            <a:pPr eaLnBrk="1" hangingPunct="1">
              <a:lnSpc>
                <a:spcPct val="150000"/>
              </a:lnSpc>
            </a:pPr>
            <a:r>
              <a:rPr lang="zh-CN" altLang="en-US">
                <a:latin typeface="微软雅黑" pitchFamily="34" charset="-122"/>
                <a:ea typeface="微软雅黑" pitchFamily="34" charset="-122"/>
              </a:rPr>
              <a:t>9、报告选举人得票情况，由总监票人向大会报告，并由大会主持人向大会宣布当选人名单。</a:t>
            </a:r>
          </a:p>
          <a:p>
            <a:pPr algn="ctr" eaLnBrk="1" hangingPunct="1">
              <a:lnSpc>
                <a:spcPct val="150000"/>
              </a:lnSpc>
            </a:pPr>
            <a:r>
              <a:rPr lang="zh-CN" altLang="en-US" b="1">
                <a:latin typeface="微软雅黑" pitchFamily="34" charset="-122"/>
                <a:ea typeface="微软雅黑" pitchFamily="34" charset="-122"/>
              </a:rPr>
              <a:t>根据</a:t>
            </a:r>
            <a:r>
              <a:rPr lang="zh-CN" altLang="en-US" b="1">
                <a:latin typeface="微软雅黑" pitchFamily="34" charset="-122"/>
                <a:ea typeface="微软雅黑" pitchFamily="34" charset="-122"/>
                <a:sym typeface="微软雅黑" pitchFamily="34" charset="-122"/>
              </a:rPr>
              <a:t>《中国共产党基层组织选举工作暂行条例》规定，</a:t>
            </a:r>
          </a:p>
          <a:p>
            <a:pPr algn="ctr" eaLnBrk="1" hangingPunct="1">
              <a:lnSpc>
                <a:spcPct val="150000"/>
              </a:lnSpc>
            </a:pPr>
            <a:r>
              <a:rPr lang="zh-CN" altLang="en-US" b="1">
                <a:latin typeface="微软雅黑" pitchFamily="34" charset="-122"/>
                <a:ea typeface="微软雅黑" pitchFamily="34" charset="-122"/>
                <a:sym typeface="微软雅黑" pitchFamily="34" charset="-122"/>
              </a:rPr>
              <a:t>党的基层组织召开党员大会进行选举时，有选举权的到会人数超过应到会人数的五分之四，会议有效。</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536"/>
                                        </p:tgtEl>
                                        <p:attrNameLst>
                                          <p:attrName>style.visibility</p:attrName>
                                        </p:attrNameLst>
                                      </p:cBhvr>
                                      <p:to>
                                        <p:strVal val="visible"/>
                                      </p:to>
                                    </p:set>
                                    <p:animEffect>
                                      <p:cBhvr>
                                        <p:cTn id="7" dur="500"/>
                                        <p:tgtEl>
                                          <p:spTgt spid="22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6"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B765ECC6-27BC-41BE-9B9E-9E49D0F764A9}" type="slidenum">
              <a:rPr lang="zh-CN" altLang="en-US" sz="1200" smtClean="0">
                <a:solidFill>
                  <a:srgbClr val="898989"/>
                </a:solidFill>
              </a:rPr>
              <a:pPr eaLnBrk="1" hangingPunct="1"/>
              <a:t>16</a:t>
            </a:fld>
            <a:endParaRPr lang="zh-CN" altLang="en-US" sz="1800" smtClean="0"/>
          </a:p>
        </p:txBody>
      </p:sp>
      <p:pic>
        <p:nvPicPr>
          <p:cNvPr id="2867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67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867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867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7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2868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党的委员会委员候选人的差额</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28685"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28686"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23564" name="TextBox 6"/>
          <p:cNvSpPr>
            <a:spLocks noChangeArrowheads="1"/>
          </p:cNvSpPr>
          <p:nvPr/>
        </p:nvSpPr>
        <p:spPr bwMode="auto">
          <a:xfrm>
            <a:off x="1055688" y="2493963"/>
            <a:ext cx="10491787"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a:ea typeface="微软雅黑" pitchFamily="34" charset="-122"/>
              </a:rPr>
              <a:t>       根据《中国共产党基层组织选举工作暂行条例》规定，基层党的委员会委员候选人的差额为应选人数的百分之二十。在实际工作中，委员人数在3-7人的，差额人数一般为1人；9-11人的，差额人数一般为2人。</a:t>
            </a:r>
          </a:p>
          <a:p>
            <a:pPr eaLnBrk="1" hangingPunct="1">
              <a:lnSpc>
                <a:spcPct val="150000"/>
              </a:lnSpc>
            </a:pPr>
            <a:r>
              <a:rPr lang="zh-CN" altLang="en-US" sz="2100">
                <a:ea typeface="微软雅黑" pitchFamily="34" charset="-122"/>
              </a:rPr>
              <a:t>       党的基层组织书记、副书记的产生，一般可实行等额选举，即采用提出与应选人数相等的候选人进行选举。</a:t>
            </a:r>
          </a:p>
        </p:txBody>
      </p:sp>
      <p:sp>
        <p:nvSpPr>
          <p:cNvPr id="23565" name="TextBox 7"/>
          <p:cNvSpPr>
            <a:spLocks noChangeArrowheads="1"/>
          </p:cNvSpPr>
          <p:nvPr/>
        </p:nvSpPr>
        <p:spPr bwMode="auto">
          <a:xfrm>
            <a:off x="3863975" y="1198563"/>
            <a:ext cx="61198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党的委员会委员候选人的差额是怎么规定的？书记、副书记候选人是否实行差额？</a:t>
            </a:r>
            <a:endParaRPr lang="zh-CN" altLang="en-US" sz="2100" b="1">
              <a:latin typeface="微软雅黑" pitchFamily="34" charset="-122"/>
              <a:ea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560"/>
                                        </p:tgtEl>
                                        <p:attrNameLst>
                                          <p:attrName>style.visibility</p:attrName>
                                        </p:attrNameLst>
                                      </p:cBhvr>
                                      <p:to>
                                        <p:strVal val="visible"/>
                                      </p:to>
                                    </p:set>
                                    <p:animEffect>
                                      <p:cBhvr>
                                        <p:cTn id="7" dur="500"/>
                                        <p:tgtEl>
                                          <p:spTgt spid="23560"/>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3565"/>
                                        </p:tgtEl>
                                        <p:attrNameLst>
                                          <p:attrName>style.visibility</p:attrName>
                                        </p:attrNameLst>
                                      </p:cBhvr>
                                      <p:to>
                                        <p:strVal val="visible"/>
                                      </p:to>
                                    </p:set>
                                    <p:animEffect>
                                      <p:cBhvr>
                                        <p:cTn id="16" dur="500"/>
                                        <p:tgtEl>
                                          <p:spTgt spid="23565"/>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3564"/>
                                        </p:tgtEl>
                                        <p:attrNameLst>
                                          <p:attrName>style.visibility</p:attrName>
                                        </p:attrNameLst>
                                      </p:cBhvr>
                                      <p:to>
                                        <p:strVal val="visible"/>
                                      </p:to>
                                    </p:set>
                                    <p:animEffect>
                                      <p:cBhvr>
                                        <p:cTn id="20" dur="750"/>
                                        <p:tgtEl>
                                          <p:spTgt spid="23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0" grpId="0" bldLvl="0" autoUpdateAnimBg="0"/>
      <p:bldP spid="23564" grpId="0" bldLvl="0" autoUpdateAnimBg="0"/>
      <p:bldP spid="23565"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9698"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4">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562100" y="1201738"/>
            <a:ext cx="9429750" cy="4645025"/>
            <a:chOff x="0" y="0"/>
            <a:chExt cx="7072312" cy="3482975"/>
          </a:xfrm>
        </p:grpSpPr>
        <p:sp>
          <p:nvSpPr>
            <p:cNvPr id="29708" name="Freeform 5"/>
            <p:cNvSpPr>
              <a:spLocks noChangeArrowheads="1"/>
            </p:cNvSpPr>
            <p:nvPr/>
          </p:nvSpPr>
          <p:spPr bwMode="auto">
            <a:xfrm>
              <a:off x="0" y="0"/>
              <a:ext cx="7072312" cy="3482975"/>
            </a:xfrm>
            <a:custGeom>
              <a:avLst/>
              <a:gdLst>
                <a:gd name="T0" fmla="*/ 2147483647 w 9549"/>
                <a:gd name="T1" fmla="*/ 0 h 4700"/>
                <a:gd name="T2" fmla="*/ 2147483647 w 9549"/>
                <a:gd name="T3" fmla="*/ 0 h 4700"/>
                <a:gd name="T4" fmla="*/ 2147483647 w 9549"/>
                <a:gd name="T5" fmla="*/ 2147483647 h 4700"/>
                <a:gd name="T6" fmla="*/ 2147483647 w 9549"/>
                <a:gd name="T7" fmla="*/ 2147483647 h 4700"/>
                <a:gd name="T8" fmla="*/ 2147483647 w 9549"/>
                <a:gd name="T9" fmla="*/ 2147483647 h 4700"/>
                <a:gd name="T10" fmla="*/ 2147483647 w 9549"/>
                <a:gd name="T11" fmla="*/ 2147483647 h 4700"/>
                <a:gd name="T12" fmla="*/ 0 w 9549"/>
                <a:gd name="T13" fmla="*/ 2147483647 h 4700"/>
                <a:gd name="T14" fmla="*/ 0 w 9549"/>
                <a:gd name="T15" fmla="*/ 2147483647 h 4700"/>
                <a:gd name="T16" fmla="*/ 2147483647 w 9549"/>
                <a:gd name="T17" fmla="*/ 0 h 47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49"/>
                <a:gd name="T28" fmla="*/ 0 h 4700"/>
                <a:gd name="T29" fmla="*/ 9549 w 9549"/>
                <a:gd name="T30" fmla="*/ 4700 h 47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FFFFFF"/>
                </a:gs>
                <a:gs pos="45000">
                  <a:srgbClr val="FFFFFF"/>
                </a:gs>
                <a:gs pos="100000">
                  <a:srgbClr val="D8D8D8"/>
                </a:gs>
              </a:gsLst>
              <a:lin ang="3600000" scaled="1"/>
            </a:gradFill>
            <a:ln w="6350">
              <a:solidFill>
                <a:srgbClr val="00518C"/>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000">
                <a:solidFill>
                  <a:srgbClr val="595959"/>
                </a:solidFill>
                <a:latin typeface="微软雅黑" pitchFamily="34" charset="-122"/>
                <a:ea typeface="微软雅黑" pitchFamily="34" charset="-122"/>
                <a:sym typeface="微软雅黑" pitchFamily="34" charset="-122"/>
              </a:endParaRPr>
            </a:p>
          </p:txBody>
        </p:sp>
        <p:sp>
          <p:nvSpPr>
            <p:cNvPr id="29709" name="Freeform 8"/>
            <p:cNvSpPr>
              <a:spLocks noChangeArrowheads="1"/>
            </p:cNvSpPr>
            <p:nvPr/>
          </p:nvSpPr>
          <p:spPr bwMode="auto">
            <a:xfrm>
              <a:off x="6492875" y="2903537"/>
              <a:ext cx="579437" cy="579438"/>
            </a:xfrm>
            <a:custGeom>
              <a:avLst/>
              <a:gdLst>
                <a:gd name="T0" fmla="*/ 2147483647 w 782"/>
                <a:gd name="T1" fmla="*/ 0 h 782"/>
                <a:gd name="T2" fmla="*/ 2147483647 w 782"/>
                <a:gd name="T3" fmla="*/ 2147483647 h 782"/>
                <a:gd name="T4" fmla="*/ 2147483647 w 782"/>
                <a:gd name="T5" fmla="*/ 2147483647 h 782"/>
                <a:gd name="T6" fmla="*/ 0 w 782"/>
                <a:gd name="T7" fmla="*/ 2147483647 h 782"/>
                <a:gd name="T8" fmla="*/ 2147483647 w 782"/>
                <a:gd name="T9" fmla="*/ 0 h 782"/>
                <a:gd name="T10" fmla="*/ 0 60000 65536"/>
                <a:gd name="T11" fmla="*/ 0 60000 65536"/>
                <a:gd name="T12" fmla="*/ 0 60000 65536"/>
                <a:gd name="T13" fmla="*/ 0 60000 65536"/>
                <a:gd name="T14" fmla="*/ 0 60000 65536"/>
                <a:gd name="T15" fmla="*/ 0 w 782"/>
                <a:gd name="T16" fmla="*/ 0 h 782"/>
                <a:gd name="T17" fmla="*/ 782 w 782"/>
                <a:gd name="T18" fmla="*/ 782 h 782"/>
              </a:gdLst>
              <a:ahLst/>
              <a:cxnLst>
                <a:cxn ang="T10">
                  <a:pos x="T0" y="T1"/>
                </a:cxn>
                <a:cxn ang="T11">
                  <a:pos x="T2" y="T3"/>
                </a:cxn>
                <a:cxn ang="T12">
                  <a:pos x="T4" y="T5"/>
                </a:cxn>
                <a:cxn ang="T13">
                  <a:pos x="T6" y="T7"/>
                </a:cxn>
                <a:cxn ang="T14">
                  <a:pos x="T8" y="T9"/>
                </a:cxn>
              </a:cxnLst>
              <a:rect l="T15" t="T16" r="T17" b="T18"/>
              <a:pathLst>
                <a:path w="782" h="782">
                  <a:moveTo>
                    <a:pt x="782" y="0"/>
                  </a:moveTo>
                  <a:lnTo>
                    <a:pt x="782" y="685"/>
                  </a:lnTo>
                  <a:cubicBezTo>
                    <a:pt x="782" y="738"/>
                    <a:pt x="738" y="782"/>
                    <a:pt x="685" y="782"/>
                  </a:cubicBezTo>
                  <a:lnTo>
                    <a:pt x="0" y="782"/>
                  </a:lnTo>
                  <a:lnTo>
                    <a:pt x="78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grpSp>
      <p:sp>
        <p:nvSpPr>
          <p:cNvPr id="16390" name="Freeform 6"/>
          <p:cNvSpPr>
            <a:spLocks noChangeArrowheads="1"/>
          </p:cNvSpPr>
          <p:nvPr/>
        </p:nvSpPr>
        <p:spPr bwMode="auto">
          <a:xfrm>
            <a:off x="1431925" y="933450"/>
            <a:ext cx="3228975" cy="257175"/>
          </a:xfrm>
          <a:custGeom>
            <a:avLst/>
            <a:gdLst>
              <a:gd name="T0" fmla="*/ 2147483647 w 3270"/>
              <a:gd name="T1" fmla="*/ 2147483647 h 261"/>
              <a:gd name="T2" fmla="*/ 2147483647 w 3270"/>
              <a:gd name="T3" fmla="*/ 2147483647 h 261"/>
              <a:gd name="T4" fmla="*/ 2147483647 w 3270"/>
              <a:gd name="T5" fmla="*/ 0 h 261"/>
              <a:gd name="T6" fmla="*/ 0 w 3270"/>
              <a:gd name="T7" fmla="*/ 0 h 261"/>
              <a:gd name="T8" fmla="*/ 2147483647 w 3270"/>
              <a:gd name="T9" fmla="*/ 2147483647 h 261"/>
              <a:gd name="T10" fmla="*/ 0 60000 65536"/>
              <a:gd name="T11" fmla="*/ 0 60000 65536"/>
              <a:gd name="T12" fmla="*/ 0 60000 65536"/>
              <a:gd name="T13" fmla="*/ 0 60000 65536"/>
              <a:gd name="T14" fmla="*/ 0 60000 65536"/>
              <a:gd name="T15" fmla="*/ 0 w 3270"/>
              <a:gd name="T16" fmla="*/ 0 h 261"/>
              <a:gd name="T17" fmla="*/ 3270 w 3270"/>
              <a:gd name="T18" fmla="*/ 261 h 261"/>
            </a:gdLst>
            <a:ahLst/>
            <a:cxnLst>
              <a:cxn ang="T10">
                <a:pos x="T0" y="T1"/>
              </a:cxn>
              <a:cxn ang="T11">
                <a:pos x="T2" y="T3"/>
              </a:cxn>
              <a:cxn ang="T12">
                <a:pos x="T4" y="T5"/>
              </a:cxn>
              <a:cxn ang="T13">
                <a:pos x="T6" y="T7"/>
              </a:cxn>
              <a:cxn ang="T14">
                <a:pos x="T8" y="T9"/>
              </a:cxn>
            </a:cxnLst>
            <a:rect l="T15" t="T16" r="T17" b="T18"/>
            <a:pathLst>
              <a:path w="3270" h="261">
                <a:moveTo>
                  <a:pt x="249" y="261"/>
                </a:moveTo>
                <a:lnTo>
                  <a:pt x="3270" y="261"/>
                </a:lnTo>
                <a:lnTo>
                  <a:pt x="3022" y="0"/>
                </a:lnTo>
                <a:lnTo>
                  <a:pt x="0" y="0"/>
                </a:lnTo>
                <a:lnTo>
                  <a:pt x="249" y="261"/>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16391" name="Freeform 7"/>
          <p:cNvSpPr>
            <a:spLocks noChangeArrowheads="1"/>
          </p:cNvSpPr>
          <p:nvPr/>
        </p:nvSpPr>
        <p:spPr bwMode="auto">
          <a:xfrm>
            <a:off x="1431925" y="933450"/>
            <a:ext cx="2982913" cy="2071688"/>
          </a:xfrm>
          <a:custGeom>
            <a:avLst/>
            <a:gdLst>
              <a:gd name="T0" fmla="*/ 2147483647 w 3022"/>
              <a:gd name="T1" fmla="*/ 0 h 2098"/>
              <a:gd name="T2" fmla="*/ 0 w 3022"/>
              <a:gd name="T3" fmla="*/ 0 h 2098"/>
              <a:gd name="T4" fmla="*/ 0 w 3022"/>
              <a:gd name="T5" fmla="*/ 2147483647 h 2098"/>
              <a:gd name="T6" fmla="*/ 2147483647 w 3022"/>
              <a:gd name="T7" fmla="*/ 2147483647 h 2098"/>
              <a:gd name="T8" fmla="*/ 2147483647 w 3022"/>
              <a:gd name="T9" fmla="*/ 0 h 2098"/>
              <a:gd name="T10" fmla="*/ 0 60000 65536"/>
              <a:gd name="T11" fmla="*/ 0 60000 65536"/>
              <a:gd name="T12" fmla="*/ 0 60000 65536"/>
              <a:gd name="T13" fmla="*/ 0 60000 65536"/>
              <a:gd name="T14" fmla="*/ 0 60000 65536"/>
              <a:gd name="T15" fmla="*/ 0 w 3022"/>
              <a:gd name="T16" fmla="*/ 0 h 2098"/>
              <a:gd name="T17" fmla="*/ 3022 w 3022"/>
              <a:gd name="T18" fmla="*/ 2098 h 2098"/>
            </a:gdLst>
            <a:ahLst/>
            <a:cxnLst>
              <a:cxn ang="T10">
                <a:pos x="T0" y="T1"/>
              </a:cxn>
              <a:cxn ang="T11">
                <a:pos x="T2" y="T3"/>
              </a:cxn>
              <a:cxn ang="T12">
                <a:pos x="T4" y="T5"/>
              </a:cxn>
              <a:cxn ang="T13">
                <a:pos x="T6" y="T7"/>
              </a:cxn>
              <a:cxn ang="T14">
                <a:pos x="T8" y="T9"/>
              </a:cxn>
            </a:cxnLst>
            <a:rect l="T15" t="T16" r="T17" b="T18"/>
            <a:pathLst>
              <a:path w="3022" h="2098">
                <a:moveTo>
                  <a:pt x="3022" y="0"/>
                </a:moveTo>
                <a:lnTo>
                  <a:pt x="0" y="0"/>
                </a:lnTo>
                <a:lnTo>
                  <a:pt x="0" y="2098"/>
                </a:lnTo>
                <a:lnTo>
                  <a:pt x="2165" y="2098"/>
                </a:lnTo>
                <a:lnTo>
                  <a:pt x="302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29702" name="Freeform 9"/>
          <p:cNvSpPr>
            <a:spLocks noEditPoints="1" noChangeArrowheads="1"/>
          </p:cNvSpPr>
          <p:nvPr/>
        </p:nvSpPr>
        <p:spPr bwMode="auto">
          <a:xfrm>
            <a:off x="10620375" y="5508625"/>
            <a:ext cx="265113" cy="263525"/>
          </a:xfrm>
          <a:custGeom>
            <a:avLst/>
            <a:gdLst>
              <a:gd name="T0" fmla="*/ 2147483647 w 268"/>
              <a:gd name="T1" fmla="*/ 2147483647 h 268"/>
              <a:gd name="T2" fmla="*/ 2147483647 w 268"/>
              <a:gd name="T3" fmla="*/ 2147483647 h 268"/>
              <a:gd name="T4" fmla="*/ 2147483647 w 268"/>
              <a:gd name="T5" fmla="*/ 2147483647 h 268"/>
              <a:gd name="T6" fmla="*/ 2147483647 w 268"/>
              <a:gd name="T7" fmla="*/ 2147483647 h 268"/>
              <a:gd name="T8" fmla="*/ 2147483647 w 268"/>
              <a:gd name="T9" fmla="*/ 2147483647 h 268"/>
              <a:gd name="T10" fmla="*/ 2147483647 w 268"/>
              <a:gd name="T11" fmla="*/ 2147483647 h 268"/>
              <a:gd name="T12" fmla="*/ 2147483647 w 268"/>
              <a:gd name="T13" fmla="*/ 2147483647 h 268"/>
              <a:gd name="T14" fmla="*/ 2147483647 w 268"/>
              <a:gd name="T15" fmla="*/ 2147483647 h 268"/>
              <a:gd name="T16" fmla="*/ 2147483647 w 268"/>
              <a:gd name="T17" fmla="*/ 2147483647 h 268"/>
              <a:gd name="T18" fmla="*/ 2147483647 w 268"/>
              <a:gd name="T19" fmla="*/ 2147483647 h 268"/>
              <a:gd name="T20" fmla="*/ 2147483647 w 268"/>
              <a:gd name="T21" fmla="*/ 0 h 268"/>
              <a:gd name="T22" fmla="*/ 2147483647 w 268"/>
              <a:gd name="T23" fmla="*/ 2147483647 h 268"/>
              <a:gd name="T24" fmla="*/ 2147483647 w 268"/>
              <a:gd name="T25" fmla="*/ 2147483647 h 268"/>
              <a:gd name="T26" fmla="*/ 0 w 268"/>
              <a:gd name="T27" fmla="*/ 2147483647 h 268"/>
              <a:gd name="T28" fmla="*/ 2147483647 w 268"/>
              <a:gd name="T29" fmla="*/ 0 h 268"/>
              <a:gd name="T30" fmla="*/ 2147483647 w 268"/>
              <a:gd name="T31" fmla="*/ 2147483647 h 268"/>
              <a:gd name="T32" fmla="*/ 2147483647 w 268"/>
              <a:gd name="T33" fmla="*/ 2147483647 h 268"/>
              <a:gd name="T34" fmla="*/ 2147483647 w 268"/>
              <a:gd name="T35" fmla="*/ 2147483647 h 268"/>
              <a:gd name="T36" fmla="*/ 2147483647 w 268"/>
              <a:gd name="T37" fmla="*/ 2147483647 h 268"/>
              <a:gd name="T38" fmla="*/ 2147483647 w 268"/>
              <a:gd name="T39" fmla="*/ 2147483647 h 2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8"/>
              <a:gd name="T61" fmla="*/ 0 h 268"/>
              <a:gd name="T62" fmla="*/ 268 w 268"/>
              <a:gd name="T63" fmla="*/ 268 h 2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16393" name="TextBox 23"/>
          <p:cNvSpPr>
            <a:spLocks noChangeArrowheads="1"/>
          </p:cNvSpPr>
          <p:nvPr/>
        </p:nvSpPr>
        <p:spPr bwMode="auto">
          <a:xfrm>
            <a:off x="2244725" y="1152525"/>
            <a:ext cx="931863"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10700" b="1">
                <a:solidFill>
                  <a:srgbClr val="F8F8F8"/>
                </a:solidFill>
                <a:latin typeface="微软雅黑" pitchFamily="34" charset="-122"/>
                <a:ea typeface="微软雅黑" pitchFamily="34" charset="-122"/>
                <a:sym typeface="微软雅黑" pitchFamily="34" charset="-122"/>
              </a:rPr>
              <a:t>2</a:t>
            </a:r>
            <a:endParaRPr lang="zh-CN" altLang="en-US" sz="10700" b="1">
              <a:solidFill>
                <a:srgbClr val="F8F8F8"/>
              </a:solidFill>
              <a:latin typeface="微软雅黑" pitchFamily="34" charset="-122"/>
              <a:ea typeface="微软雅黑" pitchFamily="34" charset="-122"/>
              <a:sym typeface="微软雅黑" pitchFamily="34" charset="-122"/>
            </a:endParaRPr>
          </a:p>
        </p:txBody>
      </p:sp>
      <p:sp>
        <p:nvSpPr>
          <p:cNvPr id="16394" name="TextBox 24"/>
          <p:cNvSpPr>
            <a:spLocks noChangeArrowheads="1"/>
          </p:cNvSpPr>
          <p:nvPr/>
        </p:nvSpPr>
        <p:spPr bwMode="auto">
          <a:xfrm>
            <a:off x="4260850" y="1687513"/>
            <a:ext cx="601027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4300" b="1">
                <a:solidFill>
                  <a:srgbClr val="2B2A30"/>
                </a:solidFill>
                <a:latin typeface="微软雅黑" pitchFamily="34" charset="-122"/>
                <a:ea typeface="微软雅黑" pitchFamily="34" charset="-122"/>
                <a:sym typeface="微软雅黑" pitchFamily="34" charset="-122"/>
              </a:rPr>
              <a:t>党的基层组织换届选举</a:t>
            </a:r>
            <a:endParaRPr lang="zh-CN" altLang="en-US"/>
          </a:p>
        </p:txBody>
      </p:sp>
      <p:sp>
        <p:nvSpPr>
          <p:cNvPr id="16395" name="Rectangle 13"/>
          <p:cNvSpPr>
            <a:spLocks noChangeArrowheads="1"/>
          </p:cNvSpPr>
          <p:nvPr/>
        </p:nvSpPr>
        <p:spPr bwMode="auto">
          <a:xfrm>
            <a:off x="1552575" y="2108200"/>
            <a:ext cx="762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3100">
                <a:solidFill>
                  <a:srgbClr val="FFFFFF"/>
                </a:solidFill>
                <a:latin typeface="微软雅黑" pitchFamily="34" charset="-122"/>
                <a:ea typeface="微软雅黑" pitchFamily="34" charset="-122"/>
                <a:sym typeface="微软雅黑" pitchFamily="34" charset="-122"/>
              </a:rPr>
              <a:t>Part</a:t>
            </a:r>
            <a:endParaRPr lang="zh-CN" altLang="en-US">
              <a:solidFill>
                <a:srgbClr val="FEAE01"/>
              </a:solidFill>
              <a:latin typeface="微软雅黑" pitchFamily="34" charset="-122"/>
              <a:ea typeface="微软雅黑" pitchFamily="34" charset="-122"/>
              <a:sym typeface="微软雅黑" pitchFamily="34" charset="-122"/>
            </a:endParaRPr>
          </a:p>
        </p:txBody>
      </p:sp>
      <p:sp>
        <p:nvSpPr>
          <p:cNvPr id="16396" name="TextBox 26"/>
          <p:cNvSpPr>
            <a:spLocks noChangeArrowheads="1"/>
          </p:cNvSpPr>
          <p:nvPr/>
        </p:nvSpPr>
        <p:spPr bwMode="auto">
          <a:xfrm>
            <a:off x="1847850" y="2998788"/>
            <a:ext cx="8783638"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700">
                <a:latin typeface="微软雅黑" pitchFamily="34" charset="-122"/>
                <a:ea typeface="微软雅黑" pitchFamily="34" charset="-122"/>
                <a:sym typeface="微软雅黑" pitchFamily="34" charset="-122"/>
              </a:rPr>
              <a:t>《中国共产党基层组织选举工作暂行条例》规定：党的基层组织设立的委员会任期届满应按期进行换届选举。如需延期或提前进行换届选举，应报上级党组织批准。延长期限一般不超过一年。</a:t>
            </a:r>
          </a:p>
        </p:txBody>
      </p:sp>
      <p:sp>
        <p:nvSpPr>
          <p:cNvPr id="16397" name="TextBox 27"/>
          <p:cNvSpPr>
            <a:spLocks noChangeArrowheads="1"/>
          </p:cNvSpPr>
          <p:nvPr/>
        </p:nvSpPr>
        <p:spPr bwMode="auto">
          <a:xfrm>
            <a:off x="4232275" y="2478088"/>
            <a:ext cx="570071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热点问题   </a:t>
            </a:r>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换届步骤  </a:t>
            </a:r>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党员大会选举程序</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390"/>
                                        </p:tgtEl>
                                        <p:attrNameLst>
                                          <p:attrName>style.visibility</p:attrName>
                                        </p:attrNameLst>
                                      </p:cBhvr>
                                      <p:to>
                                        <p:strVal val="visible"/>
                                      </p:to>
                                    </p:set>
                                    <p:animEffect>
                                      <p:cBhvr>
                                        <p:cTn id="11" dur="500"/>
                                        <p:tgtEl>
                                          <p:spTgt spid="16390"/>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391"/>
                                        </p:tgtEl>
                                        <p:attrNameLst>
                                          <p:attrName>style.visibility</p:attrName>
                                        </p:attrNameLst>
                                      </p:cBhvr>
                                      <p:to>
                                        <p:strVal val="visible"/>
                                      </p:to>
                                    </p:set>
                                    <p:animEffect>
                                      <p:cBhvr>
                                        <p:cTn id="15" dur="500"/>
                                        <p:tgtEl>
                                          <p:spTgt spid="16391"/>
                                        </p:tgtEl>
                                      </p:cBhvr>
                                    </p:animEffect>
                                  </p:childTnLst>
                                </p:cTn>
                              </p:par>
                            </p:childTnLst>
                          </p:cTn>
                        </p:par>
                        <p:par>
                          <p:cTn id="16" fill="hold" nodeType="afterGroup">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16393"/>
                                        </p:tgtEl>
                                        <p:attrNameLst>
                                          <p:attrName>style.visibility</p:attrName>
                                        </p:attrNameLst>
                                      </p:cBhvr>
                                      <p:to>
                                        <p:strVal val="visible"/>
                                      </p:to>
                                    </p:set>
                                    <p:anim calcmode="lin" valueType="num">
                                      <p:cBhvr>
                                        <p:cTn id="19" dur="500" fill="hold"/>
                                        <p:tgtEl>
                                          <p:spTgt spid="16393"/>
                                        </p:tgtEl>
                                        <p:attrNameLst>
                                          <p:attrName>ppt_w</p:attrName>
                                        </p:attrNameLst>
                                      </p:cBhvr>
                                      <p:tavLst>
                                        <p:tav tm="0">
                                          <p:val>
                                            <p:fltVal val="0"/>
                                          </p:val>
                                        </p:tav>
                                        <p:tav tm="100000">
                                          <p:val>
                                            <p:strVal val="#ppt_w"/>
                                          </p:val>
                                        </p:tav>
                                      </p:tavLst>
                                    </p:anim>
                                    <p:anim calcmode="lin" valueType="num">
                                      <p:cBhvr>
                                        <p:cTn id="20" dur="500" fill="hold"/>
                                        <p:tgtEl>
                                          <p:spTgt spid="16393"/>
                                        </p:tgtEl>
                                        <p:attrNameLst>
                                          <p:attrName>ppt_h</p:attrName>
                                        </p:attrNameLst>
                                      </p:cBhvr>
                                      <p:tavLst>
                                        <p:tav tm="0">
                                          <p:val>
                                            <p:fltVal val="0"/>
                                          </p:val>
                                        </p:tav>
                                        <p:tav tm="100000">
                                          <p:val>
                                            <p:strVal val="#ppt_h"/>
                                          </p:val>
                                        </p:tav>
                                      </p:tavLst>
                                    </p:anim>
                                    <p:anim calcmode="lin" valueType="num">
                                      <p:cBhvr>
                                        <p:cTn id="21" dur="500" fill="hold"/>
                                        <p:tgtEl>
                                          <p:spTgt spid="16393"/>
                                        </p:tgtEl>
                                        <p:attrNameLst>
                                          <p:attrName>style.rotation</p:attrName>
                                        </p:attrNameLst>
                                      </p:cBhvr>
                                      <p:tavLst>
                                        <p:tav tm="0">
                                          <p:val>
                                            <p:fltVal val="90"/>
                                          </p:val>
                                        </p:tav>
                                        <p:tav tm="100000">
                                          <p:val>
                                            <p:fltVal val="0"/>
                                          </p:val>
                                        </p:tav>
                                      </p:tavLst>
                                    </p:anim>
                                    <p:animEffect>
                                      <p:cBhvr>
                                        <p:cTn id="22" dur="500"/>
                                        <p:tgtEl>
                                          <p:spTgt spid="1639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6395"/>
                                        </p:tgtEl>
                                        <p:attrNameLst>
                                          <p:attrName>style.visibility</p:attrName>
                                        </p:attrNameLst>
                                      </p:cBhvr>
                                      <p:to>
                                        <p:strVal val="visible"/>
                                      </p:to>
                                    </p:set>
                                    <p:anim calcmode="lin" valueType="num">
                                      <p:cBhvr>
                                        <p:cTn id="25" dur="500" fill="hold"/>
                                        <p:tgtEl>
                                          <p:spTgt spid="16395"/>
                                        </p:tgtEl>
                                        <p:attrNameLst>
                                          <p:attrName>ppt_w</p:attrName>
                                        </p:attrNameLst>
                                      </p:cBhvr>
                                      <p:tavLst>
                                        <p:tav tm="0">
                                          <p:val>
                                            <p:fltVal val="0"/>
                                          </p:val>
                                        </p:tav>
                                        <p:tav tm="100000">
                                          <p:val>
                                            <p:strVal val="#ppt_w"/>
                                          </p:val>
                                        </p:tav>
                                      </p:tavLst>
                                    </p:anim>
                                    <p:anim calcmode="lin" valueType="num">
                                      <p:cBhvr>
                                        <p:cTn id="26" dur="500" fill="hold"/>
                                        <p:tgtEl>
                                          <p:spTgt spid="16395"/>
                                        </p:tgtEl>
                                        <p:attrNameLst>
                                          <p:attrName>ppt_h</p:attrName>
                                        </p:attrNameLst>
                                      </p:cBhvr>
                                      <p:tavLst>
                                        <p:tav tm="0">
                                          <p:val>
                                            <p:fltVal val="0"/>
                                          </p:val>
                                        </p:tav>
                                        <p:tav tm="100000">
                                          <p:val>
                                            <p:strVal val="#ppt_h"/>
                                          </p:val>
                                        </p:tav>
                                      </p:tavLst>
                                    </p:anim>
                                    <p:anim calcmode="lin" valueType="num">
                                      <p:cBhvr>
                                        <p:cTn id="27" dur="500" fill="hold"/>
                                        <p:tgtEl>
                                          <p:spTgt spid="16395"/>
                                        </p:tgtEl>
                                        <p:attrNameLst>
                                          <p:attrName>style.rotation</p:attrName>
                                        </p:attrNameLst>
                                      </p:cBhvr>
                                      <p:tavLst>
                                        <p:tav tm="0">
                                          <p:val>
                                            <p:fltVal val="90"/>
                                          </p:val>
                                        </p:tav>
                                        <p:tav tm="100000">
                                          <p:val>
                                            <p:fltVal val="0"/>
                                          </p:val>
                                        </p:tav>
                                      </p:tavLst>
                                    </p:anim>
                                    <p:animEffect>
                                      <p:cBhvr>
                                        <p:cTn id="28" dur="500"/>
                                        <p:tgtEl>
                                          <p:spTgt spid="16395"/>
                                        </p:tgtEl>
                                      </p:cBhvr>
                                    </p:animEffect>
                                  </p:childTnLst>
                                </p:cTn>
                              </p:par>
                            </p:childTnLst>
                          </p:cTn>
                        </p:par>
                        <p:par>
                          <p:cTn id="29" fill="hold" nodeType="afterGroup">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16394"/>
                                        </p:tgtEl>
                                        <p:attrNameLst>
                                          <p:attrName>style.visibility</p:attrName>
                                        </p:attrNameLst>
                                      </p:cBhvr>
                                      <p:to>
                                        <p:strVal val="visible"/>
                                      </p:to>
                                    </p:set>
                                    <p:animEffect>
                                      <p:cBhvr>
                                        <p:cTn id="32" dur="500"/>
                                        <p:tgtEl>
                                          <p:spTgt spid="1639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6397"/>
                                        </p:tgtEl>
                                        <p:attrNameLst>
                                          <p:attrName>style.visibility</p:attrName>
                                        </p:attrNameLst>
                                      </p:cBhvr>
                                      <p:to>
                                        <p:strVal val="visible"/>
                                      </p:to>
                                    </p:set>
                                    <p:animEffect>
                                      <p:cBhvr>
                                        <p:cTn id="35" dur="500"/>
                                        <p:tgtEl>
                                          <p:spTgt spid="16397"/>
                                        </p:tgtEl>
                                      </p:cBhvr>
                                    </p:animEffect>
                                  </p:childTnLst>
                                </p:cTn>
                              </p:par>
                            </p:childTnLst>
                          </p:cTn>
                        </p:par>
                        <p:par>
                          <p:cTn id="36" fill="hold" nodeType="afterGroup">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16396"/>
                                        </p:tgtEl>
                                        <p:attrNameLst>
                                          <p:attrName>style.visibility</p:attrName>
                                        </p:attrNameLst>
                                      </p:cBhvr>
                                      <p:to>
                                        <p:strVal val="visible"/>
                                      </p:to>
                                    </p:set>
                                    <p:anim calcmode="lin" valueType="num">
                                      <p:cBhvr>
                                        <p:cTn id="39" dur="500" fill="hold"/>
                                        <p:tgtEl>
                                          <p:spTgt spid="16396"/>
                                        </p:tgtEl>
                                        <p:attrNameLst>
                                          <p:attrName>ppt_w</p:attrName>
                                        </p:attrNameLst>
                                      </p:cBhvr>
                                      <p:tavLst>
                                        <p:tav tm="0">
                                          <p:val>
                                            <p:fltVal val="0"/>
                                          </p:val>
                                        </p:tav>
                                        <p:tav tm="100000">
                                          <p:val>
                                            <p:strVal val="#ppt_w"/>
                                          </p:val>
                                        </p:tav>
                                      </p:tavLst>
                                    </p:anim>
                                    <p:anim calcmode="lin" valueType="num">
                                      <p:cBhvr>
                                        <p:cTn id="40" dur="500" fill="hold"/>
                                        <p:tgtEl>
                                          <p:spTgt spid="16396"/>
                                        </p:tgtEl>
                                        <p:attrNameLst>
                                          <p:attrName>ppt_h</p:attrName>
                                        </p:attrNameLst>
                                      </p:cBhvr>
                                      <p:tavLst>
                                        <p:tav tm="0">
                                          <p:val>
                                            <p:fltVal val="0"/>
                                          </p:val>
                                        </p:tav>
                                        <p:tav tm="100000">
                                          <p:val>
                                            <p:strVal val="#ppt_h"/>
                                          </p:val>
                                        </p:tav>
                                      </p:tavLst>
                                    </p:anim>
                                    <p:anim calcmode="lin" valueType="num">
                                      <p:cBhvr>
                                        <p:cTn id="41" dur="500" fill="hold"/>
                                        <p:tgtEl>
                                          <p:spTgt spid="16396"/>
                                        </p:tgtEl>
                                        <p:attrNameLst>
                                          <p:attrName>style.rotation</p:attrName>
                                        </p:attrNameLst>
                                      </p:cBhvr>
                                      <p:tavLst>
                                        <p:tav tm="0">
                                          <p:val>
                                            <p:fltVal val="90"/>
                                          </p:val>
                                        </p:tav>
                                        <p:tav tm="100000">
                                          <p:val>
                                            <p:fltVal val="0"/>
                                          </p:val>
                                        </p:tav>
                                      </p:tavLst>
                                    </p:anim>
                                    <p:animEffect>
                                      <p:cBhvr>
                                        <p:cTn id="42" dur="500"/>
                                        <p:tgtEl>
                                          <p:spTgt spid="16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bldLvl="0" animBg="1" autoUpdateAnimBg="0"/>
      <p:bldP spid="16391" grpId="0" bldLvl="0" animBg="1" autoUpdateAnimBg="0"/>
      <p:bldP spid="16393" grpId="0" bldLvl="0" autoUpdateAnimBg="0"/>
      <p:bldP spid="16394" grpId="0" bldLvl="0" autoUpdateAnimBg="0"/>
      <p:bldP spid="16395" grpId="0" bldLvl="0" autoUpdateAnimBg="0"/>
      <p:bldP spid="16396" grpId="0" bldLvl="0" autoUpdateAnimBg="0"/>
      <p:bldP spid="16397"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F1CE3B5C-9138-4E61-BB2E-0E5525E99B8A}" type="slidenum">
              <a:rPr lang="zh-CN" altLang="en-US" sz="1200" smtClean="0">
                <a:solidFill>
                  <a:srgbClr val="898989"/>
                </a:solidFill>
              </a:rPr>
              <a:pPr eaLnBrk="1" hangingPunct="1"/>
              <a:t>18</a:t>
            </a:fld>
            <a:endParaRPr lang="zh-CN" altLang="en-US" sz="1800" smtClean="0"/>
          </a:p>
        </p:txBody>
      </p:sp>
      <p:pic>
        <p:nvPicPr>
          <p:cNvPr id="3072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072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072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072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2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3072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7054850" y="3251200"/>
            <a:ext cx="1352550" cy="2206625"/>
            <a:chOff x="0" y="0"/>
            <a:chExt cx="639" cy="1043"/>
          </a:xfrm>
        </p:grpSpPr>
        <p:sp>
          <p:nvSpPr>
            <p:cNvPr id="30753" name="Freeform 4"/>
            <p:cNvSpPr>
              <a:spLocks noChangeArrowheads="1"/>
            </p:cNvSpPr>
            <p:nvPr/>
          </p:nvSpPr>
          <p:spPr bwMode="auto">
            <a:xfrm>
              <a:off x="0" y="105"/>
              <a:ext cx="639" cy="938"/>
            </a:xfrm>
            <a:custGeom>
              <a:avLst/>
              <a:gdLst>
                <a:gd name="T0" fmla="*/ 6759 w 194"/>
                <a:gd name="T1" fmla="*/ 283 h 285"/>
                <a:gd name="T2" fmla="*/ 4895 w 194"/>
                <a:gd name="T3" fmla="*/ 0 h 285"/>
                <a:gd name="T4" fmla="*/ 4753 w 194"/>
                <a:gd name="T5" fmla="*/ 33 h 285"/>
                <a:gd name="T6" fmla="*/ 5326 w 194"/>
                <a:gd name="T7" fmla="*/ 780 h 285"/>
                <a:gd name="T8" fmla="*/ 3070 w 194"/>
                <a:gd name="T9" fmla="*/ 2426 h 285"/>
                <a:gd name="T10" fmla="*/ 2431 w 194"/>
                <a:gd name="T11" fmla="*/ 2426 h 285"/>
                <a:gd name="T12" fmla="*/ 1854 w 194"/>
                <a:gd name="T13" fmla="*/ 3035 h 285"/>
                <a:gd name="T14" fmla="*/ 1248 w 194"/>
                <a:gd name="T15" fmla="*/ 2426 h 285"/>
                <a:gd name="T16" fmla="*/ 576 w 194"/>
                <a:gd name="T17" fmla="*/ 2426 h 285"/>
                <a:gd name="T18" fmla="*/ 0 w 194"/>
                <a:gd name="T19" fmla="*/ 2709 h 285"/>
                <a:gd name="T20" fmla="*/ 0 w 194"/>
                <a:gd name="T21" fmla="*/ 6164 h 285"/>
                <a:gd name="T22" fmla="*/ 217 w 194"/>
                <a:gd name="T23" fmla="*/ 6629 h 285"/>
                <a:gd name="T24" fmla="*/ 606 w 194"/>
                <a:gd name="T25" fmla="*/ 6629 h 285"/>
                <a:gd name="T26" fmla="*/ 606 w 194"/>
                <a:gd name="T27" fmla="*/ 9663 h 285"/>
                <a:gd name="T28" fmla="*/ 1357 w 194"/>
                <a:gd name="T29" fmla="*/ 10160 h 285"/>
                <a:gd name="T30" fmla="*/ 1854 w 194"/>
                <a:gd name="T31" fmla="*/ 9739 h 285"/>
                <a:gd name="T32" fmla="*/ 2464 w 194"/>
                <a:gd name="T33" fmla="*/ 10127 h 285"/>
                <a:gd name="T34" fmla="*/ 3113 w 194"/>
                <a:gd name="T35" fmla="*/ 9772 h 285"/>
                <a:gd name="T36" fmla="*/ 3113 w 194"/>
                <a:gd name="T37" fmla="*/ 7843 h 285"/>
                <a:gd name="T38" fmla="*/ 3113 w 194"/>
                <a:gd name="T39" fmla="*/ 6596 h 285"/>
                <a:gd name="T40" fmla="*/ 3113 w 194"/>
                <a:gd name="T41" fmla="*/ 3782 h 285"/>
                <a:gd name="T42" fmla="*/ 5968 w 194"/>
                <a:gd name="T43" fmla="*/ 1679 h 285"/>
                <a:gd name="T44" fmla="*/ 6542 w 194"/>
                <a:gd name="T45" fmla="*/ 2459 h 285"/>
                <a:gd name="T46" fmla="*/ 6650 w 194"/>
                <a:gd name="T47" fmla="*/ 2317 h 285"/>
                <a:gd name="T48" fmla="*/ 6933 w 194"/>
                <a:gd name="T49" fmla="*/ 497 h 285"/>
                <a:gd name="T50" fmla="*/ 6759 w 194"/>
                <a:gd name="T51" fmla="*/ 283 h 28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4"/>
                <a:gd name="T79" fmla="*/ 0 h 285"/>
                <a:gd name="T80" fmla="*/ 194 w 194"/>
                <a:gd name="T81" fmla="*/ 285 h 28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4" h="285">
                  <a:moveTo>
                    <a:pt x="189" y="8"/>
                  </a:moveTo>
                  <a:cubicBezTo>
                    <a:pt x="137" y="0"/>
                    <a:pt x="137" y="0"/>
                    <a:pt x="137" y="0"/>
                  </a:cubicBezTo>
                  <a:cubicBezTo>
                    <a:pt x="136" y="0"/>
                    <a:pt x="134" y="0"/>
                    <a:pt x="133" y="1"/>
                  </a:cubicBezTo>
                  <a:cubicBezTo>
                    <a:pt x="149" y="22"/>
                    <a:pt x="149" y="22"/>
                    <a:pt x="149" y="22"/>
                  </a:cubicBezTo>
                  <a:cubicBezTo>
                    <a:pt x="86" y="68"/>
                    <a:pt x="86" y="68"/>
                    <a:pt x="86" y="68"/>
                  </a:cubicBezTo>
                  <a:cubicBezTo>
                    <a:pt x="77" y="68"/>
                    <a:pt x="68" y="68"/>
                    <a:pt x="68" y="68"/>
                  </a:cubicBezTo>
                  <a:cubicBezTo>
                    <a:pt x="52" y="85"/>
                    <a:pt x="52" y="85"/>
                    <a:pt x="52" y="85"/>
                  </a:cubicBezTo>
                  <a:cubicBezTo>
                    <a:pt x="35" y="68"/>
                    <a:pt x="35" y="68"/>
                    <a:pt x="35" y="68"/>
                  </a:cubicBezTo>
                  <a:cubicBezTo>
                    <a:pt x="35" y="68"/>
                    <a:pt x="26" y="68"/>
                    <a:pt x="16" y="68"/>
                  </a:cubicBezTo>
                  <a:cubicBezTo>
                    <a:pt x="5" y="68"/>
                    <a:pt x="0" y="67"/>
                    <a:pt x="0" y="76"/>
                  </a:cubicBezTo>
                  <a:cubicBezTo>
                    <a:pt x="0" y="85"/>
                    <a:pt x="0" y="166"/>
                    <a:pt x="0" y="173"/>
                  </a:cubicBezTo>
                  <a:cubicBezTo>
                    <a:pt x="0" y="183"/>
                    <a:pt x="0" y="186"/>
                    <a:pt x="6" y="186"/>
                  </a:cubicBezTo>
                  <a:cubicBezTo>
                    <a:pt x="10" y="186"/>
                    <a:pt x="17" y="186"/>
                    <a:pt x="17" y="186"/>
                  </a:cubicBezTo>
                  <a:cubicBezTo>
                    <a:pt x="17" y="186"/>
                    <a:pt x="17" y="262"/>
                    <a:pt x="17" y="271"/>
                  </a:cubicBezTo>
                  <a:cubicBezTo>
                    <a:pt x="17" y="282"/>
                    <a:pt x="19" y="285"/>
                    <a:pt x="38" y="285"/>
                  </a:cubicBezTo>
                  <a:cubicBezTo>
                    <a:pt x="50" y="285"/>
                    <a:pt x="52" y="277"/>
                    <a:pt x="52" y="273"/>
                  </a:cubicBezTo>
                  <a:cubicBezTo>
                    <a:pt x="53" y="283"/>
                    <a:pt x="57" y="284"/>
                    <a:pt x="69" y="284"/>
                  </a:cubicBezTo>
                  <a:cubicBezTo>
                    <a:pt x="80" y="284"/>
                    <a:pt x="87" y="285"/>
                    <a:pt x="87" y="274"/>
                  </a:cubicBezTo>
                  <a:cubicBezTo>
                    <a:pt x="87" y="267"/>
                    <a:pt x="87" y="242"/>
                    <a:pt x="87" y="220"/>
                  </a:cubicBezTo>
                  <a:cubicBezTo>
                    <a:pt x="87" y="201"/>
                    <a:pt x="87" y="185"/>
                    <a:pt x="87" y="185"/>
                  </a:cubicBezTo>
                  <a:cubicBezTo>
                    <a:pt x="87" y="106"/>
                    <a:pt x="87" y="106"/>
                    <a:pt x="87" y="106"/>
                  </a:cubicBezTo>
                  <a:cubicBezTo>
                    <a:pt x="167" y="47"/>
                    <a:pt x="167" y="47"/>
                    <a:pt x="167" y="47"/>
                  </a:cubicBezTo>
                  <a:cubicBezTo>
                    <a:pt x="183" y="69"/>
                    <a:pt x="183" y="69"/>
                    <a:pt x="183" y="69"/>
                  </a:cubicBezTo>
                  <a:cubicBezTo>
                    <a:pt x="185" y="68"/>
                    <a:pt x="186" y="67"/>
                    <a:pt x="186" y="65"/>
                  </a:cubicBezTo>
                  <a:cubicBezTo>
                    <a:pt x="194" y="14"/>
                    <a:pt x="194" y="14"/>
                    <a:pt x="194" y="14"/>
                  </a:cubicBezTo>
                  <a:cubicBezTo>
                    <a:pt x="194" y="11"/>
                    <a:pt x="192" y="8"/>
                    <a:pt x="189" y="8"/>
                  </a:cubicBezTo>
                  <a:close/>
                </a:path>
              </a:pathLst>
            </a:custGeom>
            <a:solidFill>
              <a:srgbClr val="969696"/>
            </a:solidFill>
            <a:ln w="12700">
              <a:solidFill>
                <a:srgbClr val="FFFFFF"/>
              </a:solidFill>
              <a:miter lim="800000"/>
              <a:headEnd/>
              <a:tailEnd/>
            </a:ln>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30754" name="Oval 5"/>
            <p:cNvSpPr>
              <a:spLocks noChangeArrowheads="1"/>
            </p:cNvSpPr>
            <p:nvPr/>
          </p:nvSpPr>
          <p:spPr bwMode="auto">
            <a:xfrm>
              <a:off x="17" y="0"/>
              <a:ext cx="310" cy="306"/>
            </a:xfrm>
            <a:prstGeom prst="ellipse">
              <a:avLst/>
            </a:prstGeom>
            <a:solidFill>
              <a:srgbClr val="969696"/>
            </a:solidFill>
            <a:ln w="12700">
              <a:solidFill>
                <a:srgbClr val="FFFFFF"/>
              </a:solidFill>
              <a:round/>
              <a:headEnd/>
              <a:tailEnd/>
            </a:ln>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3" name="Group 12"/>
          <p:cNvGrpSpPr>
            <a:grpSpLocks/>
          </p:cNvGrpSpPr>
          <p:nvPr/>
        </p:nvGrpSpPr>
        <p:grpSpPr bwMode="auto">
          <a:xfrm>
            <a:off x="3716338" y="3251200"/>
            <a:ext cx="1352550" cy="2206625"/>
            <a:chOff x="0" y="0"/>
            <a:chExt cx="639" cy="1043"/>
          </a:xfrm>
        </p:grpSpPr>
        <p:sp>
          <p:nvSpPr>
            <p:cNvPr id="30751" name="Freeform 7"/>
            <p:cNvSpPr>
              <a:spLocks noChangeArrowheads="1"/>
            </p:cNvSpPr>
            <p:nvPr/>
          </p:nvSpPr>
          <p:spPr bwMode="auto">
            <a:xfrm>
              <a:off x="0" y="105"/>
              <a:ext cx="639" cy="938"/>
            </a:xfrm>
            <a:custGeom>
              <a:avLst/>
              <a:gdLst>
                <a:gd name="T0" fmla="*/ 175 w 194"/>
                <a:gd name="T1" fmla="*/ 283 h 285"/>
                <a:gd name="T2" fmla="*/ 2039 w 194"/>
                <a:gd name="T3" fmla="*/ 0 h 285"/>
                <a:gd name="T4" fmla="*/ 2181 w 194"/>
                <a:gd name="T5" fmla="*/ 33 h 285"/>
                <a:gd name="T6" fmla="*/ 1650 w 194"/>
                <a:gd name="T7" fmla="*/ 780 h 285"/>
                <a:gd name="T8" fmla="*/ 3864 w 194"/>
                <a:gd name="T9" fmla="*/ 2426 h 285"/>
                <a:gd name="T10" fmla="*/ 4503 w 194"/>
                <a:gd name="T11" fmla="*/ 2426 h 285"/>
                <a:gd name="T12" fmla="*/ 5079 w 194"/>
                <a:gd name="T13" fmla="*/ 3035 h 285"/>
                <a:gd name="T14" fmla="*/ 5685 w 194"/>
                <a:gd name="T15" fmla="*/ 2426 h 285"/>
                <a:gd name="T16" fmla="*/ 6400 w 194"/>
                <a:gd name="T17" fmla="*/ 2426 h 285"/>
                <a:gd name="T18" fmla="*/ 6933 w 194"/>
                <a:gd name="T19" fmla="*/ 2709 h 285"/>
                <a:gd name="T20" fmla="*/ 6933 w 194"/>
                <a:gd name="T21" fmla="*/ 6164 h 285"/>
                <a:gd name="T22" fmla="*/ 6759 w 194"/>
                <a:gd name="T23" fmla="*/ 6629 h 285"/>
                <a:gd name="T24" fmla="*/ 6324 w 194"/>
                <a:gd name="T25" fmla="*/ 6629 h 285"/>
                <a:gd name="T26" fmla="*/ 6324 w 194"/>
                <a:gd name="T27" fmla="*/ 9663 h 285"/>
                <a:gd name="T28" fmla="*/ 5576 w 194"/>
                <a:gd name="T29" fmla="*/ 10160 h 285"/>
                <a:gd name="T30" fmla="*/ 5079 w 194"/>
                <a:gd name="T31" fmla="*/ 9739 h 285"/>
                <a:gd name="T32" fmla="*/ 4470 w 194"/>
                <a:gd name="T33" fmla="*/ 10127 h 285"/>
                <a:gd name="T34" fmla="*/ 3864 w 194"/>
                <a:gd name="T35" fmla="*/ 9772 h 285"/>
                <a:gd name="T36" fmla="*/ 3864 w 194"/>
                <a:gd name="T37" fmla="*/ 7843 h 285"/>
                <a:gd name="T38" fmla="*/ 3864 w 194"/>
                <a:gd name="T39" fmla="*/ 6596 h 285"/>
                <a:gd name="T40" fmla="*/ 3864 w 194"/>
                <a:gd name="T41" fmla="*/ 3782 h 285"/>
                <a:gd name="T42" fmla="*/ 965 w 194"/>
                <a:gd name="T43" fmla="*/ 1679 h 285"/>
                <a:gd name="T44" fmla="*/ 392 w 194"/>
                <a:gd name="T45" fmla="*/ 2459 h 285"/>
                <a:gd name="T46" fmla="*/ 283 w 194"/>
                <a:gd name="T47" fmla="*/ 2317 h 285"/>
                <a:gd name="T48" fmla="*/ 33 w 194"/>
                <a:gd name="T49" fmla="*/ 497 h 285"/>
                <a:gd name="T50" fmla="*/ 175 w 194"/>
                <a:gd name="T51" fmla="*/ 283 h 28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4"/>
                <a:gd name="T79" fmla="*/ 0 h 285"/>
                <a:gd name="T80" fmla="*/ 194 w 194"/>
                <a:gd name="T81" fmla="*/ 285 h 28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4" h="285">
                  <a:moveTo>
                    <a:pt x="5" y="8"/>
                  </a:moveTo>
                  <a:cubicBezTo>
                    <a:pt x="57" y="0"/>
                    <a:pt x="57" y="0"/>
                    <a:pt x="57" y="0"/>
                  </a:cubicBezTo>
                  <a:cubicBezTo>
                    <a:pt x="59" y="0"/>
                    <a:pt x="60" y="0"/>
                    <a:pt x="61" y="1"/>
                  </a:cubicBezTo>
                  <a:cubicBezTo>
                    <a:pt x="46" y="22"/>
                    <a:pt x="46" y="22"/>
                    <a:pt x="46" y="22"/>
                  </a:cubicBezTo>
                  <a:cubicBezTo>
                    <a:pt x="108" y="68"/>
                    <a:pt x="108" y="68"/>
                    <a:pt x="108" y="68"/>
                  </a:cubicBezTo>
                  <a:cubicBezTo>
                    <a:pt x="117" y="68"/>
                    <a:pt x="126" y="68"/>
                    <a:pt x="126" y="68"/>
                  </a:cubicBezTo>
                  <a:cubicBezTo>
                    <a:pt x="142" y="85"/>
                    <a:pt x="142" y="85"/>
                    <a:pt x="142" y="85"/>
                  </a:cubicBezTo>
                  <a:cubicBezTo>
                    <a:pt x="159" y="68"/>
                    <a:pt x="159" y="68"/>
                    <a:pt x="159" y="68"/>
                  </a:cubicBezTo>
                  <a:cubicBezTo>
                    <a:pt x="159" y="68"/>
                    <a:pt x="169" y="68"/>
                    <a:pt x="179" y="68"/>
                  </a:cubicBezTo>
                  <a:cubicBezTo>
                    <a:pt x="189" y="68"/>
                    <a:pt x="194" y="67"/>
                    <a:pt x="194" y="76"/>
                  </a:cubicBezTo>
                  <a:cubicBezTo>
                    <a:pt x="194" y="85"/>
                    <a:pt x="194" y="166"/>
                    <a:pt x="194" y="173"/>
                  </a:cubicBezTo>
                  <a:cubicBezTo>
                    <a:pt x="194" y="183"/>
                    <a:pt x="194" y="186"/>
                    <a:pt x="189" y="186"/>
                  </a:cubicBezTo>
                  <a:cubicBezTo>
                    <a:pt x="185" y="186"/>
                    <a:pt x="177" y="186"/>
                    <a:pt x="177" y="186"/>
                  </a:cubicBezTo>
                  <a:cubicBezTo>
                    <a:pt x="177" y="186"/>
                    <a:pt x="177" y="262"/>
                    <a:pt x="177" y="271"/>
                  </a:cubicBezTo>
                  <a:cubicBezTo>
                    <a:pt x="177" y="282"/>
                    <a:pt x="175" y="285"/>
                    <a:pt x="156" y="285"/>
                  </a:cubicBezTo>
                  <a:cubicBezTo>
                    <a:pt x="145" y="285"/>
                    <a:pt x="143" y="277"/>
                    <a:pt x="142" y="273"/>
                  </a:cubicBezTo>
                  <a:cubicBezTo>
                    <a:pt x="142" y="283"/>
                    <a:pt x="137" y="284"/>
                    <a:pt x="125" y="284"/>
                  </a:cubicBezTo>
                  <a:cubicBezTo>
                    <a:pt x="115" y="284"/>
                    <a:pt x="108" y="285"/>
                    <a:pt x="108" y="274"/>
                  </a:cubicBezTo>
                  <a:cubicBezTo>
                    <a:pt x="108" y="267"/>
                    <a:pt x="108" y="242"/>
                    <a:pt x="108" y="220"/>
                  </a:cubicBezTo>
                  <a:cubicBezTo>
                    <a:pt x="108" y="201"/>
                    <a:pt x="108" y="185"/>
                    <a:pt x="108" y="185"/>
                  </a:cubicBezTo>
                  <a:cubicBezTo>
                    <a:pt x="108" y="106"/>
                    <a:pt x="108" y="106"/>
                    <a:pt x="108" y="106"/>
                  </a:cubicBezTo>
                  <a:cubicBezTo>
                    <a:pt x="27" y="47"/>
                    <a:pt x="27" y="47"/>
                    <a:pt x="27" y="47"/>
                  </a:cubicBezTo>
                  <a:cubicBezTo>
                    <a:pt x="11" y="69"/>
                    <a:pt x="11" y="69"/>
                    <a:pt x="11" y="69"/>
                  </a:cubicBezTo>
                  <a:cubicBezTo>
                    <a:pt x="10" y="68"/>
                    <a:pt x="9" y="67"/>
                    <a:pt x="8" y="65"/>
                  </a:cubicBezTo>
                  <a:cubicBezTo>
                    <a:pt x="1" y="14"/>
                    <a:pt x="1" y="14"/>
                    <a:pt x="1" y="14"/>
                  </a:cubicBezTo>
                  <a:cubicBezTo>
                    <a:pt x="0" y="11"/>
                    <a:pt x="2" y="8"/>
                    <a:pt x="5" y="8"/>
                  </a:cubicBezTo>
                  <a:close/>
                </a:path>
              </a:pathLst>
            </a:custGeom>
            <a:solidFill>
              <a:srgbClr val="969696"/>
            </a:solidFill>
            <a:ln w="12700">
              <a:solidFill>
                <a:srgbClr val="FFFFFF"/>
              </a:solidFill>
              <a:miter lim="800000"/>
              <a:headEnd/>
              <a:tailEnd/>
            </a:ln>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30752" name="Oval 8"/>
            <p:cNvSpPr>
              <a:spLocks noChangeArrowheads="1"/>
            </p:cNvSpPr>
            <p:nvPr/>
          </p:nvSpPr>
          <p:spPr bwMode="auto">
            <a:xfrm>
              <a:off x="316" y="0"/>
              <a:ext cx="306" cy="306"/>
            </a:xfrm>
            <a:prstGeom prst="ellipse">
              <a:avLst/>
            </a:prstGeom>
            <a:solidFill>
              <a:srgbClr val="969696"/>
            </a:solidFill>
            <a:ln w="12700">
              <a:solidFill>
                <a:srgbClr val="FFFFFF"/>
              </a:solidFill>
              <a:round/>
              <a:headEnd/>
              <a:tailEnd/>
            </a:ln>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4" name="Group 15"/>
          <p:cNvGrpSpPr>
            <a:grpSpLocks/>
          </p:cNvGrpSpPr>
          <p:nvPr/>
        </p:nvGrpSpPr>
        <p:grpSpPr bwMode="auto">
          <a:xfrm>
            <a:off x="4273550" y="3424238"/>
            <a:ext cx="1430338" cy="2263775"/>
            <a:chOff x="0" y="0"/>
            <a:chExt cx="676" cy="1070"/>
          </a:xfrm>
        </p:grpSpPr>
        <p:sp>
          <p:nvSpPr>
            <p:cNvPr id="30749" name="Oval 10"/>
            <p:cNvSpPr>
              <a:spLocks noChangeArrowheads="1"/>
            </p:cNvSpPr>
            <p:nvPr/>
          </p:nvSpPr>
          <p:spPr bwMode="auto">
            <a:xfrm>
              <a:off x="343" y="0"/>
              <a:ext cx="313" cy="316"/>
            </a:xfrm>
            <a:prstGeom prst="ellipse">
              <a:avLst/>
            </a:prstGeom>
            <a:solidFill>
              <a:srgbClr val="FF9900"/>
            </a:solidFill>
            <a:ln w="12700">
              <a:solidFill>
                <a:srgbClr val="FFFFFF"/>
              </a:solidFill>
              <a:round/>
              <a:headEnd/>
              <a:tailEnd/>
            </a:ln>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30750" name="Freeform 11"/>
            <p:cNvSpPr>
              <a:spLocks noChangeArrowheads="1"/>
            </p:cNvSpPr>
            <p:nvPr/>
          </p:nvSpPr>
          <p:spPr bwMode="auto">
            <a:xfrm>
              <a:off x="0" y="250"/>
              <a:ext cx="676" cy="820"/>
            </a:xfrm>
            <a:custGeom>
              <a:avLst/>
              <a:gdLst>
                <a:gd name="T0" fmla="*/ 76 w 205"/>
                <a:gd name="T1" fmla="*/ 1433 h 249"/>
                <a:gd name="T2" fmla="*/ 1467 w 205"/>
                <a:gd name="T3" fmla="*/ 76 h 249"/>
                <a:gd name="T4" fmla="*/ 1576 w 205"/>
                <a:gd name="T5" fmla="*/ 0 h 249"/>
                <a:gd name="T6" fmla="*/ 1576 w 205"/>
                <a:gd name="T7" fmla="*/ 965 h 249"/>
                <a:gd name="T8" fmla="*/ 4165 w 205"/>
                <a:gd name="T9" fmla="*/ 965 h 249"/>
                <a:gd name="T10" fmla="*/ 4198 w 205"/>
                <a:gd name="T11" fmla="*/ 965 h 249"/>
                <a:gd name="T12" fmla="*/ 4838 w 205"/>
                <a:gd name="T13" fmla="*/ 965 h 249"/>
                <a:gd name="T14" fmla="*/ 5415 w 205"/>
                <a:gd name="T15" fmla="*/ 1574 h 249"/>
                <a:gd name="T16" fmla="*/ 6025 w 205"/>
                <a:gd name="T17" fmla="*/ 965 h 249"/>
                <a:gd name="T18" fmla="*/ 6773 w 205"/>
                <a:gd name="T19" fmla="*/ 965 h 249"/>
                <a:gd name="T20" fmla="*/ 7350 w 205"/>
                <a:gd name="T21" fmla="*/ 1248 h 249"/>
                <a:gd name="T22" fmla="*/ 7350 w 205"/>
                <a:gd name="T23" fmla="*/ 4824 h 249"/>
                <a:gd name="T24" fmla="*/ 7133 w 205"/>
                <a:gd name="T25" fmla="*/ 5282 h 249"/>
                <a:gd name="T26" fmla="*/ 6711 w 205"/>
                <a:gd name="T27" fmla="*/ 5282 h 249"/>
                <a:gd name="T28" fmla="*/ 6711 w 205"/>
                <a:gd name="T29" fmla="*/ 8361 h 249"/>
                <a:gd name="T30" fmla="*/ 5949 w 205"/>
                <a:gd name="T31" fmla="*/ 8892 h 249"/>
                <a:gd name="T32" fmla="*/ 5415 w 205"/>
                <a:gd name="T33" fmla="*/ 8460 h 249"/>
                <a:gd name="T34" fmla="*/ 4808 w 205"/>
                <a:gd name="T35" fmla="*/ 8862 h 249"/>
                <a:gd name="T36" fmla="*/ 4165 w 205"/>
                <a:gd name="T37" fmla="*/ 8503 h 249"/>
                <a:gd name="T38" fmla="*/ 4165 w 205"/>
                <a:gd name="T39" fmla="*/ 6290 h 249"/>
                <a:gd name="T40" fmla="*/ 4165 w 205"/>
                <a:gd name="T41" fmla="*/ 5249 h 249"/>
                <a:gd name="T42" fmla="*/ 4165 w 205"/>
                <a:gd name="T43" fmla="*/ 2104 h 249"/>
                <a:gd name="T44" fmla="*/ 1576 w 205"/>
                <a:gd name="T45" fmla="*/ 2104 h 249"/>
                <a:gd name="T46" fmla="*/ 1576 w 205"/>
                <a:gd name="T47" fmla="*/ 3112 h 249"/>
                <a:gd name="T48" fmla="*/ 1434 w 205"/>
                <a:gd name="T49" fmla="*/ 3036 h 249"/>
                <a:gd name="T50" fmla="*/ 109 w 205"/>
                <a:gd name="T51" fmla="*/ 1712 h 249"/>
                <a:gd name="T52" fmla="*/ 76 w 205"/>
                <a:gd name="T53" fmla="*/ 1433 h 2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5"/>
                <a:gd name="T82" fmla="*/ 0 h 249"/>
                <a:gd name="T83" fmla="*/ 205 w 205"/>
                <a:gd name="T84" fmla="*/ 249 h 2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5" h="249">
                  <a:moveTo>
                    <a:pt x="2" y="40"/>
                  </a:moveTo>
                  <a:cubicBezTo>
                    <a:pt x="41" y="2"/>
                    <a:pt x="41" y="2"/>
                    <a:pt x="41" y="2"/>
                  </a:cubicBezTo>
                  <a:cubicBezTo>
                    <a:pt x="42" y="1"/>
                    <a:pt x="43" y="0"/>
                    <a:pt x="44" y="0"/>
                  </a:cubicBezTo>
                  <a:cubicBezTo>
                    <a:pt x="44" y="27"/>
                    <a:pt x="44" y="27"/>
                    <a:pt x="44" y="27"/>
                  </a:cubicBezTo>
                  <a:cubicBezTo>
                    <a:pt x="116" y="27"/>
                    <a:pt x="116" y="27"/>
                    <a:pt x="116" y="27"/>
                  </a:cubicBezTo>
                  <a:cubicBezTo>
                    <a:pt x="117" y="27"/>
                    <a:pt x="117" y="27"/>
                    <a:pt x="117" y="27"/>
                  </a:cubicBezTo>
                  <a:cubicBezTo>
                    <a:pt x="126" y="27"/>
                    <a:pt x="135" y="27"/>
                    <a:pt x="135" y="27"/>
                  </a:cubicBezTo>
                  <a:cubicBezTo>
                    <a:pt x="151" y="44"/>
                    <a:pt x="151" y="44"/>
                    <a:pt x="151" y="44"/>
                  </a:cubicBezTo>
                  <a:cubicBezTo>
                    <a:pt x="168" y="27"/>
                    <a:pt x="168" y="27"/>
                    <a:pt x="168" y="27"/>
                  </a:cubicBezTo>
                  <a:cubicBezTo>
                    <a:pt x="168" y="27"/>
                    <a:pt x="178" y="27"/>
                    <a:pt x="189" y="27"/>
                  </a:cubicBezTo>
                  <a:cubicBezTo>
                    <a:pt x="199" y="27"/>
                    <a:pt x="205" y="26"/>
                    <a:pt x="205" y="35"/>
                  </a:cubicBezTo>
                  <a:cubicBezTo>
                    <a:pt x="205" y="44"/>
                    <a:pt x="205" y="127"/>
                    <a:pt x="205" y="135"/>
                  </a:cubicBezTo>
                  <a:cubicBezTo>
                    <a:pt x="205" y="144"/>
                    <a:pt x="205" y="148"/>
                    <a:pt x="199" y="148"/>
                  </a:cubicBezTo>
                  <a:cubicBezTo>
                    <a:pt x="195" y="148"/>
                    <a:pt x="187" y="148"/>
                    <a:pt x="187" y="148"/>
                  </a:cubicBezTo>
                  <a:cubicBezTo>
                    <a:pt x="187" y="148"/>
                    <a:pt x="187" y="226"/>
                    <a:pt x="187" y="234"/>
                  </a:cubicBezTo>
                  <a:cubicBezTo>
                    <a:pt x="187" y="246"/>
                    <a:pt x="185" y="249"/>
                    <a:pt x="166" y="249"/>
                  </a:cubicBezTo>
                  <a:cubicBezTo>
                    <a:pt x="154" y="249"/>
                    <a:pt x="151" y="241"/>
                    <a:pt x="151" y="237"/>
                  </a:cubicBezTo>
                  <a:cubicBezTo>
                    <a:pt x="151" y="247"/>
                    <a:pt x="146" y="248"/>
                    <a:pt x="134" y="248"/>
                  </a:cubicBezTo>
                  <a:cubicBezTo>
                    <a:pt x="123" y="248"/>
                    <a:pt x="116" y="249"/>
                    <a:pt x="116" y="238"/>
                  </a:cubicBezTo>
                  <a:cubicBezTo>
                    <a:pt x="116" y="230"/>
                    <a:pt x="116" y="199"/>
                    <a:pt x="116" y="176"/>
                  </a:cubicBezTo>
                  <a:cubicBezTo>
                    <a:pt x="116" y="160"/>
                    <a:pt x="116" y="147"/>
                    <a:pt x="116" y="147"/>
                  </a:cubicBezTo>
                  <a:cubicBezTo>
                    <a:pt x="116" y="59"/>
                    <a:pt x="116" y="59"/>
                    <a:pt x="116" y="59"/>
                  </a:cubicBezTo>
                  <a:cubicBezTo>
                    <a:pt x="44" y="59"/>
                    <a:pt x="44" y="59"/>
                    <a:pt x="44" y="59"/>
                  </a:cubicBezTo>
                  <a:cubicBezTo>
                    <a:pt x="44" y="87"/>
                    <a:pt x="44" y="87"/>
                    <a:pt x="44" y="87"/>
                  </a:cubicBezTo>
                  <a:cubicBezTo>
                    <a:pt x="43" y="87"/>
                    <a:pt x="41" y="87"/>
                    <a:pt x="40" y="85"/>
                  </a:cubicBezTo>
                  <a:cubicBezTo>
                    <a:pt x="3" y="48"/>
                    <a:pt x="3" y="48"/>
                    <a:pt x="3" y="48"/>
                  </a:cubicBezTo>
                  <a:cubicBezTo>
                    <a:pt x="0" y="46"/>
                    <a:pt x="0" y="42"/>
                    <a:pt x="2" y="40"/>
                  </a:cubicBezTo>
                  <a:close/>
                </a:path>
              </a:pathLst>
            </a:custGeom>
            <a:solidFill>
              <a:srgbClr val="FF9900"/>
            </a:solidFill>
            <a:ln w="12700">
              <a:solidFill>
                <a:srgbClr val="FFFFFF"/>
              </a:solidFill>
              <a:miter lim="800000"/>
              <a:headEnd/>
              <a:tailEnd/>
            </a:ln>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5" name="Group 18"/>
          <p:cNvGrpSpPr>
            <a:grpSpLocks/>
          </p:cNvGrpSpPr>
          <p:nvPr/>
        </p:nvGrpSpPr>
        <p:grpSpPr bwMode="auto">
          <a:xfrm>
            <a:off x="6383338" y="3387725"/>
            <a:ext cx="1422400" cy="2263775"/>
            <a:chOff x="0" y="0"/>
            <a:chExt cx="672" cy="1070"/>
          </a:xfrm>
        </p:grpSpPr>
        <p:sp>
          <p:nvSpPr>
            <p:cNvPr id="30747" name="Oval 13"/>
            <p:cNvSpPr>
              <a:spLocks noChangeArrowheads="1"/>
            </p:cNvSpPr>
            <p:nvPr/>
          </p:nvSpPr>
          <p:spPr bwMode="auto">
            <a:xfrm>
              <a:off x="17" y="0"/>
              <a:ext cx="316" cy="316"/>
            </a:xfrm>
            <a:prstGeom prst="ellipse">
              <a:avLst/>
            </a:prstGeom>
            <a:solidFill>
              <a:srgbClr val="FF9900"/>
            </a:solidFill>
            <a:ln w="12700">
              <a:solidFill>
                <a:srgbClr val="FFFFFF"/>
              </a:solidFill>
              <a:round/>
              <a:headEnd/>
              <a:tailEnd/>
            </a:ln>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30748" name="Freeform 14"/>
            <p:cNvSpPr>
              <a:spLocks noChangeArrowheads="1"/>
            </p:cNvSpPr>
            <p:nvPr/>
          </p:nvSpPr>
          <p:spPr bwMode="auto">
            <a:xfrm>
              <a:off x="0" y="250"/>
              <a:ext cx="672" cy="820"/>
            </a:xfrm>
            <a:custGeom>
              <a:avLst/>
              <a:gdLst>
                <a:gd name="T0" fmla="*/ 7217 w 204"/>
                <a:gd name="T1" fmla="*/ 1433 h 249"/>
                <a:gd name="T2" fmla="*/ 5860 w 204"/>
                <a:gd name="T3" fmla="*/ 76 h 249"/>
                <a:gd name="T4" fmla="*/ 5719 w 204"/>
                <a:gd name="T5" fmla="*/ 0 h 249"/>
                <a:gd name="T6" fmla="*/ 5719 w 204"/>
                <a:gd name="T7" fmla="*/ 965 h 249"/>
                <a:gd name="T8" fmla="*/ 3179 w 204"/>
                <a:gd name="T9" fmla="*/ 965 h 249"/>
                <a:gd name="T10" fmla="*/ 3113 w 204"/>
                <a:gd name="T11" fmla="*/ 965 h 249"/>
                <a:gd name="T12" fmla="*/ 2464 w 204"/>
                <a:gd name="T13" fmla="*/ 965 h 249"/>
                <a:gd name="T14" fmla="*/ 1897 w 204"/>
                <a:gd name="T15" fmla="*/ 1574 h 249"/>
                <a:gd name="T16" fmla="*/ 1291 w 204"/>
                <a:gd name="T17" fmla="*/ 965 h 249"/>
                <a:gd name="T18" fmla="*/ 576 w 204"/>
                <a:gd name="T19" fmla="*/ 965 h 249"/>
                <a:gd name="T20" fmla="*/ 0 w 204"/>
                <a:gd name="T21" fmla="*/ 1248 h 249"/>
                <a:gd name="T22" fmla="*/ 0 w 204"/>
                <a:gd name="T23" fmla="*/ 4824 h 249"/>
                <a:gd name="T24" fmla="*/ 175 w 204"/>
                <a:gd name="T25" fmla="*/ 5282 h 249"/>
                <a:gd name="T26" fmla="*/ 606 w 204"/>
                <a:gd name="T27" fmla="*/ 5282 h 249"/>
                <a:gd name="T28" fmla="*/ 606 w 204"/>
                <a:gd name="T29" fmla="*/ 8361 h 249"/>
                <a:gd name="T30" fmla="*/ 1390 w 204"/>
                <a:gd name="T31" fmla="*/ 8892 h 249"/>
                <a:gd name="T32" fmla="*/ 1897 w 204"/>
                <a:gd name="T33" fmla="*/ 8460 h 249"/>
                <a:gd name="T34" fmla="*/ 2540 w 204"/>
                <a:gd name="T35" fmla="*/ 8862 h 249"/>
                <a:gd name="T36" fmla="*/ 3179 w 204"/>
                <a:gd name="T37" fmla="*/ 8503 h 249"/>
                <a:gd name="T38" fmla="*/ 3179 w 204"/>
                <a:gd name="T39" fmla="*/ 6290 h 249"/>
                <a:gd name="T40" fmla="*/ 3179 w 204"/>
                <a:gd name="T41" fmla="*/ 5249 h 249"/>
                <a:gd name="T42" fmla="*/ 3179 w 204"/>
                <a:gd name="T43" fmla="*/ 2104 h 249"/>
                <a:gd name="T44" fmla="*/ 5719 w 204"/>
                <a:gd name="T45" fmla="*/ 2104 h 249"/>
                <a:gd name="T46" fmla="*/ 5719 w 204"/>
                <a:gd name="T47" fmla="*/ 3112 h 249"/>
                <a:gd name="T48" fmla="*/ 5860 w 204"/>
                <a:gd name="T49" fmla="*/ 3036 h 249"/>
                <a:gd name="T50" fmla="*/ 7217 w 204"/>
                <a:gd name="T51" fmla="*/ 1712 h 249"/>
                <a:gd name="T52" fmla="*/ 7217 w 204"/>
                <a:gd name="T53" fmla="*/ 1433 h 2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4"/>
                <a:gd name="T82" fmla="*/ 0 h 249"/>
                <a:gd name="T83" fmla="*/ 204 w 204"/>
                <a:gd name="T84" fmla="*/ 249 h 2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4" h="249">
                  <a:moveTo>
                    <a:pt x="202" y="40"/>
                  </a:moveTo>
                  <a:cubicBezTo>
                    <a:pt x="164" y="2"/>
                    <a:pt x="164" y="2"/>
                    <a:pt x="164" y="2"/>
                  </a:cubicBezTo>
                  <a:cubicBezTo>
                    <a:pt x="163" y="1"/>
                    <a:pt x="161" y="0"/>
                    <a:pt x="160" y="0"/>
                  </a:cubicBezTo>
                  <a:cubicBezTo>
                    <a:pt x="160" y="27"/>
                    <a:pt x="160" y="27"/>
                    <a:pt x="160" y="27"/>
                  </a:cubicBezTo>
                  <a:cubicBezTo>
                    <a:pt x="89" y="27"/>
                    <a:pt x="89" y="27"/>
                    <a:pt x="89" y="27"/>
                  </a:cubicBezTo>
                  <a:cubicBezTo>
                    <a:pt x="87" y="27"/>
                    <a:pt x="87" y="27"/>
                    <a:pt x="87" y="27"/>
                  </a:cubicBezTo>
                  <a:cubicBezTo>
                    <a:pt x="78" y="27"/>
                    <a:pt x="69" y="27"/>
                    <a:pt x="69" y="27"/>
                  </a:cubicBezTo>
                  <a:cubicBezTo>
                    <a:pt x="53" y="44"/>
                    <a:pt x="53" y="44"/>
                    <a:pt x="53" y="44"/>
                  </a:cubicBezTo>
                  <a:cubicBezTo>
                    <a:pt x="36" y="27"/>
                    <a:pt x="36" y="27"/>
                    <a:pt x="36" y="27"/>
                  </a:cubicBezTo>
                  <a:cubicBezTo>
                    <a:pt x="36" y="27"/>
                    <a:pt x="26" y="27"/>
                    <a:pt x="16" y="27"/>
                  </a:cubicBezTo>
                  <a:cubicBezTo>
                    <a:pt x="5" y="27"/>
                    <a:pt x="0" y="26"/>
                    <a:pt x="0" y="35"/>
                  </a:cubicBezTo>
                  <a:cubicBezTo>
                    <a:pt x="0" y="44"/>
                    <a:pt x="0" y="127"/>
                    <a:pt x="0" y="135"/>
                  </a:cubicBezTo>
                  <a:cubicBezTo>
                    <a:pt x="0" y="144"/>
                    <a:pt x="0" y="148"/>
                    <a:pt x="5" y="148"/>
                  </a:cubicBezTo>
                  <a:cubicBezTo>
                    <a:pt x="10" y="148"/>
                    <a:pt x="17" y="148"/>
                    <a:pt x="17" y="148"/>
                  </a:cubicBezTo>
                  <a:cubicBezTo>
                    <a:pt x="17" y="148"/>
                    <a:pt x="17" y="226"/>
                    <a:pt x="17" y="234"/>
                  </a:cubicBezTo>
                  <a:cubicBezTo>
                    <a:pt x="17" y="246"/>
                    <a:pt x="19" y="249"/>
                    <a:pt x="39" y="249"/>
                  </a:cubicBezTo>
                  <a:cubicBezTo>
                    <a:pt x="51" y="249"/>
                    <a:pt x="53" y="241"/>
                    <a:pt x="53" y="237"/>
                  </a:cubicBezTo>
                  <a:cubicBezTo>
                    <a:pt x="54" y="247"/>
                    <a:pt x="58" y="248"/>
                    <a:pt x="71" y="248"/>
                  </a:cubicBezTo>
                  <a:cubicBezTo>
                    <a:pt x="81" y="248"/>
                    <a:pt x="89" y="249"/>
                    <a:pt x="89" y="238"/>
                  </a:cubicBezTo>
                  <a:cubicBezTo>
                    <a:pt x="89" y="230"/>
                    <a:pt x="89" y="199"/>
                    <a:pt x="89" y="176"/>
                  </a:cubicBezTo>
                  <a:cubicBezTo>
                    <a:pt x="89" y="160"/>
                    <a:pt x="89" y="147"/>
                    <a:pt x="89" y="147"/>
                  </a:cubicBezTo>
                  <a:cubicBezTo>
                    <a:pt x="89" y="59"/>
                    <a:pt x="89" y="59"/>
                    <a:pt x="89" y="59"/>
                  </a:cubicBezTo>
                  <a:cubicBezTo>
                    <a:pt x="160" y="59"/>
                    <a:pt x="160" y="59"/>
                    <a:pt x="160" y="59"/>
                  </a:cubicBezTo>
                  <a:cubicBezTo>
                    <a:pt x="160" y="87"/>
                    <a:pt x="160" y="87"/>
                    <a:pt x="160" y="87"/>
                  </a:cubicBezTo>
                  <a:cubicBezTo>
                    <a:pt x="162" y="87"/>
                    <a:pt x="163" y="87"/>
                    <a:pt x="164" y="85"/>
                  </a:cubicBezTo>
                  <a:cubicBezTo>
                    <a:pt x="202" y="48"/>
                    <a:pt x="202" y="48"/>
                    <a:pt x="202" y="48"/>
                  </a:cubicBezTo>
                  <a:cubicBezTo>
                    <a:pt x="204" y="46"/>
                    <a:pt x="204" y="42"/>
                    <a:pt x="202" y="40"/>
                  </a:cubicBezTo>
                  <a:close/>
                </a:path>
              </a:pathLst>
            </a:custGeom>
            <a:solidFill>
              <a:srgbClr val="FF9900"/>
            </a:solidFill>
            <a:ln w="12700">
              <a:solidFill>
                <a:srgbClr val="FFFFFF"/>
              </a:solidFill>
              <a:miter lim="800000"/>
              <a:headEnd/>
              <a:tailEnd/>
            </a:ln>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6" name="Group 21"/>
          <p:cNvGrpSpPr>
            <a:grpSpLocks/>
          </p:cNvGrpSpPr>
          <p:nvPr/>
        </p:nvGrpSpPr>
        <p:grpSpPr bwMode="auto">
          <a:xfrm>
            <a:off x="5634038" y="3360738"/>
            <a:ext cx="863600" cy="2617787"/>
            <a:chOff x="0" y="0"/>
            <a:chExt cx="408" cy="1238"/>
          </a:xfrm>
        </p:grpSpPr>
        <p:sp>
          <p:nvSpPr>
            <p:cNvPr id="30745" name="Oval 16"/>
            <p:cNvSpPr>
              <a:spLocks noChangeArrowheads="1"/>
            </p:cNvSpPr>
            <p:nvPr/>
          </p:nvSpPr>
          <p:spPr bwMode="auto">
            <a:xfrm>
              <a:off x="19" y="0"/>
              <a:ext cx="366" cy="366"/>
            </a:xfrm>
            <a:prstGeom prst="ellipse">
              <a:avLst/>
            </a:prstGeom>
            <a:solidFill>
              <a:srgbClr val="CC0000"/>
            </a:solidFill>
            <a:ln w="12700">
              <a:solidFill>
                <a:srgbClr val="FFFFFF"/>
              </a:solidFill>
              <a:round/>
              <a:headEnd/>
              <a:tailEnd/>
            </a:ln>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30746" name="Freeform 17"/>
            <p:cNvSpPr>
              <a:spLocks noChangeArrowheads="1"/>
            </p:cNvSpPr>
            <p:nvPr/>
          </p:nvSpPr>
          <p:spPr bwMode="auto">
            <a:xfrm>
              <a:off x="0" y="389"/>
              <a:ext cx="408" cy="849"/>
            </a:xfrm>
            <a:custGeom>
              <a:avLst/>
              <a:gdLst>
                <a:gd name="T0" fmla="*/ 2208 w 124"/>
                <a:gd name="T1" fmla="*/ 747 h 258"/>
                <a:gd name="T2" fmla="*/ 2892 w 124"/>
                <a:gd name="T3" fmla="*/ 33 h 258"/>
                <a:gd name="T4" fmla="*/ 3994 w 124"/>
                <a:gd name="T5" fmla="*/ 33 h 258"/>
                <a:gd name="T6" fmla="*/ 4416 w 124"/>
                <a:gd name="T7" fmla="*/ 888 h 258"/>
                <a:gd name="T8" fmla="*/ 4416 w 124"/>
                <a:gd name="T9" fmla="*/ 4633 h 258"/>
                <a:gd name="T10" fmla="*/ 3669 w 124"/>
                <a:gd name="T11" fmla="*/ 4992 h 258"/>
                <a:gd name="T12" fmla="*/ 3669 w 124"/>
                <a:gd name="T13" fmla="*/ 8770 h 258"/>
                <a:gd name="T14" fmla="*/ 2922 w 124"/>
                <a:gd name="T15" fmla="*/ 9161 h 258"/>
                <a:gd name="T16" fmla="*/ 2208 w 124"/>
                <a:gd name="T17" fmla="*/ 8556 h 258"/>
                <a:gd name="T18" fmla="*/ 1602 w 124"/>
                <a:gd name="T19" fmla="*/ 9194 h 258"/>
                <a:gd name="T20" fmla="*/ 714 w 124"/>
                <a:gd name="T21" fmla="*/ 8589 h 258"/>
                <a:gd name="T22" fmla="*/ 714 w 124"/>
                <a:gd name="T23" fmla="*/ 5025 h 258"/>
                <a:gd name="T24" fmla="*/ 250 w 124"/>
                <a:gd name="T25" fmla="*/ 5025 h 258"/>
                <a:gd name="T26" fmla="*/ 0 w 124"/>
                <a:gd name="T27" fmla="*/ 4495 h 258"/>
                <a:gd name="T28" fmla="*/ 0 w 124"/>
                <a:gd name="T29" fmla="*/ 388 h 258"/>
                <a:gd name="T30" fmla="*/ 681 w 124"/>
                <a:gd name="T31" fmla="*/ 33 h 258"/>
                <a:gd name="T32" fmla="*/ 1494 w 124"/>
                <a:gd name="T33" fmla="*/ 33 h 258"/>
                <a:gd name="T34" fmla="*/ 2208 w 124"/>
                <a:gd name="T35" fmla="*/ 747 h 2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4"/>
                <a:gd name="T55" fmla="*/ 0 h 258"/>
                <a:gd name="T56" fmla="*/ 124 w 124"/>
                <a:gd name="T57" fmla="*/ 258 h 25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4" h="258">
                  <a:moveTo>
                    <a:pt x="62" y="21"/>
                  </a:moveTo>
                  <a:cubicBezTo>
                    <a:pt x="81" y="1"/>
                    <a:pt x="81" y="1"/>
                    <a:pt x="81" y="1"/>
                  </a:cubicBezTo>
                  <a:cubicBezTo>
                    <a:pt x="81" y="1"/>
                    <a:pt x="101" y="1"/>
                    <a:pt x="112" y="1"/>
                  </a:cubicBezTo>
                  <a:cubicBezTo>
                    <a:pt x="124" y="1"/>
                    <a:pt x="124" y="2"/>
                    <a:pt x="124" y="25"/>
                  </a:cubicBezTo>
                  <a:cubicBezTo>
                    <a:pt x="124" y="48"/>
                    <a:pt x="124" y="120"/>
                    <a:pt x="124" y="130"/>
                  </a:cubicBezTo>
                  <a:cubicBezTo>
                    <a:pt x="124" y="141"/>
                    <a:pt x="119" y="140"/>
                    <a:pt x="103" y="140"/>
                  </a:cubicBezTo>
                  <a:cubicBezTo>
                    <a:pt x="103" y="140"/>
                    <a:pt x="103" y="230"/>
                    <a:pt x="103" y="246"/>
                  </a:cubicBezTo>
                  <a:cubicBezTo>
                    <a:pt x="103" y="258"/>
                    <a:pt x="95" y="257"/>
                    <a:pt x="82" y="257"/>
                  </a:cubicBezTo>
                  <a:cubicBezTo>
                    <a:pt x="67" y="257"/>
                    <a:pt x="62" y="256"/>
                    <a:pt x="62" y="240"/>
                  </a:cubicBezTo>
                  <a:cubicBezTo>
                    <a:pt x="62" y="240"/>
                    <a:pt x="65" y="258"/>
                    <a:pt x="45" y="258"/>
                  </a:cubicBezTo>
                  <a:cubicBezTo>
                    <a:pt x="23" y="258"/>
                    <a:pt x="20" y="255"/>
                    <a:pt x="20" y="241"/>
                  </a:cubicBezTo>
                  <a:cubicBezTo>
                    <a:pt x="20" y="231"/>
                    <a:pt x="20" y="141"/>
                    <a:pt x="20" y="141"/>
                  </a:cubicBezTo>
                  <a:cubicBezTo>
                    <a:pt x="20" y="141"/>
                    <a:pt x="12" y="141"/>
                    <a:pt x="7" y="141"/>
                  </a:cubicBezTo>
                  <a:cubicBezTo>
                    <a:pt x="0" y="141"/>
                    <a:pt x="0" y="137"/>
                    <a:pt x="0" y="126"/>
                  </a:cubicBezTo>
                  <a:cubicBezTo>
                    <a:pt x="0" y="117"/>
                    <a:pt x="0" y="21"/>
                    <a:pt x="0" y="11"/>
                  </a:cubicBezTo>
                  <a:cubicBezTo>
                    <a:pt x="0" y="0"/>
                    <a:pt x="7" y="1"/>
                    <a:pt x="19" y="1"/>
                  </a:cubicBezTo>
                  <a:cubicBezTo>
                    <a:pt x="31" y="1"/>
                    <a:pt x="42" y="1"/>
                    <a:pt x="42" y="1"/>
                  </a:cubicBezTo>
                  <a:lnTo>
                    <a:pt x="62" y="21"/>
                  </a:lnTo>
                  <a:close/>
                </a:path>
              </a:pathLst>
            </a:custGeom>
            <a:solidFill>
              <a:srgbClr val="CC0000"/>
            </a:solidFill>
            <a:ln w="12700">
              <a:solidFill>
                <a:srgbClr val="FFFFFF"/>
              </a:solidFill>
              <a:miter lim="800000"/>
              <a:headEnd/>
              <a:tailEnd/>
            </a:ln>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17432" name="Rectangle 18"/>
          <p:cNvSpPr>
            <a:spLocks noChangeArrowheads="1"/>
          </p:cNvSpPr>
          <p:nvPr/>
        </p:nvSpPr>
        <p:spPr bwMode="auto">
          <a:xfrm>
            <a:off x="5969000" y="3519488"/>
            <a:ext cx="203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2700">
                <a:solidFill>
                  <a:srgbClr val="FFFFFF"/>
                </a:solidFill>
                <a:latin typeface="微软雅黑" pitchFamily="34" charset="-122"/>
                <a:ea typeface="微软雅黑" pitchFamily="34" charset="-122"/>
                <a:sym typeface="微软雅黑" pitchFamily="34" charset="-122"/>
              </a:rPr>
              <a:t>1</a:t>
            </a:r>
            <a:endParaRPr lang="en-US" altLang="zh-CN">
              <a:solidFill>
                <a:srgbClr val="000000"/>
              </a:solidFill>
              <a:ea typeface="微软雅黑" pitchFamily="34" charset="-122"/>
              <a:sym typeface="Arial" pitchFamily="34" charset="0"/>
            </a:endParaRPr>
          </a:p>
        </p:txBody>
      </p:sp>
      <p:sp>
        <p:nvSpPr>
          <p:cNvPr id="17433" name="Rectangle 19"/>
          <p:cNvSpPr>
            <a:spLocks noChangeArrowheads="1"/>
          </p:cNvSpPr>
          <p:nvPr/>
        </p:nvSpPr>
        <p:spPr bwMode="auto">
          <a:xfrm>
            <a:off x="5233988" y="3519488"/>
            <a:ext cx="203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2700">
                <a:solidFill>
                  <a:srgbClr val="FFFFFF"/>
                </a:solidFill>
                <a:latin typeface="微软雅黑" pitchFamily="34" charset="-122"/>
                <a:ea typeface="微软雅黑" pitchFamily="34" charset="-122"/>
                <a:sym typeface="微软雅黑" pitchFamily="34" charset="-122"/>
              </a:rPr>
              <a:t>2</a:t>
            </a:r>
            <a:endParaRPr lang="en-US" altLang="zh-CN">
              <a:solidFill>
                <a:srgbClr val="000000"/>
              </a:solidFill>
              <a:ea typeface="微软雅黑" pitchFamily="34" charset="-122"/>
              <a:sym typeface="Arial" pitchFamily="34" charset="0"/>
            </a:endParaRPr>
          </a:p>
        </p:txBody>
      </p:sp>
      <p:sp>
        <p:nvSpPr>
          <p:cNvPr id="17434" name="Rectangle 20"/>
          <p:cNvSpPr>
            <a:spLocks noChangeArrowheads="1"/>
          </p:cNvSpPr>
          <p:nvPr/>
        </p:nvSpPr>
        <p:spPr bwMode="auto">
          <a:xfrm>
            <a:off x="4603750" y="3343275"/>
            <a:ext cx="203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2700">
                <a:solidFill>
                  <a:srgbClr val="FFFFFF"/>
                </a:solidFill>
                <a:latin typeface="微软雅黑" pitchFamily="34" charset="-122"/>
                <a:ea typeface="微软雅黑" pitchFamily="34" charset="-122"/>
                <a:sym typeface="微软雅黑" pitchFamily="34" charset="-122"/>
              </a:rPr>
              <a:t>4</a:t>
            </a:r>
            <a:endParaRPr lang="en-US" altLang="zh-CN">
              <a:solidFill>
                <a:srgbClr val="000000"/>
              </a:solidFill>
              <a:ea typeface="微软雅黑" pitchFamily="34" charset="-122"/>
              <a:sym typeface="Arial" pitchFamily="34" charset="0"/>
            </a:endParaRPr>
          </a:p>
        </p:txBody>
      </p:sp>
      <p:sp>
        <p:nvSpPr>
          <p:cNvPr id="17435" name="Rectangle 21"/>
          <p:cNvSpPr>
            <a:spLocks noChangeArrowheads="1"/>
          </p:cNvSpPr>
          <p:nvPr/>
        </p:nvSpPr>
        <p:spPr bwMode="auto">
          <a:xfrm>
            <a:off x="7315200" y="3343275"/>
            <a:ext cx="203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2700">
                <a:solidFill>
                  <a:srgbClr val="FFFFFF"/>
                </a:solidFill>
                <a:latin typeface="微软雅黑" pitchFamily="34" charset="-122"/>
                <a:ea typeface="微软雅黑" pitchFamily="34" charset="-122"/>
                <a:sym typeface="微软雅黑" pitchFamily="34" charset="-122"/>
              </a:rPr>
              <a:t>5</a:t>
            </a:r>
            <a:endParaRPr lang="en-US" altLang="zh-CN">
              <a:solidFill>
                <a:srgbClr val="000000"/>
              </a:solidFill>
              <a:ea typeface="微软雅黑" pitchFamily="34" charset="-122"/>
              <a:sym typeface="Arial" pitchFamily="34" charset="0"/>
            </a:endParaRPr>
          </a:p>
        </p:txBody>
      </p:sp>
      <p:sp>
        <p:nvSpPr>
          <p:cNvPr id="17436" name="Rectangle 22"/>
          <p:cNvSpPr>
            <a:spLocks noChangeArrowheads="1"/>
          </p:cNvSpPr>
          <p:nvPr/>
        </p:nvSpPr>
        <p:spPr bwMode="auto">
          <a:xfrm>
            <a:off x="6705600" y="3519488"/>
            <a:ext cx="2032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2700">
                <a:solidFill>
                  <a:srgbClr val="FFFFFF"/>
                </a:solidFill>
                <a:latin typeface="微软雅黑" pitchFamily="34" charset="-122"/>
                <a:ea typeface="微软雅黑" pitchFamily="34" charset="-122"/>
                <a:sym typeface="微软雅黑" pitchFamily="34" charset="-122"/>
              </a:rPr>
              <a:t>3</a:t>
            </a:r>
            <a:endParaRPr lang="en-US" altLang="zh-CN">
              <a:solidFill>
                <a:srgbClr val="000000"/>
              </a:solidFill>
              <a:ea typeface="微软雅黑" pitchFamily="34" charset="-122"/>
              <a:sym typeface="Arial" pitchFamily="34" charset="0"/>
            </a:endParaRPr>
          </a:p>
        </p:txBody>
      </p:sp>
      <p:sp>
        <p:nvSpPr>
          <p:cNvPr id="17437" name="Text Box 38"/>
          <p:cNvSpPr>
            <a:spLocks noChangeArrowheads="1"/>
          </p:cNvSpPr>
          <p:nvPr/>
        </p:nvSpPr>
        <p:spPr bwMode="auto">
          <a:xfrm>
            <a:off x="7967663" y="2493963"/>
            <a:ext cx="4040187"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20000"/>
              </a:lnSpc>
            </a:pPr>
            <a:r>
              <a:rPr lang="en-US" altLang="zh-CN" sz="1600" b="1">
                <a:solidFill>
                  <a:srgbClr val="CC0000"/>
                </a:solidFill>
                <a:ea typeface="微软雅黑" pitchFamily="34" charset="-122"/>
              </a:rPr>
              <a:t>5.</a:t>
            </a:r>
            <a:r>
              <a:rPr lang="zh-CN" altLang="en-US" sz="1600" b="1"/>
              <a:t>问：党的委员会能否提前或延期换届？</a:t>
            </a:r>
          </a:p>
          <a:p>
            <a:pPr algn="ctr" eaLnBrk="1" hangingPunct="1">
              <a:lnSpc>
                <a:spcPct val="120000"/>
              </a:lnSpc>
            </a:pPr>
            <a:r>
              <a:rPr lang="zh-CN" altLang="en-US" sz="1300"/>
              <a:t>答：任期届满后应按党章规定，按期进行换届选举。</a:t>
            </a:r>
          </a:p>
          <a:p>
            <a:pPr algn="ctr" eaLnBrk="1" hangingPunct="1">
              <a:lnSpc>
                <a:spcPct val="120000"/>
              </a:lnSpc>
            </a:pPr>
            <a:r>
              <a:rPr lang="zh-CN" altLang="en-US" sz="1300"/>
              <a:t>如有特殊情况，需要提前或延期进行换届选举，</a:t>
            </a:r>
          </a:p>
          <a:p>
            <a:pPr algn="ctr" eaLnBrk="1" hangingPunct="1">
              <a:lnSpc>
                <a:spcPct val="120000"/>
              </a:lnSpc>
            </a:pPr>
            <a:r>
              <a:rPr lang="zh-CN" altLang="en-US" sz="1300"/>
              <a:t>需上级党组织批准，其中延期换届选举期限</a:t>
            </a:r>
          </a:p>
          <a:p>
            <a:pPr algn="ctr" eaLnBrk="1" hangingPunct="1">
              <a:lnSpc>
                <a:spcPct val="120000"/>
              </a:lnSpc>
            </a:pPr>
            <a:r>
              <a:rPr lang="zh-CN" altLang="en-US" sz="1300"/>
              <a:t>最多不能超过一年</a:t>
            </a:r>
          </a:p>
        </p:txBody>
      </p:sp>
      <p:sp>
        <p:nvSpPr>
          <p:cNvPr id="17438" name="Text Box 38"/>
          <p:cNvSpPr>
            <a:spLocks noChangeArrowheads="1"/>
          </p:cNvSpPr>
          <p:nvPr/>
        </p:nvSpPr>
        <p:spPr bwMode="auto">
          <a:xfrm>
            <a:off x="8255000" y="4365625"/>
            <a:ext cx="3913188"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20000"/>
              </a:lnSpc>
            </a:pPr>
            <a:r>
              <a:rPr lang="en-US" altLang="zh-CN" sz="1600" b="1">
                <a:solidFill>
                  <a:srgbClr val="CC0000"/>
                </a:solidFill>
                <a:ea typeface="微软雅黑" pitchFamily="34" charset="-122"/>
              </a:rPr>
              <a:t>3.</a:t>
            </a:r>
            <a:r>
              <a:rPr lang="zh-CN" altLang="en-US" sz="1600" b="1"/>
              <a:t>基层党组织的任期是怎么规定的？</a:t>
            </a:r>
          </a:p>
          <a:p>
            <a:pPr algn="ctr" eaLnBrk="1" hangingPunct="1">
              <a:lnSpc>
                <a:spcPct val="120000"/>
              </a:lnSpc>
            </a:pPr>
            <a:r>
              <a:rPr lang="zh-CN" altLang="en-US" sz="1300"/>
              <a:t>答：党的基层委员会、总支部委员会、支部委员会</a:t>
            </a:r>
            <a:endParaRPr lang="en-US" altLang="zh-CN" sz="1300"/>
          </a:p>
          <a:p>
            <a:pPr algn="ctr" eaLnBrk="1" hangingPunct="1">
              <a:lnSpc>
                <a:spcPct val="120000"/>
              </a:lnSpc>
            </a:pPr>
            <a:r>
              <a:rPr lang="zh-CN" altLang="en-US" sz="1300"/>
              <a:t>每届任期三年至五年</a:t>
            </a:r>
          </a:p>
        </p:txBody>
      </p:sp>
      <p:sp>
        <p:nvSpPr>
          <p:cNvPr id="17439" name="Text Box 38"/>
          <p:cNvSpPr>
            <a:spLocks noChangeArrowheads="1"/>
          </p:cNvSpPr>
          <p:nvPr/>
        </p:nvSpPr>
        <p:spPr bwMode="auto">
          <a:xfrm>
            <a:off x="119063" y="2638425"/>
            <a:ext cx="4068762"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20000"/>
              </a:lnSpc>
            </a:pPr>
            <a:r>
              <a:rPr lang="en-US" altLang="zh-CN" sz="1600" b="1">
                <a:solidFill>
                  <a:srgbClr val="CC0000"/>
                </a:solidFill>
                <a:ea typeface="微软雅黑" pitchFamily="34" charset="-122"/>
              </a:rPr>
              <a:t>4.</a:t>
            </a:r>
            <a:r>
              <a:rPr lang="zh-CN" altLang="en-US" sz="1600" b="1"/>
              <a:t>问：党的委员会的任期从什么时候算起？</a:t>
            </a:r>
          </a:p>
          <a:p>
            <a:pPr algn="ctr" eaLnBrk="1" hangingPunct="1">
              <a:lnSpc>
                <a:spcPct val="120000"/>
              </a:lnSpc>
            </a:pPr>
            <a:r>
              <a:rPr lang="zh-CN" altLang="en-US" sz="1300"/>
              <a:t>答：从党员大会选举产生之日算起。</a:t>
            </a:r>
          </a:p>
        </p:txBody>
      </p:sp>
      <p:sp>
        <p:nvSpPr>
          <p:cNvPr id="17440" name="Text Box 38"/>
          <p:cNvSpPr>
            <a:spLocks noChangeArrowheads="1"/>
          </p:cNvSpPr>
          <p:nvPr/>
        </p:nvSpPr>
        <p:spPr bwMode="auto">
          <a:xfrm>
            <a:off x="615950" y="4114800"/>
            <a:ext cx="3257550"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20000"/>
              </a:lnSpc>
            </a:pPr>
            <a:r>
              <a:rPr lang="en-US" altLang="zh-CN" sz="1600" b="1">
                <a:solidFill>
                  <a:srgbClr val="CC0000"/>
                </a:solidFill>
                <a:ea typeface="微软雅黑" pitchFamily="34" charset="-122"/>
              </a:rPr>
              <a:t>2.</a:t>
            </a:r>
            <a:r>
              <a:rPr lang="zh-CN" altLang="en-US" sz="1600" b="1"/>
              <a:t>问：一个单位党组织负责人能否</a:t>
            </a:r>
          </a:p>
          <a:p>
            <a:pPr algn="ctr" eaLnBrk="1" hangingPunct="1">
              <a:lnSpc>
                <a:spcPct val="120000"/>
              </a:lnSpc>
            </a:pPr>
            <a:r>
              <a:rPr lang="zh-CN" altLang="en-US" sz="1600" b="1"/>
              <a:t>兼任另一个单位党组织负责人？</a:t>
            </a:r>
          </a:p>
          <a:p>
            <a:pPr algn="ctr" eaLnBrk="1" hangingPunct="1">
              <a:lnSpc>
                <a:spcPct val="120000"/>
              </a:lnSpc>
            </a:pPr>
            <a:r>
              <a:rPr lang="zh-CN" altLang="en-US" sz="1300"/>
              <a:t>答：不能，但可按隶属关系兼任</a:t>
            </a:r>
          </a:p>
          <a:p>
            <a:pPr algn="ctr" eaLnBrk="1" hangingPunct="1">
              <a:lnSpc>
                <a:spcPct val="120000"/>
              </a:lnSpc>
            </a:pPr>
            <a:r>
              <a:rPr lang="zh-CN" altLang="en-US" sz="1300"/>
              <a:t>下属单位党组织负责人。</a:t>
            </a:r>
          </a:p>
        </p:txBody>
      </p:sp>
      <p:sp>
        <p:nvSpPr>
          <p:cNvPr id="17441" name="Text Box 38"/>
          <p:cNvSpPr>
            <a:spLocks noChangeArrowheads="1"/>
          </p:cNvSpPr>
          <p:nvPr/>
        </p:nvSpPr>
        <p:spPr bwMode="auto">
          <a:xfrm>
            <a:off x="3648075" y="1485900"/>
            <a:ext cx="4881563"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20000"/>
              </a:lnSpc>
            </a:pPr>
            <a:r>
              <a:rPr lang="en-US" altLang="zh-CN" sz="1600" b="1">
                <a:solidFill>
                  <a:srgbClr val="CC0000"/>
                </a:solidFill>
                <a:ea typeface="微软雅黑" pitchFamily="34" charset="-122"/>
              </a:rPr>
              <a:t>1.</a:t>
            </a:r>
            <a:r>
              <a:rPr lang="zh-CN" altLang="en-US" sz="1600" b="1"/>
              <a:t>问：党总支部是否可以批复支部成立或换届选举？</a:t>
            </a:r>
          </a:p>
          <a:p>
            <a:pPr algn="ctr" eaLnBrk="1" hangingPunct="1">
              <a:lnSpc>
                <a:spcPct val="120000"/>
              </a:lnSpc>
            </a:pPr>
            <a:r>
              <a:rPr lang="zh-CN" altLang="en-US" sz="1300"/>
              <a:t>答：不可以，支部成立或换届选举需逐级报上级党委审批。</a:t>
            </a:r>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416"/>
                                        </p:tgtEl>
                                        <p:attrNameLst>
                                          <p:attrName>style.visibility</p:attrName>
                                        </p:attrNameLst>
                                      </p:cBhvr>
                                      <p:to>
                                        <p:strVal val="visible"/>
                                      </p:to>
                                    </p:set>
                                    <p:animEffect>
                                      <p:cBhvr>
                                        <p:cTn id="7" dur="500"/>
                                        <p:tgtEl>
                                          <p:spTgt spid="17416"/>
                                        </p:tgtEl>
                                      </p:cBhvr>
                                    </p:animEffect>
                                  </p:childTnLst>
                                </p:cTn>
                              </p:par>
                              <p:par>
                                <p:cTn id="8" presetID="47"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p:cBhvr>
                                        <p:cTn id="10" dur="500"/>
                                        <p:tgtEl>
                                          <p:spTgt spid="6"/>
                                        </p:tgtEl>
                                      </p:cBhvr>
                                    </p:animEffec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ppt_y-.1"/>
                                          </p:val>
                                        </p:tav>
                                        <p:tav tm="100000">
                                          <p:val>
                                            <p:strVal val="#ppt_y"/>
                                          </p:val>
                                        </p:tav>
                                      </p:tavLst>
                                    </p:anim>
                                  </p:childTnLst>
                                </p:cTn>
                              </p:par>
                              <p:par>
                                <p:cTn id="13" presetID="23" presetClass="entr" presetSubtype="16" fill="hold" grpId="0" nodeType="withEffect">
                                  <p:stCondLst>
                                    <p:cond delay="500"/>
                                  </p:stCondLst>
                                  <p:childTnLst>
                                    <p:set>
                                      <p:cBhvr>
                                        <p:cTn id="14" dur="1" fill="hold">
                                          <p:stCondLst>
                                            <p:cond delay="0"/>
                                          </p:stCondLst>
                                        </p:cTn>
                                        <p:tgtEl>
                                          <p:spTgt spid="17432"/>
                                        </p:tgtEl>
                                        <p:attrNameLst>
                                          <p:attrName>style.visibility</p:attrName>
                                        </p:attrNameLst>
                                      </p:cBhvr>
                                      <p:to>
                                        <p:strVal val="visible"/>
                                      </p:to>
                                    </p:set>
                                    <p:anim calcmode="lin" valueType="num">
                                      <p:cBhvr>
                                        <p:cTn id="15" dur="500" fill="hold"/>
                                        <p:tgtEl>
                                          <p:spTgt spid="17432"/>
                                        </p:tgtEl>
                                        <p:attrNameLst>
                                          <p:attrName>ppt_w</p:attrName>
                                        </p:attrNameLst>
                                      </p:cBhvr>
                                      <p:tavLst>
                                        <p:tav tm="0">
                                          <p:val>
                                            <p:fltVal val="0"/>
                                          </p:val>
                                        </p:tav>
                                        <p:tav tm="100000">
                                          <p:val>
                                            <p:strVal val="#ppt_w"/>
                                          </p:val>
                                        </p:tav>
                                      </p:tavLst>
                                    </p:anim>
                                    <p:anim calcmode="lin" valueType="num">
                                      <p:cBhvr>
                                        <p:cTn id="16" dur="500" fill="hold"/>
                                        <p:tgtEl>
                                          <p:spTgt spid="17432"/>
                                        </p:tgtEl>
                                        <p:attrNameLst>
                                          <p:attrName>ppt_h</p:attrName>
                                        </p:attrNameLst>
                                      </p:cBhvr>
                                      <p:tavLst>
                                        <p:tav tm="0">
                                          <p:val>
                                            <p:fltVal val="0"/>
                                          </p:val>
                                        </p:tav>
                                        <p:tav tm="100000">
                                          <p:val>
                                            <p:strVal val="#ppt_h"/>
                                          </p:val>
                                        </p:tav>
                                      </p:tavLst>
                                    </p:anim>
                                  </p:childTnLst>
                                </p:cTn>
                              </p:par>
                              <p:par>
                                <p:cTn id="17" presetID="12" presetClass="entr" presetSubtype="4" fill="hold" grpId="0" nodeType="withEffect">
                                  <p:stCondLst>
                                    <p:cond delay="500"/>
                                  </p:stCondLst>
                                  <p:childTnLst>
                                    <p:set>
                                      <p:cBhvr>
                                        <p:cTn id="18" dur="1" fill="hold">
                                          <p:stCondLst>
                                            <p:cond delay="0"/>
                                          </p:stCondLst>
                                        </p:cTn>
                                        <p:tgtEl>
                                          <p:spTgt spid="17441"/>
                                        </p:tgtEl>
                                        <p:attrNameLst>
                                          <p:attrName>style.visibility</p:attrName>
                                        </p:attrNameLst>
                                      </p:cBhvr>
                                      <p:to>
                                        <p:strVal val="visible"/>
                                      </p:to>
                                    </p:set>
                                    <p:animEffect>
                                      <p:cBhvr>
                                        <p:cTn id="19" dur="500"/>
                                        <p:tgtEl>
                                          <p:spTgt spid="17441"/>
                                        </p:tgtEl>
                                      </p:cBhvr>
                                    </p:animEffect>
                                  </p:childTnLst>
                                </p:cTn>
                              </p:par>
                              <p:par>
                                <p:cTn id="20" presetID="47" presetClass="entr" presetSubtype="0" fill="hold" nodeType="withEffect">
                                  <p:stCondLst>
                                    <p:cond delay="100"/>
                                  </p:stCondLst>
                                  <p:childTnLst>
                                    <p:set>
                                      <p:cBhvr>
                                        <p:cTn id="21" dur="1" fill="hold">
                                          <p:stCondLst>
                                            <p:cond delay="0"/>
                                          </p:stCondLst>
                                        </p:cTn>
                                        <p:tgtEl>
                                          <p:spTgt spid="4"/>
                                        </p:tgtEl>
                                        <p:attrNameLst>
                                          <p:attrName>style.visibility</p:attrName>
                                        </p:attrNameLst>
                                      </p:cBhvr>
                                      <p:to>
                                        <p:strVal val="visible"/>
                                      </p:to>
                                    </p:set>
                                    <p:animEffect>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par>
                                <p:cTn id="25" presetID="23" presetClass="entr" presetSubtype="16" fill="hold" grpId="0" nodeType="withEffect">
                                  <p:stCondLst>
                                    <p:cond delay="600"/>
                                  </p:stCondLst>
                                  <p:childTnLst>
                                    <p:set>
                                      <p:cBhvr>
                                        <p:cTn id="26" dur="1" fill="hold">
                                          <p:stCondLst>
                                            <p:cond delay="0"/>
                                          </p:stCondLst>
                                        </p:cTn>
                                        <p:tgtEl>
                                          <p:spTgt spid="17433"/>
                                        </p:tgtEl>
                                        <p:attrNameLst>
                                          <p:attrName>style.visibility</p:attrName>
                                        </p:attrNameLst>
                                      </p:cBhvr>
                                      <p:to>
                                        <p:strVal val="visible"/>
                                      </p:to>
                                    </p:set>
                                    <p:anim calcmode="lin" valueType="num">
                                      <p:cBhvr>
                                        <p:cTn id="27" dur="500" fill="hold"/>
                                        <p:tgtEl>
                                          <p:spTgt spid="17433"/>
                                        </p:tgtEl>
                                        <p:attrNameLst>
                                          <p:attrName>ppt_w</p:attrName>
                                        </p:attrNameLst>
                                      </p:cBhvr>
                                      <p:tavLst>
                                        <p:tav tm="0">
                                          <p:val>
                                            <p:fltVal val="0"/>
                                          </p:val>
                                        </p:tav>
                                        <p:tav tm="100000">
                                          <p:val>
                                            <p:strVal val="#ppt_w"/>
                                          </p:val>
                                        </p:tav>
                                      </p:tavLst>
                                    </p:anim>
                                    <p:anim calcmode="lin" valueType="num">
                                      <p:cBhvr>
                                        <p:cTn id="28" dur="500" fill="hold"/>
                                        <p:tgtEl>
                                          <p:spTgt spid="17433"/>
                                        </p:tgtEl>
                                        <p:attrNameLst>
                                          <p:attrName>ppt_h</p:attrName>
                                        </p:attrNameLst>
                                      </p:cBhvr>
                                      <p:tavLst>
                                        <p:tav tm="0">
                                          <p:val>
                                            <p:fltVal val="0"/>
                                          </p:val>
                                        </p:tav>
                                        <p:tav tm="100000">
                                          <p:val>
                                            <p:strVal val="#ppt_h"/>
                                          </p:val>
                                        </p:tav>
                                      </p:tavLst>
                                    </p:anim>
                                  </p:childTnLst>
                                </p:cTn>
                              </p:par>
                              <p:par>
                                <p:cTn id="29" presetID="12" presetClass="entr" presetSubtype="2" fill="hold" grpId="0" nodeType="withEffect">
                                  <p:stCondLst>
                                    <p:cond delay="600"/>
                                  </p:stCondLst>
                                  <p:childTnLst>
                                    <p:set>
                                      <p:cBhvr>
                                        <p:cTn id="30" dur="1" fill="hold">
                                          <p:stCondLst>
                                            <p:cond delay="0"/>
                                          </p:stCondLst>
                                        </p:cTn>
                                        <p:tgtEl>
                                          <p:spTgt spid="17440"/>
                                        </p:tgtEl>
                                        <p:attrNameLst>
                                          <p:attrName>style.visibility</p:attrName>
                                        </p:attrNameLst>
                                      </p:cBhvr>
                                      <p:to>
                                        <p:strVal val="visible"/>
                                      </p:to>
                                    </p:set>
                                    <p:animEffect>
                                      <p:cBhvr>
                                        <p:cTn id="31" dur="500"/>
                                        <p:tgtEl>
                                          <p:spTgt spid="17440"/>
                                        </p:tgtEl>
                                      </p:cBhvr>
                                    </p:animEffect>
                                  </p:childTnLst>
                                </p:cTn>
                              </p:par>
                              <p:par>
                                <p:cTn id="32" presetID="47" presetClass="entr" presetSubtype="0" fill="hold" nodeType="withEffect">
                                  <p:stCondLst>
                                    <p:cond delay="200"/>
                                  </p:stCondLst>
                                  <p:childTnLst>
                                    <p:set>
                                      <p:cBhvr>
                                        <p:cTn id="33" dur="1" fill="hold">
                                          <p:stCondLst>
                                            <p:cond delay="0"/>
                                          </p:stCondLst>
                                        </p:cTn>
                                        <p:tgtEl>
                                          <p:spTgt spid="5"/>
                                        </p:tgtEl>
                                        <p:attrNameLst>
                                          <p:attrName>style.visibility</p:attrName>
                                        </p:attrNameLst>
                                      </p:cBhvr>
                                      <p:to>
                                        <p:strVal val="visible"/>
                                      </p:to>
                                    </p:set>
                                    <p:animEffect>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3" presetClass="entr" presetSubtype="16" fill="hold" grpId="0" nodeType="withEffect">
                                  <p:stCondLst>
                                    <p:cond delay="700"/>
                                  </p:stCondLst>
                                  <p:childTnLst>
                                    <p:set>
                                      <p:cBhvr>
                                        <p:cTn id="38" dur="1" fill="hold">
                                          <p:stCondLst>
                                            <p:cond delay="0"/>
                                          </p:stCondLst>
                                        </p:cTn>
                                        <p:tgtEl>
                                          <p:spTgt spid="17436"/>
                                        </p:tgtEl>
                                        <p:attrNameLst>
                                          <p:attrName>style.visibility</p:attrName>
                                        </p:attrNameLst>
                                      </p:cBhvr>
                                      <p:to>
                                        <p:strVal val="visible"/>
                                      </p:to>
                                    </p:set>
                                    <p:anim calcmode="lin" valueType="num">
                                      <p:cBhvr>
                                        <p:cTn id="39" dur="500" fill="hold"/>
                                        <p:tgtEl>
                                          <p:spTgt spid="17436"/>
                                        </p:tgtEl>
                                        <p:attrNameLst>
                                          <p:attrName>ppt_w</p:attrName>
                                        </p:attrNameLst>
                                      </p:cBhvr>
                                      <p:tavLst>
                                        <p:tav tm="0">
                                          <p:val>
                                            <p:fltVal val="0"/>
                                          </p:val>
                                        </p:tav>
                                        <p:tav tm="100000">
                                          <p:val>
                                            <p:strVal val="#ppt_w"/>
                                          </p:val>
                                        </p:tav>
                                      </p:tavLst>
                                    </p:anim>
                                    <p:anim calcmode="lin" valueType="num">
                                      <p:cBhvr>
                                        <p:cTn id="40" dur="500" fill="hold"/>
                                        <p:tgtEl>
                                          <p:spTgt spid="17436"/>
                                        </p:tgtEl>
                                        <p:attrNameLst>
                                          <p:attrName>ppt_h</p:attrName>
                                        </p:attrNameLst>
                                      </p:cBhvr>
                                      <p:tavLst>
                                        <p:tav tm="0">
                                          <p:val>
                                            <p:fltVal val="0"/>
                                          </p:val>
                                        </p:tav>
                                        <p:tav tm="100000">
                                          <p:val>
                                            <p:strVal val="#ppt_h"/>
                                          </p:val>
                                        </p:tav>
                                      </p:tavLst>
                                    </p:anim>
                                  </p:childTnLst>
                                </p:cTn>
                              </p:par>
                              <p:par>
                                <p:cTn id="41" presetID="12" presetClass="entr" presetSubtype="8" fill="hold" grpId="0" nodeType="withEffect">
                                  <p:stCondLst>
                                    <p:cond delay="700"/>
                                  </p:stCondLst>
                                  <p:childTnLst>
                                    <p:set>
                                      <p:cBhvr>
                                        <p:cTn id="42" dur="1" fill="hold">
                                          <p:stCondLst>
                                            <p:cond delay="0"/>
                                          </p:stCondLst>
                                        </p:cTn>
                                        <p:tgtEl>
                                          <p:spTgt spid="17438"/>
                                        </p:tgtEl>
                                        <p:attrNameLst>
                                          <p:attrName>style.visibility</p:attrName>
                                        </p:attrNameLst>
                                      </p:cBhvr>
                                      <p:to>
                                        <p:strVal val="visible"/>
                                      </p:to>
                                    </p:set>
                                    <p:animEffect>
                                      <p:cBhvr>
                                        <p:cTn id="43" dur="500"/>
                                        <p:tgtEl>
                                          <p:spTgt spid="17438"/>
                                        </p:tgtEl>
                                      </p:cBhvr>
                                    </p:animEffect>
                                  </p:childTnLst>
                                </p:cTn>
                              </p:par>
                              <p:par>
                                <p:cTn id="44" presetID="47" presetClass="entr" presetSubtype="0" fill="hold" nodeType="withEffect">
                                  <p:stCondLst>
                                    <p:cond delay="300"/>
                                  </p:stCondLst>
                                  <p:childTnLst>
                                    <p:set>
                                      <p:cBhvr>
                                        <p:cTn id="45" dur="1" fill="hold">
                                          <p:stCondLst>
                                            <p:cond delay="0"/>
                                          </p:stCondLst>
                                        </p:cTn>
                                        <p:tgtEl>
                                          <p:spTgt spid="2"/>
                                        </p:tgtEl>
                                        <p:attrNameLst>
                                          <p:attrName>style.visibility</p:attrName>
                                        </p:attrNameLst>
                                      </p:cBhvr>
                                      <p:to>
                                        <p:strVal val="visible"/>
                                      </p:to>
                                    </p:set>
                                    <p:animEffect>
                                      <p:cBhvr>
                                        <p:cTn id="46" dur="500"/>
                                        <p:tgtEl>
                                          <p:spTgt spid="2"/>
                                        </p:tgtEl>
                                      </p:cBhvr>
                                    </p:animEffect>
                                    <p:anim calcmode="lin" valueType="num">
                                      <p:cBhvr>
                                        <p:cTn id="47" dur="500" fill="hold"/>
                                        <p:tgtEl>
                                          <p:spTgt spid="2"/>
                                        </p:tgtEl>
                                        <p:attrNameLst>
                                          <p:attrName>ppt_x</p:attrName>
                                        </p:attrNameLst>
                                      </p:cBhvr>
                                      <p:tavLst>
                                        <p:tav tm="0">
                                          <p:val>
                                            <p:strVal val="#ppt_x"/>
                                          </p:val>
                                        </p:tav>
                                        <p:tav tm="100000">
                                          <p:val>
                                            <p:strVal val="#ppt_x"/>
                                          </p:val>
                                        </p:tav>
                                      </p:tavLst>
                                    </p:anim>
                                    <p:anim calcmode="lin" valueType="num">
                                      <p:cBhvr>
                                        <p:cTn id="48" dur="500" fill="hold"/>
                                        <p:tgtEl>
                                          <p:spTgt spid="2"/>
                                        </p:tgtEl>
                                        <p:attrNameLst>
                                          <p:attrName>ppt_y</p:attrName>
                                        </p:attrNameLst>
                                      </p:cBhvr>
                                      <p:tavLst>
                                        <p:tav tm="0">
                                          <p:val>
                                            <p:strVal val="#ppt_y-.1"/>
                                          </p:val>
                                        </p:tav>
                                        <p:tav tm="100000">
                                          <p:val>
                                            <p:strVal val="#ppt_y"/>
                                          </p:val>
                                        </p:tav>
                                      </p:tavLst>
                                    </p:anim>
                                  </p:childTnLst>
                                </p:cTn>
                              </p:par>
                              <p:par>
                                <p:cTn id="49" presetID="23" presetClass="entr" presetSubtype="16" fill="hold" grpId="0" nodeType="withEffect">
                                  <p:stCondLst>
                                    <p:cond delay="800"/>
                                  </p:stCondLst>
                                  <p:childTnLst>
                                    <p:set>
                                      <p:cBhvr>
                                        <p:cTn id="50" dur="1" fill="hold">
                                          <p:stCondLst>
                                            <p:cond delay="0"/>
                                          </p:stCondLst>
                                        </p:cTn>
                                        <p:tgtEl>
                                          <p:spTgt spid="17434"/>
                                        </p:tgtEl>
                                        <p:attrNameLst>
                                          <p:attrName>style.visibility</p:attrName>
                                        </p:attrNameLst>
                                      </p:cBhvr>
                                      <p:to>
                                        <p:strVal val="visible"/>
                                      </p:to>
                                    </p:set>
                                    <p:anim calcmode="lin" valueType="num">
                                      <p:cBhvr>
                                        <p:cTn id="51" dur="500" fill="hold"/>
                                        <p:tgtEl>
                                          <p:spTgt spid="17434"/>
                                        </p:tgtEl>
                                        <p:attrNameLst>
                                          <p:attrName>ppt_w</p:attrName>
                                        </p:attrNameLst>
                                      </p:cBhvr>
                                      <p:tavLst>
                                        <p:tav tm="0">
                                          <p:val>
                                            <p:fltVal val="0"/>
                                          </p:val>
                                        </p:tav>
                                        <p:tav tm="100000">
                                          <p:val>
                                            <p:strVal val="#ppt_w"/>
                                          </p:val>
                                        </p:tav>
                                      </p:tavLst>
                                    </p:anim>
                                    <p:anim calcmode="lin" valueType="num">
                                      <p:cBhvr>
                                        <p:cTn id="52" dur="500" fill="hold"/>
                                        <p:tgtEl>
                                          <p:spTgt spid="17434"/>
                                        </p:tgtEl>
                                        <p:attrNameLst>
                                          <p:attrName>ppt_h</p:attrName>
                                        </p:attrNameLst>
                                      </p:cBhvr>
                                      <p:tavLst>
                                        <p:tav tm="0">
                                          <p:val>
                                            <p:fltVal val="0"/>
                                          </p:val>
                                        </p:tav>
                                        <p:tav tm="100000">
                                          <p:val>
                                            <p:strVal val="#ppt_h"/>
                                          </p:val>
                                        </p:tav>
                                      </p:tavLst>
                                    </p:anim>
                                  </p:childTnLst>
                                </p:cTn>
                              </p:par>
                              <p:par>
                                <p:cTn id="53" presetID="12" presetClass="entr" presetSubtype="2" fill="hold" grpId="0" nodeType="withEffect">
                                  <p:stCondLst>
                                    <p:cond delay="800"/>
                                  </p:stCondLst>
                                  <p:childTnLst>
                                    <p:set>
                                      <p:cBhvr>
                                        <p:cTn id="54" dur="1" fill="hold">
                                          <p:stCondLst>
                                            <p:cond delay="0"/>
                                          </p:stCondLst>
                                        </p:cTn>
                                        <p:tgtEl>
                                          <p:spTgt spid="17439"/>
                                        </p:tgtEl>
                                        <p:attrNameLst>
                                          <p:attrName>style.visibility</p:attrName>
                                        </p:attrNameLst>
                                      </p:cBhvr>
                                      <p:to>
                                        <p:strVal val="visible"/>
                                      </p:to>
                                    </p:set>
                                    <p:animEffect>
                                      <p:cBhvr>
                                        <p:cTn id="55" dur="500"/>
                                        <p:tgtEl>
                                          <p:spTgt spid="17439"/>
                                        </p:tgtEl>
                                      </p:cBhvr>
                                    </p:animEffect>
                                  </p:childTnLst>
                                </p:cTn>
                              </p:par>
                              <p:par>
                                <p:cTn id="56" presetID="47" presetClass="entr" presetSubtype="0" fill="hold" nodeType="withEffect">
                                  <p:stCondLst>
                                    <p:cond delay="400"/>
                                  </p:stCondLst>
                                  <p:childTnLst>
                                    <p:set>
                                      <p:cBhvr>
                                        <p:cTn id="57" dur="1" fill="hold">
                                          <p:stCondLst>
                                            <p:cond delay="0"/>
                                          </p:stCondLst>
                                        </p:cTn>
                                        <p:tgtEl>
                                          <p:spTgt spid="3"/>
                                        </p:tgtEl>
                                        <p:attrNameLst>
                                          <p:attrName>style.visibility</p:attrName>
                                        </p:attrNameLst>
                                      </p:cBhvr>
                                      <p:to>
                                        <p:strVal val="visible"/>
                                      </p:to>
                                    </p:set>
                                    <p:animEffect>
                                      <p:cBhvr>
                                        <p:cTn id="58" dur="500"/>
                                        <p:tgtEl>
                                          <p:spTgt spid="3"/>
                                        </p:tgtEl>
                                      </p:cBhvr>
                                    </p:animEffect>
                                    <p:anim calcmode="lin" valueType="num">
                                      <p:cBhvr>
                                        <p:cTn id="59" dur="500" fill="hold"/>
                                        <p:tgtEl>
                                          <p:spTgt spid="3"/>
                                        </p:tgtEl>
                                        <p:attrNameLst>
                                          <p:attrName>ppt_x</p:attrName>
                                        </p:attrNameLst>
                                      </p:cBhvr>
                                      <p:tavLst>
                                        <p:tav tm="0">
                                          <p:val>
                                            <p:strVal val="#ppt_x"/>
                                          </p:val>
                                        </p:tav>
                                        <p:tav tm="100000">
                                          <p:val>
                                            <p:strVal val="#ppt_x"/>
                                          </p:val>
                                        </p:tav>
                                      </p:tavLst>
                                    </p:anim>
                                    <p:anim calcmode="lin" valueType="num">
                                      <p:cBhvr>
                                        <p:cTn id="60" dur="500" fill="hold"/>
                                        <p:tgtEl>
                                          <p:spTgt spid="3"/>
                                        </p:tgtEl>
                                        <p:attrNameLst>
                                          <p:attrName>ppt_y</p:attrName>
                                        </p:attrNameLst>
                                      </p:cBhvr>
                                      <p:tavLst>
                                        <p:tav tm="0">
                                          <p:val>
                                            <p:strVal val="#ppt_y-.1"/>
                                          </p:val>
                                        </p:tav>
                                        <p:tav tm="100000">
                                          <p:val>
                                            <p:strVal val="#ppt_y"/>
                                          </p:val>
                                        </p:tav>
                                      </p:tavLst>
                                    </p:anim>
                                  </p:childTnLst>
                                </p:cTn>
                              </p:par>
                              <p:par>
                                <p:cTn id="61" presetID="23" presetClass="entr" presetSubtype="16" fill="hold" grpId="0" nodeType="withEffect">
                                  <p:stCondLst>
                                    <p:cond delay="900"/>
                                  </p:stCondLst>
                                  <p:childTnLst>
                                    <p:set>
                                      <p:cBhvr>
                                        <p:cTn id="62" dur="1" fill="hold">
                                          <p:stCondLst>
                                            <p:cond delay="0"/>
                                          </p:stCondLst>
                                        </p:cTn>
                                        <p:tgtEl>
                                          <p:spTgt spid="17435"/>
                                        </p:tgtEl>
                                        <p:attrNameLst>
                                          <p:attrName>style.visibility</p:attrName>
                                        </p:attrNameLst>
                                      </p:cBhvr>
                                      <p:to>
                                        <p:strVal val="visible"/>
                                      </p:to>
                                    </p:set>
                                    <p:anim calcmode="lin" valueType="num">
                                      <p:cBhvr>
                                        <p:cTn id="63" dur="500" fill="hold"/>
                                        <p:tgtEl>
                                          <p:spTgt spid="17435"/>
                                        </p:tgtEl>
                                        <p:attrNameLst>
                                          <p:attrName>ppt_w</p:attrName>
                                        </p:attrNameLst>
                                      </p:cBhvr>
                                      <p:tavLst>
                                        <p:tav tm="0">
                                          <p:val>
                                            <p:fltVal val="0"/>
                                          </p:val>
                                        </p:tav>
                                        <p:tav tm="100000">
                                          <p:val>
                                            <p:strVal val="#ppt_w"/>
                                          </p:val>
                                        </p:tav>
                                      </p:tavLst>
                                    </p:anim>
                                    <p:anim calcmode="lin" valueType="num">
                                      <p:cBhvr>
                                        <p:cTn id="64" dur="500" fill="hold"/>
                                        <p:tgtEl>
                                          <p:spTgt spid="17435"/>
                                        </p:tgtEl>
                                        <p:attrNameLst>
                                          <p:attrName>ppt_h</p:attrName>
                                        </p:attrNameLst>
                                      </p:cBhvr>
                                      <p:tavLst>
                                        <p:tav tm="0">
                                          <p:val>
                                            <p:fltVal val="0"/>
                                          </p:val>
                                        </p:tav>
                                        <p:tav tm="100000">
                                          <p:val>
                                            <p:strVal val="#ppt_h"/>
                                          </p:val>
                                        </p:tav>
                                      </p:tavLst>
                                    </p:anim>
                                  </p:childTnLst>
                                </p:cTn>
                              </p:par>
                              <p:par>
                                <p:cTn id="65" presetID="12" presetClass="entr" presetSubtype="8" fill="hold" grpId="0" nodeType="withEffect">
                                  <p:stCondLst>
                                    <p:cond delay="900"/>
                                  </p:stCondLst>
                                  <p:childTnLst>
                                    <p:set>
                                      <p:cBhvr>
                                        <p:cTn id="66" dur="1" fill="hold">
                                          <p:stCondLst>
                                            <p:cond delay="0"/>
                                          </p:stCondLst>
                                        </p:cTn>
                                        <p:tgtEl>
                                          <p:spTgt spid="17437"/>
                                        </p:tgtEl>
                                        <p:attrNameLst>
                                          <p:attrName>style.visibility</p:attrName>
                                        </p:attrNameLst>
                                      </p:cBhvr>
                                      <p:to>
                                        <p:strVal val="visible"/>
                                      </p:to>
                                    </p:set>
                                    <p:animEffect>
                                      <p:cBhvr>
                                        <p:cTn id="67" dur="500"/>
                                        <p:tgtEl>
                                          <p:spTgt spid="17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6" grpId="0" bldLvl="0" autoUpdateAnimBg="0"/>
      <p:bldP spid="17432" grpId="0" bldLvl="0" autoUpdateAnimBg="0"/>
      <p:bldP spid="17433" grpId="0" bldLvl="0" autoUpdateAnimBg="0"/>
      <p:bldP spid="17434" grpId="0" bldLvl="0" autoUpdateAnimBg="0"/>
      <p:bldP spid="17435" grpId="0" bldLvl="0" autoUpdateAnimBg="0"/>
      <p:bldP spid="17436" grpId="0" bldLvl="0" autoUpdateAnimBg="0"/>
      <p:bldP spid="17437" grpId="0" bldLvl="0" autoUpdateAnimBg="0"/>
      <p:bldP spid="17438" grpId="0" bldLvl="0" autoUpdateAnimBg="0"/>
      <p:bldP spid="17439" grpId="0" bldLvl="0" autoUpdateAnimBg="0"/>
      <p:bldP spid="17440" grpId="0" bldLvl="0" autoUpdateAnimBg="0"/>
      <p:bldP spid="17441"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4AE828B5-971C-4162-8DFD-835F38092CD9}" type="slidenum">
              <a:rPr lang="zh-CN" altLang="en-US" sz="1200" smtClean="0">
                <a:solidFill>
                  <a:srgbClr val="898989"/>
                </a:solidFill>
              </a:rPr>
              <a:pPr eaLnBrk="1" hangingPunct="1"/>
              <a:t>19</a:t>
            </a:fld>
            <a:endParaRPr lang="zh-CN" altLang="en-US" sz="1800" smtClean="0"/>
          </a:p>
        </p:txBody>
      </p:sp>
      <p:pic>
        <p:nvPicPr>
          <p:cNvPr id="3174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63425"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174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174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175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5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3175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（二）党支部换届步骤</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7391400" y="2565400"/>
            <a:ext cx="2225675" cy="2146300"/>
            <a:chOff x="0" y="0"/>
            <a:chExt cx="1671177" cy="1609411"/>
          </a:xfrm>
        </p:grpSpPr>
        <p:sp>
          <p:nvSpPr>
            <p:cNvPr id="31792"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31793" name="TextBox 14"/>
            <p:cNvSpPr>
              <a:spLocks noChangeArrowheads="1"/>
            </p:cNvSpPr>
            <p:nvPr/>
          </p:nvSpPr>
          <p:spPr bwMode="auto">
            <a:xfrm>
              <a:off x="680641" y="543095"/>
              <a:ext cx="521235"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05</a:t>
              </a:r>
              <a:endParaRPr lang="zh-CN" altLang="en-US" sz="3700">
                <a:solidFill>
                  <a:srgbClr val="FFFFFF"/>
                </a:solidFill>
                <a:latin typeface="Impact" pitchFamily="34" charset="0"/>
                <a:sym typeface="Impact" pitchFamily="34" charset="0"/>
              </a:endParaRPr>
            </a:p>
          </p:txBody>
        </p:sp>
      </p:grpSp>
      <p:grpSp>
        <p:nvGrpSpPr>
          <p:cNvPr id="3" name="Group 12"/>
          <p:cNvGrpSpPr>
            <a:grpSpLocks/>
          </p:cNvGrpSpPr>
          <p:nvPr/>
        </p:nvGrpSpPr>
        <p:grpSpPr bwMode="auto">
          <a:xfrm>
            <a:off x="5664200" y="2565400"/>
            <a:ext cx="2363788" cy="2146300"/>
            <a:chOff x="0" y="0"/>
            <a:chExt cx="1773781" cy="1609411"/>
          </a:xfrm>
        </p:grpSpPr>
        <p:grpSp>
          <p:nvGrpSpPr>
            <p:cNvPr id="31788" name="Group 13"/>
            <p:cNvGrpSpPr>
              <a:grpSpLocks/>
            </p:cNvGrpSpPr>
            <p:nvPr/>
          </p:nvGrpSpPr>
          <p:grpSpPr bwMode="auto">
            <a:xfrm>
              <a:off x="0" y="0"/>
              <a:ext cx="1773781" cy="1609411"/>
              <a:chOff x="0" y="0"/>
              <a:chExt cx="1773781" cy="1609411"/>
            </a:xfrm>
          </p:grpSpPr>
          <p:sp>
            <p:nvSpPr>
              <p:cNvPr id="31790"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31791"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31789" name="TextBox 17"/>
            <p:cNvSpPr>
              <a:spLocks noChangeArrowheads="1"/>
            </p:cNvSpPr>
            <p:nvPr/>
          </p:nvSpPr>
          <p:spPr bwMode="auto">
            <a:xfrm>
              <a:off x="681551" y="543095"/>
              <a:ext cx="507812"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04</a:t>
              </a:r>
              <a:endParaRPr lang="zh-CN" altLang="en-US" sz="3700">
                <a:solidFill>
                  <a:srgbClr val="FFFFFF"/>
                </a:solidFill>
                <a:latin typeface="Impact" pitchFamily="34" charset="0"/>
                <a:sym typeface="Impact" pitchFamily="34" charset="0"/>
              </a:endParaRPr>
            </a:p>
          </p:txBody>
        </p:sp>
      </p:grpSp>
      <p:grpSp>
        <p:nvGrpSpPr>
          <p:cNvPr id="5" name="Group 17"/>
          <p:cNvGrpSpPr>
            <a:grpSpLocks/>
          </p:cNvGrpSpPr>
          <p:nvPr/>
        </p:nvGrpSpPr>
        <p:grpSpPr bwMode="auto">
          <a:xfrm>
            <a:off x="3935413" y="2565400"/>
            <a:ext cx="2363787" cy="2146300"/>
            <a:chOff x="0" y="0"/>
            <a:chExt cx="1773781" cy="1609411"/>
          </a:xfrm>
        </p:grpSpPr>
        <p:grpSp>
          <p:nvGrpSpPr>
            <p:cNvPr id="31784" name="Group 18"/>
            <p:cNvGrpSpPr>
              <a:grpSpLocks/>
            </p:cNvGrpSpPr>
            <p:nvPr/>
          </p:nvGrpSpPr>
          <p:grpSpPr bwMode="auto">
            <a:xfrm>
              <a:off x="0" y="0"/>
              <a:ext cx="1773781" cy="1609411"/>
              <a:chOff x="0" y="0"/>
              <a:chExt cx="1773781" cy="1609411"/>
            </a:xfrm>
          </p:grpSpPr>
          <p:sp>
            <p:nvSpPr>
              <p:cNvPr id="31786"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31787"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31785" name="TextBox 22"/>
            <p:cNvSpPr>
              <a:spLocks noChangeArrowheads="1"/>
            </p:cNvSpPr>
            <p:nvPr/>
          </p:nvSpPr>
          <p:spPr bwMode="auto">
            <a:xfrm>
              <a:off x="681551" y="543095"/>
              <a:ext cx="518638"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03</a:t>
              </a:r>
              <a:endParaRPr lang="zh-CN" altLang="en-US" sz="3700">
                <a:solidFill>
                  <a:srgbClr val="FFFFFF"/>
                </a:solidFill>
                <a:latin typeface="Impact" pitchFamily="34" charset="0"/>
                <a:sym typeface="Impact" pitchFamily="34" charset="0"/>
              </a:endParaRPr>
            </a:p>
          </p:txBody>
        </p:sp>
      </p:grpSp>
      <p:grpSp>
        <p:nvGrpSpPr>
          <p:cNvPr id="7" name="Group 22"/>
          <p:cNvGrpSpPr>
            <a:grpSpLocks/>
          </p:cNvGrpSpPr>
          <p:nvPr/>
        </p:nvGrpSpPr>
        <p:grpSpPr bwMode="auto">
          <a:xfrm>
            <a:off x="2208213" y="2565400"/>
            <a:ext cx="2363787" cy="2146300"/>
            <a:chOff x="0" y="0"/>
            <a:chExt cx="1773781" cy="1609411"/>
          </a:xfrm>
        </p:grpSpPr>
        <p:grpSp>
          <p:nvGrpSpPr>
            <p:cNvPr id="31780" name="Group 23"/>
            <p:cNvGrpSpPr>
              <a:grpSpLocks/>
            </p:cNvGrpSpPr>
            <p:nvPr/>
          </p:nvGrpSpPr>
          <p:grpSpPr bwMode="auto">
            <a:xfrm>
              <a:off x="0" y="0"/>
              <a:ext cx="1773781" cy="1609411"/>
              <a:chOff x="0" y="0"/>
              <a:chExt cx="1773781" cy="1609411"/>
            </a:xfrm>
          </p:grpSpPr>
          <p:sp>
            <p:nvSpPr>
              <p:cNvPr id="31782"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31783"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31781" name="TextBox 27"/>
            <p:cNvSpPr>
              <a:spLocks noChangeArrowheads="1"/>
            </p:cNvSpPr>
            <p:nvPr/>
          </p:nvSpPr>
          <p:spPr bwMode="auto">
            <a:xfrm>
              <a:off x="681551" y="543095"/>
              <a:ext cx="509015"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02</a:t>
              </a:r>
              <a:endParaRPr lang="zh-CN" altLang="en-US" sz="3700">
                <a:solidFill>
                  <a:srgbClr val="FFFFFF"/>
                </a:solidFill>
                <a:latin typeface="Impact" pitchFamily="34" charset="0"/>
                <a:sym typeface="Impact" pitchFamily="34" charset="0"/>
              </a:endParaRPr>
            </a:p>
          </p:txBody>
        </p:sp>
      </p:grpSp>
      <p:grpSp>
        <p:nvGrpSpPr>
          <p:cNvPr id="9" name="Group 27"/>
          <p:cNvGrpSpPr>
            <a:grpSpLocks/>
          </p:cNvGrpSpPr>
          <p:nvPr/>
        </p:nvGrpSpPr>
        <p:grpSpPr bwMode="auto">
          <a:xfrm>
            <a:off x="479425" y="2565400"/>
            <a:ext cx="2365375" cy="2146300"/>
            <a:chOff x="0" y="0"/>
            <a:chExt cx="1773781" cy="1609411"/>
          </a:xfrm>
        </p:grpSpPr>
        <p:grpSp>
          <p:nvGrpSpPr>
            <p:cNvPr id="31776" name="Group 28"/>
            <p:cNvGrpSpPr>
              <a:grpSpLocks/>
            </p:cNvGrpSpPr>
            <p:nvPr/>
          </p:nvGrpSpPr>
          <p:grpSpPr bwMode="auto">
            <a:xfrm>
              <a:off x="0" y="0"/>
              <a:ext cx="1773781" cy="1609411"/>
              <a:chOff x="0" y="0"/>
              <a:chExt cx="1773781" cy="1609411"/>
            </a:xfrm>
          </p:grpSpPr>
          <p:sp>
            <p:nvSpPr>
              <p:cNvPr id="31778"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31779"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31777" name="TextBox 33"/>
            <p:cNvSpPr>
              <a:spLocks noChangeArrowheads="1"/>
            </p:cNvSpPr>
            <p:nvPr/>
          </p:nvSpPr>
          <p:spPr bwMode="auto">
            <a:xfrm>
              <a:off x="681551" y="543095"/>
              <a:ext cx="465299"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01</a:t>
              </a:r>
              <a:endParaRPr lang="zh-CN" altLang="en-US" sz="3700">
                <a:solidFill>
                  <a:srgbClr val="FFFFFF"/>
                </a:solidFill>
                <a:latin typeface="Impact" pitchFamily="34" charset="0"/>
                <a:sym typeface="Impact" pitchFamily="34" charset="0"/>
              </a:endParaRPr>
            </a:p>
          </p:txBody>
        </p:sp>
      </p:grpSp>
      <p:sp>
        <p:nvSpPr>
          <p:cNvPr id="18464" name="直接连接符 36"/>
          <p:cNvSpPr>
            <a:spLocks noChangeShapeType="1"/>
          </p:cNvSpPr>
          <p:nvPr/>
        </p:nvSpPr>
        <p:spPr bwMode="auto">
          <a:xfrm flipV="1">
            <a:off x="1703388" y="1343025"/>
            <a:ext cx="0" cy="1166813"/>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465" name="矩形 1"/>
          <p:cNvSpPr>
            <a:spLocks noChangeArrowheads="1"/>
          </p:cNvSpPr>
          <p:nvPr/>
        </p:nvSpPr>
        <p:spPr bwMode="auto">
          <a:xfrm>
            <a:off x="1774825" y="1414463"/>
            <a:ext cx="2524125"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300" b="1">
                <a:latin typeface="微软雅黑" pitchFamily="34" charset="-122"/>
                <a:ea typeface="微软雅黑" pitchFamily="34" charset="-122"/>
              </a:rPr>
              <a:t>先与党委沟通换届委员会组成人员选举方式事宜。</a:t>
            </a:r>
          </a:p>
        </p:txBody>
      </p:sp>
      <p:sp>
        <p:nvSpPr>
          <p:cNvPr id="18466" name="直接连接符 38"/>
          <p:cNvSpPr>
            <a:spLocks noChangeShapeType="1"/>
          </p:cNvSpPr>
          <p:nvPr/>
        </p:nvSpPr>
        <p:spPr bwMode="auto">
          <a:xfrm flipV="1">
            <a:off x="3432175" y="4799013"/>
            <a:ext cx="0" cy="1165225"/>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467" name="矩形 1"/>
          <p:cNvSpPr>
            <a:spLocks noChangeArrowheads="1"/>
          </p:cNvSpPr>
          <p:nvPr/>
        </p:nvSpPr>
        <p:spPr bwMode="auto">
          <a:xfrm>
            <a:off x="839788" y="5086350"/>
            <a:ext cx="2525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300" b="1">
                <a:latin typeface="微软雅黑" pitchFamily="34" charset="-122"/>
                <a:ea typeface="微软雅黑" pitchFamily="34" charset="-122"/>
              </a:rPr>
              <a:t>沟通后，向中环党委上报召开换届选举的请示（见附件1）</a:t>
            </a:r>
          </a:p>
        </p:txBody>
      </p:sp>
      <p:sp>
        <p:nvSpPr>
          <p:cNvPr id="18468" name="直接连接符 40"/>
          <p:cNvSpPr>
            <a:spLocks noChangeShapeType="1"/>
          </p:cNvSpPr>
          <p:nvPr/>
        </p:nvSpPr>
        <p:spPr bwMode="auto">
          <a:xfrm flipV="1">
            <a:off x="5159375" y="1343025"/>
            <a:ext cx="1588" cy="1166813"/>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469" name="矩形 1"/>
          <p:cNvSpPr>
            <a:spLocks noChangeArrowheads="1"/>
          </p:cNvSpPr>
          <p:nvPr/>
        </p:nvSpPr>
        <p:spPr bwMode="auto">
          <a:xfrm>
            <a:off x="5173663" y="1604963"/>
            <a:ext cx="2525712"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300" b="1">
                <a:latin typeface="微软雅黑" pitchFamily="34" charset="-122"/>
                <a:ea typeface="微软雅黑" pitchFamily="34" charset="-122"/>
              </a:rPr>
              <a:t>中环党委研究讨论同意后，下达批准召开换届选举的批复，（见附件2），收到批复后方可召开支部党员大会，选举产生支部委员会委员。</a:t>
            </a:r>
          </a:p>
        </p:txBody>
      </p:sp>
      <p:sp>
        <p:nvSpPr>
          <p:cNvPr id="18470" name="直接连接符 43"/>
          <p:cNvSpPr>
            <a:spLocks noChangeShapeType="1"/>
          </p:cNvSpPr>
          <p:nvPr/>
        </p:nvSpPr>
        <p:spPr bwMode="auto">
          <a:xfrm flipV="1">
            <a:off x="6888163" y="4799013"/>
            <a:ext cx="0" cy="1165225"/>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471" name="矩形 1"/>
          <p:cNvSpPr>
            <a:spLocks noChangeArrowheads="1"/>
          </p:cNvSpPr>
          <p:nvPr/>
        </p:nvSpPr>
        <p:spPr bwMode="auto">
          <a:xfrm>
            <a:off x="4224338" y="4943475"/>
            <a:ext cx="252571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300" b="1">
                <a:latin typeface="微软雅黑" pitchFamily="34" charset="-122"/>
                <a:ea typeface="微软雅黑" pitchFamily="34" charset="-122"/>
              </a:rPr>
              <a:t>选举产生的党支部委员会，召开第一次支部委员会议，对经上级党组织同意的书记、副书记候选人进行选举，并对委员进行分工。</a:t>
            </a:r>
          </a:p>
        </p:txBody>
      </p:sp>
      <p:sp>
        <p:nvSpPr>
          <p:cNvPr id="18472" name="直接连接符 51"/>
          <p:cNvSpPr>
            <a:spLocks noChangeShapeType="1"/>
          </p:cNvSpPr>
          <p:nvPr/>
        </p:nvSpPr>
        <p:spPr bwMode="auto">
          <a:xfrm flipV="1">
            <a:off x="8616950" y="1343025"/>
            <a:ext cx="0" cy="1166813"/>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473" name="矩形 1"/>
          <p:cNvSpPr>
            <a:spLocks noChangeArrowheads="1"/>
          </p:cNvSpPr>
          <p:nvPr/>
        </p:nvSpPr>
        <p:spPr bwMode="auto">
          <a:xfrm>
            <a:off x="8904288" y="1630363"/>
            <a:ext cx="25241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300" b="1">
                <a:latin typeface="微软雅黑" pitchFamily="34" charset="-122"/>
                <a:ea typeface="微软雅黑" pitchFamily="34" charset="-122"/>
              </a:rPr>
              <a:t>向中环党委上报选举结果的报告。（见附件3）</a:t>
            </a:r>
          </a:p>
        </p:txBody>
      </p:sp>
      <p:grpSp>
        <p:nvGrpSpPr>
          <p:cNvPr id="11" name="Group 42"/>
          <p:cNvGrpSpPr>
            <a:grpSpLocks/>
          </p:cNvGrpSpPr>
          <p:nvPr/>
        </p:nvGrpSpPr>
        <p:grpSpPr bwMode="auto">
          <a:xfrm>
            <a:off x="9120188" y="2565400"/>
            <a:ext cx="2363787" cy="2146300"/>
            <a:chOff x="0" y="0"/>
            <a:chExt cx="1773781" cy="1609411"/>
          </a:xfrm>
        </p:grpSpPr>
        <p:grpSp>
          <p:nvGrpSpPr>
            <p:cNvPr id="31772" name="Group 43"/>
            <p:cNvGrpSpPr>
              <a:grpSpLocks/>
            </p:cNvGrpSpPr>
            <p:nvPr/>
          </p:nvGrpSpPr>
          <p:grpSpPr bwMode="auto">
            <a:xfrm>
              <a:off x="0" y="0"/>
              <a:ext cx="1773781" cy="1609411"/>
              <a:chOff x="0" y="0"/>
              <a:chExt cx="1773781" cy="1609411"/>
            </a:xfrm>
          </p:grpSpPr>
          <p:sp>
            <p:nvSpPr>
              <p:cNvPr id="31774"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31775"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31773" name="TextBox 22"/>
            <p:cNvSpPr>
              <a:spLocks noChangeArrowheads="1"/>
            </p:cNvSpPr>
            <p:nvPr/>
          </p:nvSpPr>
          <p:spPr bwMode="auto">
            <a:xfrm>
              <a:off x="681551" y="543095"/>
              <a:ext cx="518638"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a:t>
              </a:r>
              <a:r>
                <a:rPr lang="zh-CN" altLang="en-US" sz="3700">
                  <a:solidFill>
                    <a:srgbClr val="FFFFFF"/>
                  </a:solidFill>
                  <a:latin typeface="Impact" pitchFamily="34" charset="0"/>
                  <a:sym typeface="Impact" pitchFamily="34" charset="0"/>
                </a:rPr>
                <a:t>6</a:t>
              </a:r>
            </a:p>
          </p:txBody>
        </p:sp>
      </p:grpSp>
      <p:sp>
        <p:nvSpPr>
          <p:cNvPr id="18479" name="直接连接符 51"/>
          <p:cNvSpPr>
            <a:spLocks noChangeShapeType="1"/>
          </p:cNvSpPr>
          <p:nvPr/>
        </p:nvSpPr>
        <p:spPr bwMode="auto">
          <a:xfrm flipV="1">
            <a:off x="10344150" y="4799013"/>
            <a:ext cx="0" cy="1166812"/>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480" name="矩形 1"/>
          <p:cNvSpPr>
            <a:spLocks noChangeArrowheads="1"/>
          </p:cNvSpPr>
          <p:nvPr/>
        </p:nvSpPr>
        <p:spPr bwMode="auto">
          <a:xfrm>
            <a:off x="8328025" y="5230813"/>
            <a:ext cx="187166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300" b="1">
                <a:latin typeface="微软雅黑" pitchFamily="34" charset="-122"/>
                <a:ea typeface="微软雅黑" pitchFamily="34" charset="-122"/>
              </a:rPr>
              <a:t>企业党支部换届完成。</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440"/>
                                        </p:tgtEl>
                                        <p:attrNameLst>
                                          <p:attrName>style.visibility</p:attrName>
                                        </p:attrNameLst>
                                      </p:cBhvr>
                                      <p:to>
                                        <p:strVal val="visible"/>
                                      </p:to>
                                    </p:set>
                                    <p:animEffect>
                                      <p:cBhvr>
                                        <p:cTn id="7" dur="500"/>
                                        <p:tgtEl>
                                          <p:spTgt spid="18440"/>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0-#ppt_w/2"/>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childTnLst>
                                </p:cTn>
                              </p:par>
                              <p:par>
                                <p:cTn id="13" presetID="12" presetClass="entr" presetSubtype="8"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p:tgtEl>
                                          <p:spTgt spid="7"/>
                                        </p:tgtEl>
                                        <p:attrNameLst>
                                          <p:attrName>ppt_x</p:attrName>
                                        </p:attrNameLst>
                                      </p:cBhvr>
                                      <p:tavLst>
                                        <p:tav tm="0">
                                          <p:val>
                                            <p:strVal val="#ppt_x-#ppt_w*1.125000"/>
                                          </p:val>
                                        </p:tav>
                                        <p:tav tm="100000">
                                          <p:val>
                                            <p:strVal val="#ppt_x"/>
                                          </p:val>
                                        </p:tav>
                                      </p:tavLst>
                                    </p:anim>
                                    <p:animEffect>
                                      <p:cBhvr>
                                        <p:cTn id="16" dur="500"/>
                                        <p:tgtEl>
                                          <p:spTgt spid="7"/>
                                        </p:tgtEl>
                                      </p:cBhvr>
                                    </p:animEffect>
                                  </p:childTnLst>
                                </p:cTn>
                              </p:par>
                              <p:par>
                                <p:cTn id="17" presetID="12" presetClass="entr" presetSubtype="8" fill="hold" nodeType="withEffect">
                                  <p:stCondLst>
                                    <p:cond delay="4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p:tgtEl>
                                          <p:spTgt spid="5"/>
                                        </p:tgtEl>
                                        <p:attrNameLst>
                                          <p:attrName>ppt_x</p:attrName>
                                        </p:attrNameLst>
                                      </p:cBhvr>
                                      <p:tavLst>
                                        <p:tav tm="0">
                                          <p:val>
                                            <p:strVal val="#ppt_x-#ppt_w*1.125000"/>
                                          </p:val>
                                        </p:tav>
                                        <p:tav tm="100000">
                                          <p:val>
                                            <p:strVal val="#ppt_x"/>
                                          </p:val>
                                        </p:tav>
                                      </p:tavLst>
                                    </p:anim>
                                    <p:animEffect>
                                      <p:cBhvr>
                                        <p:cTn id="20" dur="500"/>
                                        <p:tgtEl>
                                          <p:spTgt spid="5"/>
                                        </p:tgtEl>
                                      </p:cBhvr>
                                    </p:animEffect>
                                  </p:childTnLst>
                                </p:cTn>
                              </p:par>
                              <p:par>
                                <p:cTn id="21" presetID="12" presetClass="entr" presetSubtype="8" fill="hold" nodeType="withEffect">
                                  <p:stCondLst>
                                    <p:cond delay="60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p:tgtEl>
                                          <p:spTgt spid="3"/>
                                        </p:tgtEl>
                                        <p:attrNameLst>
                                          <p:attrName>ppt_x</p:attrName>
                                        </p:attrNameLst>
                                      </p:cBhvr>
                                      <p:tavLst>
                                        <p:tav tm="0">
                                          <p:val>
                                            <p:strVal val="#ppt_x-#ppt_w*1.125000"/>
                                          </p:val>
                                        </p:tav>
                                        <p:tav tm="100000">
                                          <p:val>
                                            <p:strVal val="#ppt_x"/>
                                          </p:val>
                                        </p:tav>
                                      </p:tavLst>
                                    </p:anim>
                                    <p:animEffect>
                                      <p:cBhvr>
                                        <p:cTn id="24" dur="500"/>
                                        <p:tgtEl>
                                          <p:spTgt spid="3"/>
                                        </p:tgtEl>
                                      </p:cBhvr>
                                    </p:animEffect>
                                  </p:childTnLst>
                                </p:cTn>
                              </p:par>
                              <p:par>
                                <p:cTn id="25" presetID="12" presetClass="entr" presetSubtype="8" fill="hold" nodeType="withEffect">
                                  <p:stCondLst>
                                    <p:cond delay="80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p:tgtEl>
                                          <p:spTgt spid="2"/>
                                        </p:tgtEl>
                                        <p:attrNameLst>
                                          <p:attrName>ppt_x</p:attrName>
                                        </p:attrNameLst>
                                      </p:cBhvr>
                                      <p:tavLst>
                                        <p:tav tm="0">
                                          <p:val>
                                            <p:strVal val="#ppt_x-#ppt_w*1.125000"/>
                                          </p:val>
                                        </p:tav>
                                        <p:tav tm="100000">
                                          <p:val>
                                            <p:strVal val="#ppt_x"/>
                                          </p:val>
                                        </p:tav>
                                      </p:tavLst>
                                    </p:anim>
                                    <p:animEffect>
                                      <p:cBhvr>
                                        <p:cTn id="28" dur="500"/>
                                        <p:tgtEl>
                                          <p:spTgt spid="2"/>
                                        </p:tgtEl>
                                      </p:cBhvr>
                                    </p:animEffect>
                                  </p:childTnLst>
                                </p:cTn>
                              </p:par>
                            </p:childTnLst>
                          </p:cTn>
                        </p:par>
                        <p:par>
                          <p:cTn id="29" fill="hold" nodeType="afterGroup">
                            <p:stCondLst>
                              <p:cond delay="1800"/>
                            </p:stCondLst>
                            <p:childTnLst>
                              <p:par>
                                <p:cTn id="30" presetID="22" presetClass="entr" presetSubtype="4" fill="hold" grpId="0" nodeType="afterEffect">
                                  <p:stCondLst>
                                    <p:cond delay="0"/>
                                  </p:stCondLst>
                                  <p:childTnLst>
                                    <p:set>
                                      <p:cBhvr>
                                        <p:cTn id="31" dur="1" fill="hold">
                                          <p:stCondLst>
                                            <p:cond delay="0"/>
                                          </p:stCondLst>
                                        </p:cTn>
                                        <p:tgtEl>
                                          <p:spTgt spid="18464"/>
                                        </p:tgtEl>
                                        <p:attrNameLst>
                                          <p:attrName>style.visibility</p:attrName>
                                        </p:attrNameLst>
                                      </p:cBhvr>
                                      <p:to>
                                        <p:strVal val="visible"/>
                                      </p:to>
                                    </p:set>
                                    <p:animEffect>
                                      <p:cBhvr>
                                        <p:cTn id="32" dur="500"/>
                                        <p:tgtEl>
                                          <p:spTgt spid="18464"/>
                                        </p:tgtEl>
                                      </p:cBhvr>
                                    </p:animEffect>
                                  </p:childTnLst>
                                </p:cTn>
                              </p:par>
                            </p:childTnLst>
                          </p:cTn>
                        </p:par>
                        <p:par>
                          <p:cTn id="33" fill="hold" nodeType="afterGroup">
                            <p:stCondLst>
                              <p:cond delay="2300"/>
                            </p:stCondLst>
                            <p:childTnLst>
                              <p:par>
                                <p:cTn id="34" presetID="2" presetClass="entr" presetSubtype="8" fill="hold" grpId="0" nodeType="afterEffect">
                                  <p:stCondLst>
                                    <p:cond delay="0"/>
                                  </p:stCondLst>
                                  <p:childTnLst>
                                    <p:set>
                                      <p:cBhvr>
                                        <p:cTn id="35" dur="1" fill="hold">
                                          <p:stCondLst>
                                            <p:cond delay="0"/>
                                          </p:stCondLst>
                                        </p:cTn>
                                        <p:tgtEl>
                                          <p:spTgt spid="18465"/>
                                        </p:tgtEl>
                                        <p:attrNameLst>
                                          <p:attrName>style.visibility</p:attrName>
                                        </p:attrNameLst>
                                      </p:cBhvr>
                                      <p:to>
                                        <p:strVal val="visible"/>
                                      </p:to>
                                    </p:set>
                                    <p:anim calcmode="lin" valueType="num">
                                      <p:cBhvr>
                                        <p:cTn id="36" dur="300" fill="hold"/>
                                        <p:tgtEl>
                                          <p:spTgt spid="18465"/>
                                        </p:tgtEl>
                                        <p:attrNameLst>
                                          <p:attrName>ppt_x</p:attrName>
                                        </p:attrNameLst>
                                      </p:cBhvr>
                                      <p:tavLst>
                                        <p:tav tm="0">
                                          <p:val>
                                            <p:strVal val="0-#ppt_w/2"/>
                                          </p:val>
                                        </p:tav>
                                        <p:tav tm="100000">
                                          <p:val>
                                            <p:strVal val="#ppt_x"/>
                                          </p:val>
                                        </p:tav>
                                      </p:tavLst>
                                    </p:anim>
                                    <p:anim calcmode="lin" valueType="num">
                                      <p:cBhvr>
                                        <p:cTn id="37" dur="300" fill="hold"/>
                                        <p:tgtEl>
                                          <p:spTgt spid="18465"/>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2600"/>
                            </p:stCondLst>
                            <p:childTnLst>
                              <p:par>
                                <p:cTn id="39" presetID="22" presetClass="entr" presetSubtype="4" fill="hold" grpId="0" nodeType="afterEffect">
                                  <p:stCondLst>
                                    <p:cond delay="0"/>
                                  </p:stCondLst>
                                  <p:childTnLst>
                                    <p:set>
                                      <p:cBhvr>
                                        <p:cTn id="40" dur="1" fill="hold">
                                          <p:stCondLst>
                                            <p:cond delay="0"/>
                                          </p:stCondLst>
                                        </p:cTn>
                                        <p:tgtEl>
                                          <p:spTgt spid="18466"/>
                                        </p:tgtEl>
                                        <p:attrNameLst>
                                          <p:attrName>style.visibility</p:attrName>
                                        </p:attrNameLst>
                                      </p:cBhvr>
                                      <p:to>
                                        <p:strVal val="visible"/>
                                      </p:to>
                                    </p:set>
                                    <p:animEffect>
                                      <p:cBhvr>
                                        <p:cTn id="41" dur="500"/>
                                        <p:tgtEl>
                                          <p:spTgt spid="18466"/>
                                        </p:tgtEl>
                                      </p:cBhvr>
                                    </p:animEffect>
                                  </p:childTnLst>
                                </p:cTn>
                              </p:par>
                            </p:childTnLst>
                          </p:cTn>
                        </p:par>
                        <p:par>
                          <p:cTn id="42" fill="hold" nodeType="afterGroup">
                            <p:stCondLst>
                              <p:cond delay="3100"/>
                            </p:stCondLst>
                            <p:childTnLst>
                              <p:par>
                                <p:cTn id="43" presetID="2" presetClass="entr" presetSubtype="8" fill="hold" grpId="0" nodeType="afterEffect">
                                  <p:stCondLst>
                                    <p:cond delay="0"/>
                                  </p:stCondLst>
                                  <p:childTnLst>
                                    <p:set>
                                      <p:cBhvr>
                                        <p:cTn id="44" dur="1" fill="hold">
                                          <p:stCondLst>
                                            <p:cond delay="0"/>
                                          </p:stCondLst>
                                        </p:cTn>
                                        <p:tgtEl>
                                          <p:spTgt spid="18467"/>
                                        </p:tgtEl>
                                        <p:attrNameLst>
                                          <p:attrName>style.visibility</p:attrName>
                                        </p:attrNameLst>
                                      </p:cBhvr>
                                      <p:to>
                                        <p:strVal val="visible"/>
                                      </p:to>
                                    </p:set>
                                    <p:anim calcmode="lin" valueType="num">
                                      <p:cBhvr>
                                        <p:cTn id="45" dur="300" fill="hold"/>
                                        <p:tgtEl>
                                          <p:spTgt spid="18467"/>
                                        </p:tgtEl>
                                        <p:attrNameLst>
                                          <p:attrName>ppt_x</p:attrName>
                                        </p:attrNameLst>
                                      </p:cBhvr>
                                      <p:tavLst>
                                        <p:tav tm="0">
                                          <p:val>
                                            <p:strVal val="0-#ppt_w/2"/>
                                          </p:val>
                                        </p:tav>
                                        <p:tav tm="100000">
                                          <p:val>
                                            <p:strVal val="#ppt_x"/>
                                          </p:val>
                                        </p:tav>
                                      </p:tavLst>
                                    </p:anim>
                                    <p:anim calcmode="lin" valueType="num">
                                      <p:cBhvr>
                                        <p:cTn id="46" dur="300" fill="hold"/>
                                        <p:tgtEl>
                                          <p:spTgt spid="18467"/>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3400"/>
                            </p:stCondLst>
                            <p:childTnLst>
                              <p:par>
                                <p:cTn id="48" presetID="22" presetClass="entr" presetSubtype="4" fill="hold" grpId="0" nodeType="afterEffect">
                                  <p:stCondLst>
                                    <p:cond delay="0"/>
                                  </p:stCondLst>
                                  <p:childTnLst>
                                    <p:set>
                                      <p:cBhvr>
                                        <p:cTn id="49" dur="1" fill="hold">
                                          <p:stCondLst>
                                            <p:cond delay="0"/>
                                          </p:stCondLst>
                                        </p:cTn>
                                        <p:tgtEl>
                                          <p:spTgt spid="18468"/>
                                        </p:tgtEl>
                                        <p:attrNameLst>
                                          <p:attrName>style.visibility</p:attrName>
                                        </p:attrNameLst>
                                      </p:cBhvr>
                                      <p:to>
                                        <p:strVal val="visible"/>
                                      </p:to>
                                    </p:set>
                                    <p:animEffect>
                                      <p:cBhvr>
                                        <p:cTn id="50" dur="500"/>
                                        <p:tgtEl>
                                          <p:spTgt spid="18468"/>
                                        </p:tgtEl>
                                      </p:cBhvr>
                                    </p:animEffect>
                                  </p:childTnLst>
                                </p:cTn>
                              </p:par>
                            </p:childTnLst>
                          </p:cTn>
                        </p:par>
                        <p:par>
                          <p:cTn id="51" fill="hold" nodeType="afterGroup">
                            <p:stCondLst>
                              <p:cond delay="3900"/>
                            </p:stCondLst>
                            <p:childTnLst>
                              <p:par>
                                <p:cTn id="52" presetID="2" presetClass="entr" presetSubtype="8" fill="hold" grpId="0" nodeType="afterEffect">
                                  <p:stCondLst>
                                    <p:cond delay="0"/>
                                  </p:stCondLst>
                                  <p:childTnLst>
                                    <p:set>
                                      <p:cBhvr>
                                        <p:cTn id="53" dur="1" fill="hold">
                                          <p:stCondLst>
                                            <p:cond delay="0"/>
                                          </p:stCondLst>
                                        </p:cTn>
                                        <p:tgtEl>
                                          <p:spTgt spid="18469"/>
                                        </p:tgtEl>
                                        <p:attrNameLst>
                                          <p:attrName>style.visibility</p:attrName>
                                        </p:attrNameLst>
                                      </p:cBhvr>
                                      <p:to>
                                        <p:strVal val="visible"/>
                                      </p:to>
                                    </p:set>
                                    <p:anim calcmode="lin" valueType="num">
                                      <p:cBhvr>
                                        <p:cTn id="54" dur="300" fill="hold"/>
                                        <p:tgtEl>
                                          <p:spTgt spid="18469"/>
                                        </p:tgtEl>
                                        <p:attrNameLst>
                                          <p:attrName>ppt_x</p:attrName>
                                        </p:attrNameLst>
                                      </p:cBhvr>
                                      <p:tavLst>
                                        <p:tav tm="0">
                                          <p:val>
                                            <p:strVal val="0-#ppt_w/2"/>
                                          </p:val>
                                        </p:tav>
                                        <p:tav tm="100000">
                                          <p:val>
                                            <p:strVal val="#ppt_x"/>
                                          </p:val>
                                        </p:tav>
                                      </p:tavLst>
                                    </p:anim>
                                    <p:anim calcmode="lin" valueType="num">
                                      <p:cBhvr>
                                        <p:cTn id="55" dur="300" fill="hold"/>
                                        <p:tgtEl>
                                          <p:spTgt spid="18469"/>
                                        </p:tgtEl>
                                        <p:attrNameLst>
                                          <p:attrName>ppt_y</p:attrName>
                                        </p:attrNameLst>
                                      </p:cBhvr>
                                      <p:tavLst>
                                        <p:tav tm="0">
                                          <p:val>
                                            <p:strVal val="#ppt_y"/>
                                          </p:val>
                                        </p:tav>
                                        <p:tav tm="100000">
                                          <p:val>
                                            <p:strVal val="#ppt_y"/>
                                          </p:val>
                                        </p:tav>
                                      </p:tavLst>
                                    </p:anim>
                                  </p:childTnLst>
                                </p:cTn>
                              </p:par>
                            </p:childTnLst>
                          </p:cTn>
                        </p:par>
                        <p:par>
                          <p:cTn id="56" fill="hold" nodeType="afterGroup">
                            <p:stCondLst>
                              <p:cond delay="4200"/>
                            </p:stCondLst>
                            <p:childTnLst>
                              <p:par>
                                <p:cTn id="57" presetID="22" presetClass="entr" presetSubtype="4" fill="hold" grpId="0" nodeType="afterEffect">
                                  <p:stCondLst>
                                    <p:cond delay="0"/>
                                  </p:stCondLst>
                                  <p:childTnLst>
                                    <p:set>
                                      <p:cBhvr>
                                        <p:cTn id="58" dur="1" fill="hold">
                                          <p:stCondLst>
                                            <p:cond delay="0"/>
                                          </p:stCondLst>
                                        </p:cTn>
                                        <p:tgtEl>
                                          <p:spTgt spid="18470"/>
                                        </p:tgtEl>
                                        <p:attrNameLst>
                                          <p:attrName>style.visibility</p:attrName>
                                        </p:attrNameLst>
                                      </p:cBhvr>
                                      <p:to>
                                        <p:strVal val="visible"/>
                                      </p:to>
                                    </p:set>
                                    <p:animEffect>
                                      <p:cBhvr>
                                        <p:cTn id="59" dur="500"/>
                                        <p:tgtEl>
                                          <p:spTgt spid="18470"/>
                                        </p:tgtEl>
                                      </p:cBhvr>
                                    </p:animEffect>
                                  </p:childTnLst>
                                </p:cTn>
                              </p:par>
                            </p:childTnLst>
                          </p:cTn>
                        </p:par>
                        <p:par>
                          <p:cTn id="60" fill="hold" nodeType="afterGroup">
                            <p:stCondLst>
                              <p:cond delay="4700"/>
                            </p:stCondLst>
                            <p:childTnLst>
                              <p:par>
                                <p:cTn id="61" presetID="2" presetClass="entr" presetSubtype="8" fill="hold" grpId="0" nodeType="afterEffect">
                                  <p:stCondLst>
                                    <p:cond delay="0"/>
                                  </p:stCondLst>
                                  <p:childTnLst>
                                    <p:set>
                                      <p:cBhvr>
                                        <p:cTn id="62" dur="1" fill="hold">
                                          <p:stCondLst>
                                            <p:cond delay="0"/>
                                          </p:stCondLst>
                                        </p:cTn>
                                        <p:tgtEl>
                                          <p:spTgt spid="18471"/>
                                        </p:tgtEl>
                                        <p:attrNameLst>
                                          <p:attrName>style.visibility</p:attrName>
                                        </p:attrNameLst>
                                      </p:cBhvr>
                                      <p:to>
                                        <p:strVal val="visible"/>
                                      </p:to>
                                    </p:set>
                                    <p:anim calcmode="lin" valueType="num">
                                      <p:cBhvr>
                                        <p:cTn id="63" dur="300" fill="hold"/>
                                        <p:tgtEl>
                                          <p:spTgt spid="18471"/>
                                        </p:tgtEl>
                                        <p:attrNameLst>
                                          <p:attrName>ppt_x</p:attrName>
                                        </p:attrNameLst>
                                      </p:cBhvr>
                                      <p:tavLst>
                                        <p:tav tm="0">
                                          <p:val>
                                            <p:strVal val="0-#ppt_w/2"/>
                                          </p:val>
                                        </p:tav>
                                        <p:tav tm="100000">
                                          <p:val>
                                            <p:strVal val="#ppt_x"/>
                                          </p:val>
                                        </p:tav>
                                      </p:tavLst>
                                    </p:anim>
                                    <p:anim calcmode="lin" valueType="num">
                                      <p:cBhvr>
                                        <p:cTn id="64" dur="300" fill="hold"/>
                                        <p:tgtEl>
                                          <p:spTgt spid="18471"/>
                                        </p:tgtEl>
                                        <p:attrNameLst>
                                          <p:attrName>ppt_y</p:attrName>
                                        </p:attrNameLst>
                                      </p:cBhvr>
                                      <p:tavLst>
                                        <p:tav tm="0">
                                          <p:val>
                                            <p:strVal val="#ppt_y"/>
                                          </p:val>
                                        </p:tav>
                                        <p:tav tm="100000">
                                          <p:val>
                                            <p:strVal val="#ppt_y"/>
                                          </p:val>
                                        </p:tav>
                                      </p:tavLst>
                                    </p:anim>
                                  </p:childTnLst>
                                </p:cTn>
                              </p:par>
                            </p:childTnLst>
                          </p:cTn>
                        </p:par>
                        <p:par>
                          <p:cTn id="65" fill="hold" nodeType="afterGroup">
                            <p:stCondLst>
                              <p:cond delay="5000"/>
                            </p:stCondLst>
                            <p:childTnLst>
                              <p:par>
                                <p:cTn id="66" presetID="22" presetClass="entr" presetSubtype="4" fill="hold" grpId="0" nodeType="afterEffect">
                                  <p:stCondLst>
                                    <p:cond delay="0"/>
                                  </p:stCondLst>
                                  <p:childTnLst>
                                    <p:set>
                                      <p:cBhvr>
                                        <p:cTn id="67" dur="1" fill="hold">
                                          <p:stCondLst>
                                            <p:cond delay="0"/>
                                          </p:stCondLst>
                                        </p:cTn>
                                        <p:tgtEl>
                                          <p:spTgt spid="18472"/>
                                        </p:tgtEl>
                                        <p:attrNameLst>
                                          <p:attrName>style.visibility</p:attrName>
                                        </p:attrNameLst>
                                      </p:cBhvr>
                                      <p:to>
                                        <p:strVal val="visible"/>
                                      </p:to>
                                    </p:set>
                                    <p:animEffect>
                                      <p:cBhvr>
                                        <p:cTn id="68" dur="500"/>
                                        <p:tgtEl>
                                          <p:spTgt spid="18472"/>
                                        </p:tgtEl>
                                      </p:cBhvr>
                                    </p:animEffect>
                                  </p:childTnLst>
                                </p:cTn>
                              </p:par>
                            </p:childTnLst>
                          </p:cTn>
                        </p:par>
                        <p:par>
                          <p:cTn id="69" fill="hold" nodeType="afterGroup">
                            <p:stCondLst>
                              <p:cond delay="5500"/>
                            </p:stCondLst>
                            <p:childTnLst>
                              <p:par>
                                <p:cTn id="70" presetID="2" presetClass="entr" presetSubtype="8" fill="hold" grpId="0" nodeType="afterEffect">
                                  <p:stCondLst>
                                    <p:cond delay="0"/>
                                  </p:stCondLst>
                                  <p:childTnLst>
                                    <p:set>
                                      <p:cBhvr>
                                        <p:cTn id="71" dur="1" fill="hold">
                                          <p:stCondLst>
                                            <p:cond delay="0"/>
                                          </p:stCondLst>
                                        </p:cTn>
                                        <p:tgtEl>
                                          <p:spTgt spid="18473"/>
                                        </p:tgtEl>
                                        <p:attrNameLst>
                                          <p:attrName>style.visibility</p:attrName>
                                        </p:attrNameLst>
                                      </p:cBhvr>
                                      <p:to>
                                        <p:strVal val="visible"/>
                                      </p:to>
                                    </p:set>
                                    <p:anim calcmode="lin" valueType="num">
                                      <p:cBhvr>
                                        <p:cTn id="72" dur="300" fill="hold"/>
                                        <p:tgtEl>
                                          <p:spTgt spid="18473"/>
                                        </p:tgtEl>
                                        <p:attrNameLst>
                                          <p:attrName>ppt_x</p:attrName>
                                        </p:attrNameLst>
                                      </p:cBhvr>
                                      <p:tavLst>
                                        <p:tav tm="0">
                                          <p:val>
                                            <p:strVal val="0-#ppt_w/2"/>
                                          </p:val>
                                        </p:tav>
                                        <p:tav tm="100000">
                                          <p:val>
                                            <p:strVal val="#ppt_x"/>
                                          </p:val>
                                        </p:tav>
                                      </p:tavLst>
                                    </p:anim>
                                    <p:anim calcmode="lin" valueType="num">
                                      <p:cBhvr>
                                        <p:cTn id="73" dur="300" fill="hold"/>
                                        <p:tgtEl>
                                          <p:spTgt spid="18473"/>
                                        </p:tgtEl>
                                        <p:attrNameLst>
                                          <p:attrName>ppt_y</p:attrName>
                                        </p:attrNameLst>
                                      </p:cBhvr>
                                      <p:tavLst>
                                        <p:tav tm="0">
                                          <p:val>
                                            <p:strVal val="#ppt_y"/>
                                          </p:val>
                                        </p:tav>
                                        <p:tav tm="100000">
                                          <p:val>
                                            <p:strVal val="#ppt_y"/>
                                          </p:val>
                                        </p:tav>
                                      </p:tavLst>
                                    </p:anim>
                                  </p:childTnLst>
                                </p:cTn>
                              </p:par>
                              <p:par>
                                <p:cTn id="74" presetID="12" presetClass="entr" presetSubtype="8" fill="hold" nodeType="withEffect">
                                  <p:stCondLst>
                                    <p:cond delay="40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p:tgtEl>
                                          <p:spTgt spid="11"/>
                                        </p:tgtEl>
                                        <p:attrNameLst>
                                          <p:attrName>ppt_x</p:attrName>
                                        </p:attrNameLst>
                                      </p:cBhvr>
                                      <p:tavLst>
                                        <p:tav tm="0">
                                          <p:val>
                                            <p:strVal val="#ppt_x-#ppt_w*1.125000"/>
                                          </p:val>
                                        </p:tav>
                                        <p:tav tm="100000">
                                          <p:val>
                                            <p:strVal val="#ppt_x"/>
                                          </p:val>
                                        </p:tav>
                                      </p:tavLst>
                                    </p:anim>
                                    <p:animEffect>
                                      <p:cBhvr>
                                        <p:cTn id="77" dur="500"/>
                                        <p:tgtEl>
                                          <p:spTgt spid="11"/>
                                        </p:tgtEl>
                                      </p:cBhvr>
                                    </p:animEffect>
                                  </p:childTnLst>
                                </p:cTn>
                              </p:par>
                            </p:childTnLst>
                          </p:cTn>
                        </p:par>
                        <p:par>
                          <p:cTn id="78" fill="hold" nodeType="afterGroup">
                            <p:stCondLst>
                              <p:cond delay="6400"/>
                            </p:stCondLst>
                            <p:childTnLst>
                              <p:par>
                                <p:cTn id="79" presetID="22" presetClass="entr" presetSubtype="4" fill="hold" grpId="0" nodeType="afterEffect">
                                  <p:stCondLst>
                                    <p:cond delay="0"/>
                                  </p:stCondLst>
                                  <p:childTnLst>
                                    <p:set>
                                      <p:cBhvr>
                                        <p:cTn id="80" dur="1" fill="hold">
                                          <p:stCondLst>
                                            <p:cond delay="0"/>
                                          </p:stCondLst>
                                        </p:cTn>
                                        <p:tgtEl>
                                          <p:spTgt spid="18479"/>
                                        </p:tgtEl>
                                        <p:attrNameLst>
                                          <p:attrName>style.visibility</p:attrName>
                                        </p:attrNameLst>
                                      </p:cBhvr>
                                      <p:to>
                                        <p:strVal val="visible"/>
                                      </p:to>
                                    </p:set>
                                    <p:animEffect>
                                      <p:cBhvr>
                                        <p:cTn id="81" dur="500"/>
                                        <p:tgtEl>
                                          <p:spTgt spid="18479"/>
                                        </p:tgtEl>
                                      </p:cBhvr>
                                    </p:animEffect>
                                  </p:childTnLst>
                                </p:cTn>
                              </p:par>
                            </p:childTnLst>
                          </p:cTn>
                        </p:par>
                        <p:par>
                          <p:cTn id="82" fill="hold" nodeType="afterGroup">
                            <p:stCondLst>
                              <p:cond delay="6900"/>
                            </p:stCondLst>
                            <p:childTnLst>
                              <p:par>
                                <p:cTn id="83" presetID="2" presetClass="entr" presetSubtype="8" fill="hold" grpId="0" nodeType="afterEffect">
                                  <p:stCondLst>
                                    <p:cond delay="0"/>
                                  </p:stCondLst>
                                  <p:childTnLst>
                                    <p:set>
                                      <p:cBhvr>
                                        <p:cTn id="84" dur="1" fill="hold">
                                          <p:stCondLst>
                                            <p:cond delay="0"/>
                                          </p:stCondLst>
                                        </p:cTn>
                                        <p:tgtEl>
                                          <p:spTgt spid="18480"/>
                                        </p:tgtEl>
                                        <p:attrNameLst>
                                          <p:attrName>style.visibility</p:attrName>
                                        </p:attrNameLst>
                                      </p:cBhvr>
                                      <p:to>
                                        <p:strVal val="visible"/>
                                      </p:to>
                                    </p:set>
                                    <p:anim calcmode="lin" valueType="num">
                                      <p:cBhvr>
                                        <p:cTn id="85" dur="300" fill="hold"/>
                                        <p:tgtEl>
                                          <p:spTgt spid="18480"/>
                                        </p:tgtEl>
                                        <p:attrNameLst>
                                          <p:attrName>ppt_x</p:attrName>
                                        </p:attrNameLst>
                                      </p:cBhvr>
                                      <p:tavLst>
                                        <p:tav tm="0">
                                          <p:val>
                                            <p:strVal val="0-#ppt_w/2"/>
                                          </p:val>
                                        </p:tav>
                                        <p:tav tm="100000">
                                          <p:val>
                                            <p:strVal val="#ppt_x"/>
                                          </p:val>
                                        </p:tav>
                                      </p:tavLst>
                                    </p:anim>
                                    <p:anim calcmode="lin" valueType="num">
                                      <p:cBhvr>
                                        <p:cTn id="86" dur="300" fill="hold"/>
                                        <p:tgtEl>
                                          <p:spTgt spid="184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bldLvl="0" autoUpdateAnimBg="0"/>
      <p:bldP spid="18464" grpId="0" animBg="1"/>
      <p:bldP spid="18465" grpId="0" bldLvl="0" autoUpdateAnimBg="0"/>
      <p:bldP spid="18466" grpId="0" animBg="1"/>
      <p:bldP spid="18467" grpId="0" bldLvl="0" autoUpdateAnimBg="0"/>
      <p:bldP spid="18468" grpId="0" animBg="1"/>
      <p:bldP spid="18469" grpId="0" bldLvl="0" autoUpdateAnimBg="0"/>
      <p:bldP spid="18470" grpId="0" animBg="1"/>
      <p:bldP spid="18471" grpId="0" bldLvl="0" autoUpdateAnimBg="0"/>
      <p:bldP spid="18472" grpId="0" animBg="1"/>
      <p:bldP spid="18473" grpId="0" bldLvl="0" autoUpdateAnimBg="0"/>
      <p:bldP spid="18479" grpId="0" animBg="1"/>
      <p:bldP spid="18480"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矩形 160"/>
          <p:cNvSpPr>
            <a:spLocks noChangeArrowheads="1"/>
          </p:cNvSpPr>
          <p:nvPr/>
        </p:nvSpPr>
        <p:spPr bwMode="auto">
          <a:xfrm>
            <a:off x="903288" y="1028700"/>
            <a:ext cx="10655300" cy="4897438"/>
          </a:xfrm>
          <a:custGeom>
            <a:avLst/>
            <a:gdLst>
              <a:gd name="T0" fmla="*/ 0 w 7454971"/>
              <a:gd name="T1" fmla="*/ 0 h 3353427"/>
              <a:gd name="T2" fmla="*/ 21767332 w 7454971"/>
              <a:gd name="T3" fmla="*/ 659315 h 3353427"/>
              <a:gd name="T4" fmla="*/ 20531272 w 7454971"/>
              <a:gd name="T5" fmla="*/ 10445497 h 3353427"/>
              <a:gd name="T6" fmla="*/ 1945215 w 7454971"/>
              <a:gd name="T7" fmla="*/ 10287268 h 3353427"/>
              <a:gd name="T8" fmla="*/ 0 w 7454971"/>
              <a:gd name="T9" fmla="*/ 0 h 3353427"/>
              <a:gd name="T10" fmla="*/ 0 60000 65536"/>
              <a:gd name="T11" fmla="*/ 0 60000 65536"/>
              <a:gd name="T12" fmla="*/ 0 60000 65536"/>
              <a:gd name="T13" fmla="*/ 0 60000 65536"/>
              <a:gd name="T14" fmla="*/ 0 60000 65536"/>
              <a:gd name="T15" fmla="*/ 0 w 7454971"/>
              <a:gd name="T16" fmla="*/ 0 h 3353427"/>
              <a:gd name="T17" fmla="*/ 7454971 w 7454971"/>
              <a:gd name="T18" fmla="*/ 3353427 h 3353427"/>
            </a:gdLst>
            <a:ahLst/>
            <a:cxnLst>
              <a:cxn ang="T10">
                <a:pos x="T0" y="T1"/>
              </a:cxn>
              <a:cxn ang="T11">
                <a:pos x="T2" y="T3"/>
              </a:cxn>
              <a:cxn ang="T12">
                <a:pos x="T4" y="T5"/>
              </a:cxn>
              <a:cxn ang="T13">
                <a:pos x="T6" y="T7"/>
              </a:cxn>
              <a:cxn ang="T14">
                <a:pos x="T8" y="T9"/>
              </a:cxn>
            </a:cxnLst>
            <a:rect l="T15" t="T16" r="T17" b="T18"/>
            <a:pathLst>
              <a:path w="7454971" h="3353427">
                <a:moveTo>
                  <a:pt x="0" y="0"/>
                </a:moveTo>
                <a:lnTo>
                  <a:pt x="7454971" y="211667"/>
                </a:lnTo>
                <a:lnTo>
                  <a:pt x="7031638" y="3353427"/>
                </a:lnTo>
                <a:lnTo>
                  <a:pt x="666205" y="3302627"/>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b="1">
              <a:solidFill>
                <a:srgbClr val="FFC000"/>
              </a:solidFill>
              <a:latin typeface="微软雅黑" pitchFamily="34" charset="-122"/>
              <a:ea typeface="微软雅黑" pitchFamily="34" charset="-122"/>
              <a:sym typeface="微软雅黑" pitchFamily="34" charset="-122"/>
            </a:endParaRPr>
          </a:p>
        </p:txBody>
      </p:sp>
      <p:sp>
        <p:nvSpPr>
          <p:cNvPr id="4099" name="TextBox 11"/>
          <p:cNvSpPr>
            <a:spLocks noChangeArrowheads="1"/>
          </p:cNvSpPr>
          <p:nvPr/>
        </p:nvSpPr>
        <p:spPr bwMode="auto">
          <a:xfrm>
            <a:off x="2895600" y="1808163"/>
            <a:ext cx="14525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3" tIns="46511" rIns="93023" bIns="46511">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zh-CN" altLang="en-US" sz="4900" b="1">
                <a:solidFill>
                  <a:srgbClr val="CCECFF"/>
                </a:solidFill>
                <a:latin typeface="微软雅黑" pitchFamily="34" charset="-122"/>
                <a:ea typeface="微软雅黑" pitchFamily="34" charset="-122"/>
                <a:sym typeface="微软雅黑" pitchFamily="34" charset="-122"/>
              </a:rPr>
              <a:t>前言</a:t>
            </a:r>
            <a:endParaRPr lang="zh-CN" altLang="en-US"/>
          </a:p>
        </p:txBody>
      </p:sp>
      <p:sp>
        <p:nvSpPr>
          <p:cNvPr id="4100" name="TextBox 16"/>
          <p:cNvSpPr>
            <a:spLocks noChangeArrowheads="1"/>
          </p:cNvSpPr>
          <p:nvPr/>
        </p:nvSpPr>
        <p:spPr bwMode="auto">
          <a:xfrm>
            <a:off x="4445000" y="2149475"/>
            <a:ext cx="1398588"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3" tIns="46511" rIns="93023" bIns="46511">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en-US" altLang="zh-CN">
                <a:solidFill>
                  <a:srgbClr val="CCECFF"/>
                </a:solidFill>
                <a:latin typeface="微软雅黑" pitchFamily="34" charset="-122"/>
                <a:ea typeface="微软雅黑" pitchFamily="34" charset="-122"/>
                <a:sym typeface="微软雅黑" pitchFamily="34" charset="-122"/>
              </a:rPr>
              <a:t>QIAN YAN</a:t>
            </a:r>
            <a:endParaRPr lang="zh-CN" altLang="en-US">
              <a:solidFill>
                <a:srgbClr val="CCECFF"/>
              </a:solidFill>
              <a:latin typeface="微软雅黑" pitchFamily="34" charset="-122"/>
              <a:ea typeface="微软雅黑" pitchFamily="34" charset="-122"/>
              <a:sym typeface="微软雅黑" pitchFamily="34" charset="-122"/>
            </a:endParaRPr>
          </a:p>
        </p:txBody>
      </p:sp>
      <p:sp>
        <p:nvSpPr>
          <p:cNvPr id="4101" name="TextBox 21"/>
          <p:cNvSpPr>
            <a:spLocks noChangeArrowheads="1"/>
          </p:cNvSpPr>
          <p:nvPr/>
        </p:nvSpPr>
        <p:spPr bwMode="auto">
          <a:xfrm>
            <a:off x="3022600" y="2782888"/>
            <a:ext cx="7488238"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000">
                <a:solidFill>
                  <a:schemeClr val="bg1"/>
                </a:solidFill>
                <a:latin typeface="黑体" pitchFamily="49" charset="-122"/>
                <a:ea typeface="黑体" pitchFamily="49" charset="-122"/>
                <a:sym typeface="黑体" pitchFamily="49" charset="-122"/>
              </a:rPr>
              <a:t>    </a:t>
            </a:r>
            <a:r>
              <a:rPr lang="zh-CN" altLang="en-US" sz="2000">
                <a:solidFill>
                  <a:schemeClr val="bg1"/>
                </a:solidFill>
                <a:latin typeface="黑体" pitchFamily="49" charset="-122"/>
                <a:ea typeface="微软雅黑" pitchFamily="34" charset="-122"/>
                <a:sym typeface="黑体" pitchFamily="49" charset="-122"/>
              </a:rPr>
              <a:t>为了紧密联系党的十八大以来全面从严治党实际，紧密联系管党治党面临的新形式新任务，党委</a:t>
            </a:r>
            <a:r>
              <a:rPr lang="zh-CN" altLang="en-US" sz="2000" b="1">
                <a:solidFill>
                  <a:schemeClr val="bg1"/>
                </a:solidFill>
                <a:latin typeface="微软雅黑" pitchFamily="34" charset="-122"/>
                <a:ea typeface="微软雅黑" pitchFamily="34" charset="-122"/>
              </a:rPr>
              <a:t>开展党建工作标准化培训，提升党务工作人员的综合素质和业务能力，做好基层党组织建设和党员教育培养工作。</a:t>
            </a:r>
            <a:r>
              <a:rPr lang="zh-CN" altLang="en-US" sz="2000">
                <a:solidFill>
                  <a:schemeClr val="bg1"/>
                </a:solidFill>
                <a:latin typeface="黑体" pitchFamily="49" charset="-122"/>
                <a:ea typeface="微软雅黑" pitchFamily="34" charset="-122"/>
                <a:sym typeface="黑体" pitchFamily="49" charset="-122"/>
              </a:rPr>
              <a:t>力争党建各项工作更上一个新台阶，以优异的成绩迎接党的十九大胜利召开。</a:t>
            </a:r>
            <a:endParaRPr lang="zh-CN" altLang="en-US" sz="2000" b="1">
              <a:latin typeface="微软雅黑" pitchFamily="34" charset="-122"/>
              <a:ea typeface="微软雅黑" pitchFamily="34" charset="-122"/>
            </a:endParaRPr>
          </a:p>
        </p:txBody>
      </p:sp>
      <p:pic>
        <p:nvPicPr>
          <p:cNvPr id="4102" name="Picture 15" descr="J:\设计ppt\普通PPT\政府\素材\PNG图\1348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13063"/>
            <a:ext cx="3214688"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688" y="741363"/>
            <a:ext cx="1609725" cy="1006475"/>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410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7325" y="749300"/>
            <a:ext cx="1558925" cy="935038"/>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p:cBhvr>
                                        <p:cTn id="7" dur="250"/>
                                        <p:tgtEl>
                                          <p:spTgt spid="4098"/>
                                        </p:tgtEl>
                                      </p:cBhvr>
                                    </p:animEffect>
                                  </p:childTnLst>
                                </p:cTn>
                              </p:par>
                            </p:childTnLst>
                          </p:cTn>
                        </p:par>
                        <p:par>
                          <p:cTn id="8" fill="hold" nodeType="afterGroup">
                            <p:stCondLst>
                              <p:cond delay="250"/>
                            </p:stCondLst>
                            <p:childTnLst>
                              <p:par>
                                <p:cTn id="9" presetID="42" presetClass="entr" presetSubtype="0" fill="hold" nodeType="afterEffect">
                                  <p:stCondLst>
                                    <p:cond delay="0"/>
                                  </p:stCondLst>
                                  <p:childTnLst>
                                    <p:set>
                                      <p:cBhvr>
                                        <p:cTn id="10" dur="1" fill="hold">
                                          <p:stCondLst>
                                            <p:cond delay="0"/>
                                          </p:stCondLst>
                                        </p:cTn>
                                        <p:tgtEl>
                                          <p:spTgt spid="4102"/>
                                        </p:tgtEl>
                                        <p:attrNameLst>
                                          <p:attrName>style.visibility</p:attrName>
                                        </p:attrNameLst>
                                      </p:cBhvr>
                                      <p:to>
                                        <p:strVal val="visible"/>
                                      </p:to>
                                    </p:set>
                                    <p:animEffect>
                                      <p:cBhvr>
                                        <p:cTn id="11" dur="750"/>
                                        <p:tgtEl>
                                          <p:spTgt spid="4102"/>
                                        </p:tgtEl>
                                      </p:cBhvr>
                                    </p:animEffect>
                                    <p:anim calcmode="lin" valueType="num">
                                      <p:cBhvr>
                                        <p:cTn id="12" dur="750" fill="hold"/>
                                        <p:tgtEl>
                                          <p:spTgt spid="4102"/>
                                        </p:tgtEl>
                                        <p:attrNameLst>
                                          <p:attrName>ppt_x</p:attrName>
                                        </p:attrNameLst>
                                      </p:cBhvr>
                                      <p:tavLst>
                                        <p:tav tm="0">
                                          <p:val>
                                            <p:strVal val="#ppt_x"/>
                                          </p:val>
                                        </p:tav>
                                        <p:tav tm="100000">
                                          <p:val>
                                            <p:strVal val="#ppt_x"/>
                                          </p:val>
                                        </p:tav>
                                      </p:tavLst>
                                    </p:anim>
                                    <p:anim calcmode="lin" valueType="num">
                                      <p:cBhvr>
                                        <p:cTn id="13" dur="750" fill="hold"/>
                                        <p:tgtEl>
                                          <p:spTgt spid="4102"/>
                                        </p:tgtEl>
                                        <p:attrNameLst>
                                          <p:attrName>ppt_y</p:attrName>
                                        </p:attrNameLst>
                                      </p:cBhvr>
                                      <p:tavLst>
                                        <p:tav tm="0">
                                          <p:val>
                                            <p:strVal val="#ppt_y+.1"/>
                                          </p:val>
                                        </p:tav>
                                        <p:tav tm="100000">
                                          <p:val>
                                            <p:strVal val="#ppt_y"/>
                                          </p:val>
                                        </p:tav>
                                      </p:tavLst>
                                    </p:anim>
                                  </p:childTnLst>
                                </p:cTn>
                              </p:par>
                              <p:par>
                                <p:cTn id="14" presetID="16" presetClass="entr" presetSubtype="37" fill="hold" grpId="0" nodeType="withEffect">
                                  <p:stCondLst>
                                    <p:cond delay="750"/>
                                  </p:stCondLst>
                                  <p:iterate type="lt">
                                    <p:tmAbs val="0"/>
                                  </p:iterate>
                                  <p:childTnLst>
                                    <p:set>
                                      <p:cBhvr>
                                        <p:cTn id="15" dur="1" fill="hold">
                                          <p:stCondLst>
                                            <p:cond delay="0"/>
                                          </p:stCondLst>
                                        </p:cTn>
                                        <p:tgtEl>
                                          <p:spTgt spid="4099"/>
                                        </p:tgtEl>
                                        <p:attrNameLst>
                                          <p:attrName>style.visibility</p:attrName>
                                        </p:attrNameLst>
                                      </p:cBhvr>
                                      <p:to>
                                        <p:strVal val="visible"/>
                                      </p:to>
                                    </p:set>
                                    <p:animEffect>
                                      <p:cBhvr>
                                        <p:cTn id="16" dur="250"/>
                                        <p:tgtEl>
                                          <p:spTgt spid="4099"/>
                                        </p:tgtEl>
                                      </p:cBhvr>
                                    </p:animEffect>
                                  </p:childTnLst>
                                </p:cTn>
                              </p:par>
                              <p:par>
                                <p:cTn id="17" presetID="26" presetClass="emph" presetSubtype="0" fill="hold" grpId="1" nodeType="withEffect">
                                  <p:stCondLst>
                                    <p:cond delay="1000"/>
                                  </p:stCondLst>
                                  <p:iterate type="lt">
                                    <p:tmAbs val="0"/>
                                  </p:iterate>
                                  <p:childTnLst>
                                    <p:animEffect>
                                      <p:cBhvr>
                                        <p:cTn id="18" dur="250" tmFilter="0, 0; .2, .5; .8, .5; 1, 0"/>
                                        <p:tgtEl>
                                          <p:spTgt spid="4099"/>
                                        </p:tgtEl>
                                      </p:cBhvr>
                                    </p:animEffect>
                                    <p:animScale>
                                      <p:cBhvr>
                                        <p:cTn id="19" dur="125" autoRev="1" fill="hold"/>
                                        <p:tgtEl>
                                          <p:spTgt spid="4099"/>
                                        </p:tgtEl>
                                      </p:cBhvr>
                                      <p:by x="105000" y="105000"/>
                                    </p:animScale>
                                  </p:childTnLst>
                                </p:cTn>
                              </p:par>
                              <p:par>
                                <p:cTn id="20" presetID="16" presetClass="entr" presetSubtype="37" fill="hold" grpId="0" nodeType="withEffect">
                                  <p:stCondLst>
                                    <p:cond delay="1250"/>
                                  </p:stCondLst>
                                  <p:iterate type="lt">
                                    <p:tmAbs val="0"/>
                                  </p:iterate>
                                  <p:childTnLst>
                                    <p:set>
                                      <p:cBhvr>
                                        <p:cTn id="21" dur="1" fill="hold">
                                          <p:stCondLst>
                                            <p:cond delay="0"/>
                                          </p:stCondLst>
                                        </p:cTn>
                                        <p:tgtEl>
                                          <p:spTgt spid="4100"/>
                                        </p:tgtEl>
                                        <p:attrNameLst>
                                          <p:attrName>style.visibility</p:attrName>
                                        </p:attrNameLst>
                                      </p:cBhvr>
                                      <p:to>
                                        <p:strVal val="visible"/>
                                      </p:to>
                                    </p:set>
                                    <p:animEffect>
                                      <p:cBhvr>
                                        <p:cTn id="22" dur="250"/>
                                        <p:tgtEl>
                                          <p:spTgt spid="4100"/>
                                        </p:tgtEl>
                                      </p:cBhvr>
                                    </p:animEffect>
                                  </p:childTnLst>
                                </p:cTn>
                              </p:par>
                              <p:par>
                                <p:cTn id="23" presetID="16" presetClass="entr" presetSubtype="21" fill="hold" grpId="0" nodeType="withEffect">
                                  <p:stCondLst>
                                    <p:cond delay="3000"/>
                                  </p:stCondLst>
                                  <p:iterate type="lt">
                                    <p:tmPct val="10000"/>
                                  </p:iterate>
                                  <p:childTnLst>
                                    <p:set>
                                      <p:cBhvr>
                                        <p:cTn id="24" dur="1" fill="hold">
                                          <p:stCondLst>
                                            <p:cond delay="0"/>
                                          </p:stCondLst>
                                        </p:cTn>
                                        <p:tgtEl>
                                          <p:spTgt spid="4101"/>
                                        </p:tgtEl>
                                        <p:attrNameLst>
                                          <p:attrName>style.visibility</p:attrName>
                                        </p:attrNameLst>
                                      </p:cBhvr>
                                      <p:to>
                                        <p:strVal val="visible"/>
                                      </p:to>
                                    </p:set>
                                    <p:animEffect>
                                      <p:cBhvr>
                                        <p:cTn id="25" dur="250"/>
                                        <p:tgtEl>
                                          <p:spTgt spid="4101"/>
                                        </p:tgtEl>
                                      </p:cBhvr>
                                    </p:animEffect>
                                  </p:childTnLst>
                                </p:cTn>
                              </p:par>
                              <p:par>
                                <p:cTn id="26" presetID="10" presetClass="entr" presetSubtype="0" fill="hold" nodeType="withEffect">
                                  <p:stCondLst>
                                    <p:cond delay="200"/>
                                  </p:stCondLst>
                                  <p:childTnLst>
                                    <p:set>
                                      <p:cBhvr>
                                        <p:cTn id="27" dur="1" fill="hold">
                                          <p:stCondLst>
                                            <p:cond delay="0"/>
                                          </p:stCondLst>
                                        </p:cTn>
                                        <p:tgtEl>
                                          <p:spTgt spid="4104"/>
                                        </p:tgtEl>
                                        <p:attrNameLst>
                                          <p:attrName>style.visibility</p:attrName>
                                        </p:attrNameLst>
                                      </p:cBhvr>
                                      <p:to>
                                        <p:strVal val="visible"/>
                                      </p:to>
                                    </p:set>
                                    <p:animEffect>
                                      <p:cBhvr>
                                        <p:cTn id="28" dur="1250"/>
                                        <p:tgtEl>
                                          <p:spTgt spid="4104"/>
                                        </p:tgtEl>
                                      </p:cBhvr>
                                    </p:animEffect>
                                  </p:childTnLst>
                                </p:cTn>
                              </p:par>
                              <p:par>
                                <p:cTn id="29" presetID="2" presetClass="entr" presetSubtype="8" fill="hold" nodeType="withEffect">
                                  <p:stCondLst>
                                    <p:cond delay="200"/>
                                  </p:stCondLst>
                                  <p:childTnLst>
                                    <p:set>
                                      <p:cBhvr>
                                        <p:cTn id="30" dur="1" fill="hold">
                                          <p:stCondLst>
                                            <p:cond delay="0"/>
                                          </p:stCondLst>
                                        </p:cTn>
                                        <p:tgtEl>
                                          <p:spTgt spid="4104"/>
                                        </p:tgtEl>
                                        <p:attrNameLst>
                                          <p:attrName>style.visibility</p:attrName>
                                        </p:attrNameLst>
                                      </p:cBhvr>
                                      <p:to>
                                        <p:strVal val="visible"/>
                                      </p:to>
                                    </p:set>
                                    <p:anim calcmode="lin" valueType="num">
                                      <p:cBhvr>
                                        <p:cTn id="31" dur="1000" fill="hold"/>
                                        <p:tgtEl>
                                          <p:spTgt spid="4104"/>
                                        </p:tgtEl>
                                        <p:attrNameLst>
                                          <p:attrName>ppt_x</p:attrName>
                                        </p:attrNameLst>
                                      </p:cBhvr>
                                      <p:tavLst>
                                        <p:tav tm="0">
                                          <p:val>
                                            <p:strVal val="0-#ppt_w/2"/>
                                          </p:val>
                                        </p:tav>
                                        <p:tav tm="100000">
                                          <p:val>
                                            <p:strVal val="#ppt_x"/>
                                          </p:val>
                                        </p:tav>
                                      </p:tavLst>
                                    </p:anim>
                                    <p:anim calcmode="lin" valueType="num">
                                      <p:cBhvr>
                                        <p:cTn id="32" dur="1000" fill="hold"/>
                                        <p:tgtEl>
                                          <p:spTgt spid="4104"/>
                                        </p:tgtEl>
                                        <p:attrNameLst>
                                          <p:attrName>ppt_y</p:attrName>
                                        </p:attrNameLst>
                                      </p:cBhvr>
                                      <p:tavLst>
                                        <p:tav tm="0">
                                          <p:val>
                                            <p:strVal val="#ppt_y"/>
                                          </p:val>
                                        </p:tav>
                                        <p:tav tm="100000">
                                          <p:val>
                                            <p:strVal val="#ppt_y"/>
                                          </p:val>
                                        </p:tav>
                                      </p:tavLst>
                                    </p:anim>
                                  </p:childTnLst>
                                </p:cTn>
                              </p:par>
                              <p:par>
                                <p:cTn id="33" presetID="8" presetClass="emph" presetSubtype="0" fill="hold" nodeType="withEffect">
                                  <p:stCondLst>
                                    <p:cond delay="200"/>
                                  </p:stCondLst>
                                  <p:childTnLst>
                                    <p:animRot by="21600000">
                                      <p:cBhvr>
                                        <p:cTn id="34" dur="1000" fill="hold"/>
                                        <p:tgtEl>
                                          <p:spTgt spid="4104"/>
                                        </p:tgtEl>
                                        <p:attrNameLst>
                                          <p:attrName>r</p:attrName>
                                        </p:attrNameLst>
                                      </p:cBhvr>
                                    </p:animRot>
                                  </p:childTnLst>
                                </p:cTn>
                              </p:par>
                              <p:par>
                                <p:cTn id="35" presetID="10" presetClass="entr" presetSubtype="0" fill="hold" nodeType="withEffect">
                                  <p:stCondLst>
                                    <p:cond delay="600"/>
                                  </p:stCondLst>
                                  <p:childTnLst>
                                    <p:set>
                                      <p:cBhvr>
                                        <p:cTn id="36" dur="1" fill="hold">
                                          <p:stCondLst>
                                            <p:cond delay="0"/>
                                          </p:stCondLst>
                                        </p:cTn>
                                        <p:tgtEl>
                                          <p:spTgt spid="4103"/>
                                        </p:tgtEl>
                                        <p:attrNameLst>
                                          <p:attrName>style.visibility</p:attrName>
                                        </p:attrNameLst>
                                      </p:cBhvr>
                                      <p:to>
                                        <p:strVal val="visible"/>
                                      </p:to>
                                    </p:set>
                                    <p:animEffect>
                                      <p:cBhvr>
                                        <p:cTn id="37" dur="1250"/>
                                        <p:tgtEl>
                                          <p:spTgt spid="4103"/>
                                        </p:tgtEl>
                                      </p:cBhvr>
                                    </p:animEffect>
                                  </p:childTnLst>
                                </p:cTn>
                              </p:par>
                              <p:par>
                                <p:cTn id="38" presetID="2" presetClass="entr" presetSubtype="1" fill="hold" nodeType="withEffect">
                                  <p:stCondLst>
                                    <p:cond delay="600"/>
                                  </p:stCondLst>
                                  <p:childTnLst>
                                    <p:set>
                                      <p:cBhvr>
                                        <p:cTn id="39" dur="1" fill="hold">
                                          <p:stCondLst>
                                            <p:cond delay="0"/>
                                          </p:stCondLst>
                                        </p:cTn>
                                        <p:tgtEl>
                                          <p:spTgt spid="4103"/>
                                        </p:tgtEl>
                                        <p:attrNameLst>
                                          <p:attrName>style.visibility</p:attrName>
                                        </p:attrNameLst>
                                      </p:cBhvr>
                                      <p:to>
                                        <p:strVal val="visible"/>
                                      </p:to>
                                    </p:set>
                                    <p:anim calcmode="lin" valueType="num">
                                      <p:cBhvr>
                                        <p:cTn id="40" dur="1000" fill="hold"/>
                                        <p:tgtEl>
                                          <p:spTgt spid="4103"/>
                                        </p:tgtEl>
                                        <p:attrNameLst>
                                          <p:attrName>ppt_x</p:attrName>
                                        </p:attrNameLst>
                                      </p:cBhvr>
                                      <p:tavLst>
                                        <p:tav tm="0">
                                          <p:val>
                                            <p:strVal val="#ppt_x"/>
                                          </p:val>
                                        </p:tav>
                                        <p:tav tm="100000">
                                          <p:val>
                                            <p:strVal val="#ppt_x"/>
                                          </p:val>
                                        </p:tav>
                                      </p:tavLst>
                                    </p:anim>
                                    <p:anim calcmode="lin" valueType="num">
                                      <p:cBhvr>
                                        <p:cTn id="41" dur="1000" fill="hold"/>
                                        <p:tgtEl>
                                          <p:spTgt spid="4103"/>
                                        </p:tgtEl>
                                        <p:attrNameLst>
                                          <p:attrName>ppt_y</p:attrName>
                                        </p:attrNameLst>
                                      </p:cBhvr>
                                      <p:tavLst>
                                        <p:tav tm="0">
                                          <p:val>
                                            <p:strVal val="0-#ppt_h/2"/>
                                          </p:val>
                                        </p:tav>
                                        <p:tav tm="100000">
                                          <p:val>
                                            <p:strVal val="#ppt_y"/>
                                          </p:val>
                                        </p:tav>
                                      </p:tavLst>
                                    </p:anim>
                                  </p:childTnLst>
                                </p:cTn>
                              </p:par>
                              <p:par>
                                <p:cTn id="42" presetID="8" presetClass="emph" presetSubtype="0" fill="hold" nodeType="withEffect">
                                  <p:stCondLst>
                                    <p:cond delay="600"/>
                                  </p:stCondLst>
                                  <p:childTnLst>
                                    <p:animRot by="21600000">
                                      <p:cBhvr>
                                        <p:cTn id="43" dur="1000" fill="hold"/>
                                        <p:tgtEl>
                                          <p:spTgt spid="41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autoUpdateAnimBg="0"/>
      <p:bldP spid="4099" grpId="0" bldLvl="0" autoUpdateAnimBg="0"/>
      <p:bldP spid="4099" grpId="1" bldLvl="0" autoUpdateAnimBg="0"/>
      <p:bldP spid="4100" grpId="0" bldLvl="0" autoUpdateAnimBg="0"/>
      <p:bldP spid="4101" grpId="0" bldLvl="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424BAB06-C06A-41A3-A6F4-CCFB9F0CFBBB}" type="slidenum">
              <a:rPr lang="zh-CN" altLang="en-US" sz="1200" smtClean="0">
                <a:solidFill>
                  <a:srgbClr val="898989"/>
                </a:solidFill>
              </a:rPr>
              <a:pPr eaLnBrk="1" hangingPunct="1"/>
              <a:t>20</a:t>
            </a:fld>
            <a:endParaRPr lang="zh-CN" altLang="en-US" sz="1800" smtClean="0"/>
          </a:p>
        </p:txBody>
      </p:sp>
      <p:pic>
        <p:nvPicPr>
          <p:cNvPr id="3277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277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277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277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3277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换届请示模板</a:t>
            </a:r>
          </a:p>
        </p:txBody>
      </p:sp>
      <p:pic>
        <p:nvPicPr>
          <p:cNvPr id="3277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025" y="909638"/>
            <a:ext cx="982345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64"/>
                                        </p:tgtEl>
                                        <p:attrNameLst>
                                          <p:attrName>style.visibility</p:attrName>
                                        </p:attrNameLst>
                                      </p:cBhvr>
                                      <p:to>
                                        <p:strVal val="visible"/>
                                      </p:to>
                                    </p:set>
                                    <p:animEffect>
                                      <p:cBhvr>
                                        <p:cTn id="7" dur="500"/>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CE13CCA0-A639-4447-97C8-9ED7E94FC578}" type="slidenum">
              <a:rPr lang="zh-CN" altLang="en-US" sz="1200" smtClean="0">
                <a:solidFill>
                  <a:srgbClr val="898989"/>
                </a:solidFill>
              </a:rPr>
              <a:pPr eaLnBrk="1" hangingPunct="1"/>
              <a:t>21</a:t>
            </a:fld>
            <a:endParaRPr lang="zh-CN" altLang="en-US" sz="1800" smtClean="0"/>
          </a:p>
        </p:txBody>
      </p:sp>
      <p:pic>
        <p:nvPicPr>
          <p:cNvPr id="3379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379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379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379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79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3380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同意召开换届选举批复模板</a:t>
            </a:r>
          </a:p>
        </p:txBody>
      </p:sp>
      <p:pic>
        <p:nvPicPr>
          <p:cNvPr id="3380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050" y="909638"/>
            <a:ext cx="9626600" cy="563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488"/>
                                        </p:tgtEl>
                                        <p:attrNameLst>
                                          <p:attrName>style.visibility</p:attrName>
                                        </p:attrNameLst>
                                      </p:cBhvr>
                                      <p:to>
                                        <p:strVal val="visible"/>
                                      </p:to>
                                    </p:set>
                                    <p:animEffect>
                                      <p:cBhvr>
                                        <p:cTn id="7"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3FCCE65A-7188-4AAA-AD42-FABFF8607FA3}" type="slidenum">
              <a:rPr lang="zh-CN" altLang="en-US" sz="1200" smtClean="0">
                <a:solidFill>
                  <a:srgbClr val="898989"/>
                </a:solidFill>
              </a:rPr>
              <a:pPr eaLnBrk="1" hangingPunct="1"/>
              <a:t>22</a:t>
            </a:fld>
            <a:endParaRPr lang="zh-CN" altLang="en-US" sz="1800" smtClean="0"/>
          </a:p>
        </p:txBody>
      </p:sp>
      <p:pic>
        <p:nvPicPr>
          <p:cNvPr id="3481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482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482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482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2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3482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选举结果报备</a:t>
            </a:r>
          </a:p>
        </p:txBody>
      </p:sp>
      <p:pic>
        <p:nvPicPr>
          <p:cNvPr id="3482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63" y="1270000"/>
            <a:ext cx="11449050" cy="455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512"/>
                                        </p:tgtEl>
                                        <p:attrNameLst>
                                          <p:attrName>style.visibility</p:attrName>
                                        </p:attrNameLst>
                                      </p:cBhvr>
                                      <p:to>
                                        <p:strVal val="visible"/>
                                      </p:to>
                                    </p:set>
                                    <p:animEffect>
                                      <p:cBhvr>
                                        <p:cTn id="7" dur="500"/>
                                        <p:tgtEl>
                                          <p:spTgt spid="21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2"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2002B4CB-7C2C-49DC-BE2A-5534E0CB8613}" type="slidenum">
              <a:rPr lang="zh-CN" altLang="en-US" sz="1200" smtClean="0">
                <a:solidFill>
                  <a:srgbClr val="898989"/>
                </a:solidFill>
              </a:rPr>
              <a:pPr eaLnBrk="1" hangingPunct="1"/>
              <a:t>23</a:t>
            </a:fld>
            <a:endParaRPr lang="zh-CN" altLang="en-US" sz="1800" smtClean="0"/>
          </a:p>
        </p:txBody>
      </p:sp>
      <p:pic>
        <p:nvPicPr>
          <p:cNvPr id="3584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584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584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584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4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3584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35853"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35854"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24588" name="TextBox 6"/>
          <p:cNvSpPr>
            <a:spLocks noChangeArrowheads="1"/>
          </p:cNvSpPr>
          <p:nvPr/>
        </p:nvSpPr>
        <p:spPr bwMode="auto">
          <a:xfrm>
            <a:off x="1055688" y="2493963"/>
            <a:ext cx="10491787"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a:ea typeface="微软雅黑" pitchFamily="34" charset="-122"/>
              </a:rPr>
              <a:t>       基层党的委员会委员在任期内出缺，如果不影响工作，可以不考虑增补问题；如果工作需要，应召开党员大会或党代表大会进行补选。</a:t>
            </a:r>
          </a:p>
          <a:p>
            <a:pPr eaLnBrk="1" hangingPunct="1">
              <a:lnSpc>
                <a:spcPct val="150000"/>
              </a:lnSpc>
            </a:pPr>
            <a:r>
              <a:rPr lang="zh-CN" altLang="en-US" sz="2100">
                <a:ea typeface="微软雅黑" pitchFamily="34" charset="-122"/>
              </a:rPr>
              <a:t>       补选的委员候选人应报上级党组织审查同意。补选后，应将补选的委员报上级党组织备案。</a:t>
            </a:r>
          </a:p>
          <a:p>
            <a:pPr eaLnBrk="1" hangingPunct="1">
              <a:lnSpc>
                <a:spcPct val="150000"/>
              </a:lnSpc>
            </a:pPr>
            <a:r>
              <a:rPr lang="zh-CN" altLang="en-US" sz="2100">
                <a:ea typeface="微软雅黑" pitchFamily="34" charset="-122"/>
              </a:rPr>
              <a:t>       补选委员一般采取差额选举的方式；如候选人提名集中，也可以采用等额选举的办法进行补选。</a:t>
            </a:r>
          </a:p>
        </p:txBody>
      </p:sp>
      <p:sp>
        <p:nvSpPr>
          <p:cNvPr id="24589" name="TextBox 7"/>
          <p:cNvSpPr>
            <a:spLocks noChangeArrowheads="1"/>
          </p:cNvSpPr>
          <p:nvPr/>
        </p:nvSpPr>
        <p:spPr bwMode="auto">
          <a:xfrm>
            <a:off x="3863975" y="1198563"/>
            <a:ext cx="61198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基层党的委员会委员在任期内出缺怎么补选？补选委员能否采用等额选举的方式？</a:t>
            </a:r>
            <a:endParaRPr lang="zh-CN" altLang="en-US" sz="2100" b="1">
              <a:latin typeface="微软雅黑" pitchFamily="34" charset="-122"/>
              <a:ea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584"/>
                                        </p:tgtEl>
                                        <p:attrNameLst>
                                          <p:attrName>style.visibility</p:attrName>
                                        </p:attrNameLst>
                                      </p:cBhvr>
                                      <p:to>
                                        <p:strVal val="visible"/>
                                      </p:to>
                                    </p:set>
                                    <p:animEffect>
                                      <p:cBhvr>
                                        <p:cTn id="7" dur="500"/>
                                        <p:tgtEl>
                                          <p:spTgt spid="24584"/>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4589"/>
                                        </p:tgtEl>
                                        <p:attrNameLst>
                                          <p:attrName>style.visibility</p:attrName>
                                        </p:attrNameLst>
                                      </p:cBhvr>
                                      <p:to>
                                        <p:strVal val="visible"/>
                                      </p:to>
                                    </p:set>
                                    <p:animEffect>
                                      <p:cBhvr>
                                        <p:cTn id="16" dur="500"/>
                                        <p:tgtEl>
                                          <p:spTgt spid="24589"/>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24588"/>
                                        </p:tgtEl>
                                        <p:attrNameLst>
                                          <p:attrName>style.visibility</p:attrName>
                                        </p:attrNameLst>
                                      </p:cBhvr>
                                      <p:to>
                                        <p:strVal val="visible"/>
                                      </p:to>
                                    </p:set>
                                    <p:animEffect>
                                      <p:cBhvr>
                                        <p:cTn id="20" dur="750"/>
                                        <p:tgtEl>
                                          <p:spTgt spid="24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4" grpId="0" bldLvl="0" autoUpdateAnimBg="0"/>
      <p:bldP spid="24588" grpId="0" bldLvl="0" autoUpdateAnimBg="0"/>
      <p:bldP spid="24589"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BAB291E3-E90D-4D24-8AA8-DB81A32430B4}" type="slidenum">
              <a:rPr lang="zh-CN" altLang="en-US" sz="1200" smtClean="0">
                <a:solidFill>
                  <a:srgbClr val="898989"/>
                </a:solidFill>
              </a:rPr>
              <a:pPr eaLnBrk="1" hangingPunct="1"/>
              <a:t>24</a:t>
            </a:fld>
            <a:endParaRPr lang="zh-CN" altLang="en-US" sz="1800" smtClean="0"/>
          </a:p>
        </p:txBody>
      </p:sp>
      <p:pic>
        <p:nvPicPr>
          <p:cNvPr id="3686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686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686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687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7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3687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文本框 10"/>
          <p:cNvSpPr>
            <a:spLocks noChangeArrowheads="1"/>
          </p:cNvSpPr>
          <p:nvPr/>
        </p:nvSpPr>
        <p:spPr bwMode="auto">
          <a:xfrm>
            <a:off x="1295400" y="277813"/>
            <a:ext cx="4679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党的委员会委员增补的请示</a:t>
            </a:r>
            <a:endParaRPr lang="zh-CN" altLang="en-US" sz="1600" b="1">
              <a:latin typeface="微软雅黑" pitchFamily="34" charset="-122"/>
              <a:ea typeface="微软雅黑" pitchFamily="34" charset="-122"/>
              <a:sym typeface="微软雅黑" pitchFamily="34" charset="-122"/>
            </a:endParaRPr>
          </a:p>
        </p:txBody>
      </p:sp>
      <p:pic>
        <p:nvPicPr>
          <p:cNvPr id="3687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925" y="909638"/>
            <a:ext cx="939800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608"/>
                                        </p:tgtEl>
                                        <p:attrNameLst>
                                          <p:attrName>style.visibility</p:attrName>
                                        </p:attrNameLst>
                                      </p:cBhvr>
                                      <p:to>
                                        <p:strVal val="visible"/>
                                      </p:to>
                                    </p:set>
                                    <p:animEffect>
                                      <p:cBhvr>
                                        <p:cTn id="7"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8"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7890" name="图片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4">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562100" y="1201738"/>
            <a:ext cx="9429750" cy="4645025"/>
            <a:chOff x="0" y="0"/>
            <a:chExt cx="7072312" cy="3482975"/>
          </a:xfrm>
        </p:grpSpPr>
        <p:sp>
          <p:nvSpPr>
            <p:cNvPr id="37900" name="Freeform 5"/>
            <p:cNvSpPr>
              <a:spLocks noChangeArrowheads="1"/>
            </p:cNvSpPr>
            <p:nvPr/>
          </p:nvSpPr>
          <p:spPr bwMode="auto">
            <a:xfrm>
              <a:off x="0" y="0"/>
              <a:ext cx="7072312" cy="3482975"/>
            </a:xfrm>
            <a:custGeom>
              <a:avLst/>
              <a:gdLst>
                <a:gd name="T0" fmla="*/ 2147483647 w 9549"/>
                <a:gd name="T1" fmla="*/ 0 h 4700"/>
                <a:gd name="T2" fmla="*/ 2147483647 w 9549"/>
                <a:gd name="T3" fmla="*/ 0 h 4700"/>
                <a:gd name="T4" fmla="*/ 2147483647 w 9549"/>
                <a:gd name="T5" fmla="*/ 2147483647 h 4700"/>
                <a:gd name="T6" fmla="*/ 2147483647 w 9549"/>
                <a:gd name="T7" fmla="*/ 2147483647 h 4700"/>
                <a:gd name="T8" fmla="*/ 2147483647 w 9549"/>
                <a:gd name="T9" fmla="*/ 2147483647 h 4700"/>
                <a:gd name="T10" fmla="*/ 2147483647 w 9549"/>
                <a:gd name="T11" fmla="*/ 2147483647 h 4700"/>
                <a:gd name="T12" fmla="*/ 0 w 9549"/>
                <a:gd name="T13" fmla="*/ 2147483647 h 4700"/>
                <a:gd name="T14" fmla="*/ 0 w 9549"/>
                <a:gd name="T15" fmla="*/ 2147483647 h 4700"/>
                <a:gd name="T16" fmla="*/ 2147483647 w 9549"/>
                <a:gd name="T17" fmla="*/ 0 h 47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49"/>
                <a:gd name="T28" fmla="*/ 0 h 4700"/>
                <a:gd name="T29" fmla="*/ 9549 w 9549"/>
                <a:gd name="T30" fmla="*/ 4700 h 47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FFFFFF"/>
                </a:gs>
                <a:gs pos="45000">
                  <a:srgbClr val="FFFFFF"/>
                </a:gs>
                <a:gs pos="100000">
                  <a:srgbClr val="D8D8D8"/>
                </a:gs>
              </a:gsLst>
              <a:lin ang="3600000" scaled="1"/>
            </a:gradFill>
            <a:ln w="6350">
              <a:solidFill>
                <a:srgbClr val="00518C"/>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000">
                <a:solidFill>
                  <a:srgbClr val="595959"/>
                </a:solidFill>
                <a:latin typeface="微软雅黑" pitchFamily="34" charset="-122"/>
                <a:ea typeface="微软雅黑" pitchFamily="34" charset="-122"/>
                <a:sym typeface="微软雅黑" pitchFamily="34" charset="-122"/>
              </a:endParaRPr>
            </a:p>
          </p:txBody>
        </p:sp>
        <p:sp>
          <p:nvSpPr>
            <p:cNvPr id="37901" name="Freeform 8"/>
            <p:cNvSpPr>
              <a:spLocks noChangeArrowheads="1"/>
            </p:cNvSpPr>
            <p:nvPr/>
          </p:nvSpPr>
          <p:spPr bwMode="auto">
            <a:xfrm>
              <a:off x="6492875" y="2903537"/>
              <a:ext cx="579437" cy="579438"/>
            </a:xfrm>
            <a:custGeom>
              <a:avLst/>
              <a:gdLst>
                <a:gd name="T0" fmla="*/ 2147483647 w 782"/>
                <a:gd name="T1" fmla="*/ 0 h 782"/>
                <a:gd name="T2" fmla="*/ 2147483647 w 782"/>
                <a:gd name="T3" fmla="*/ 2147483647 h 782"/>
                <a:gd name="T4" fmla="*/ 2147483647 w 782"/>
                <a:gd name="T5" fmla="*/ 2147483647 h 782"/>
                <a:gd name="T6" fmla="*/ 0 w 782"/>
                <a:gd name="T7" fmla="*/ 2147483647 h 782"/>
                <a:gd name="T8" fmla="*/ 2147483647 w 782"/>
                <a:gd name="T9" fmla="*/ 0 h 782"/>
                <a:gd name="T10" fmla="*/ 0 60000 65536"/>
                <a:gd name="T11" fmla="*/ 0 60000 65536"/>
                <a:gd name="T12" fmla="*/ 0 60000 65536"/>
                <a:gd name="T13" fmla="*/ 0 60000 65536"/>
                <a:gd name="T14" fmla="*/ 0 60000 65536"/>
                <a:gd name="T15" fmla="*/ 0 w 782"/>
                <a:gd name="T16" fmla="*/ 0 h 782"/>
                <a:gd name="T17" fmla="*/ 782 w 782"/>
                <a:gd name="T18" fmla="*/ 782 h 782"/>
              </a:gdLst>
              <a:ahLst/>
              <a:cxnLst>
                <a:cxn ang="T10">
                  <a:pos x="T0" y="T1"/>
                </a:cxn>
                <a:cxn ang="T11">
                  <a:pos x="T2" y="T3"/>
                </a:cxn>
                <a:cxn ang="T12">
                  <a:pos x="T4" y="T5"/>
                </a:cxn>
                <a:cxn ang="T13">
                  <a:pos x="T6" y="T7"/>
                </a:cxn>
                <a:cxn ang="T14">
                  <a:pos x="T8" y="T9"/>
                </a:cxn>
              </a:cxnLst>
              <a:rect l="T15" t="T16" r="T17" b="T18"/>
              <a:pathLst>
                <a:path w="782" h="782">
                  <a:moveTo>
                    <a:pt x="782" y="0"/>
                  </a:moveTo>
                  <a:lnTo>
                    <a:pt x="782" y="685"/>
                  </a:lnTo>
                  <a:cubicBezTo>
                    <a:pt x="782" y="738"/>
                    <a:pt x="738" y="782"/>
                    <a:pt x="685" y="782"/>
                  </a:cubicBezTo>
                  <a:lnTo>
                    <a:pt x="0" y="782"/>
                  </a:lnTo>
                  <a:lnTo>
                    <a:pt x="78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grpSp>
      <p:sp>
        <p:nvSpPr>
          <p:cNvPr id="26630" name="Freeform 6"/>
          <p:cNvSpPr>
            <a:spLocks noChangeArrowheads="1"/>
          </p:cNvSpPr>
          <p:nvPr/>
        </p:nvSpPr>
        <p:spPr bwMode="auto">
          <a:xfrm>
            <a:off x="1431925" y="933450"/>
            <a:ext cx="3228975" cy="257175"/>
          </a:xfrm>
          <a:custGeom>
            <a:avLst/>
            <a:gdLst>
              <a:gd name="T0" fmla="*/ 2147483647 w 3270"/>
              <a:gd name="T1" fmla="*/ 2147483647 h 261"/>
              <a:gd name="T2" fmla="*/ 2147483647 w 3270"/>
              <a:gd name="T3" fmla="*/ 2147483647 h 261"/>
              <a:gd name="T4" fmla="*/ 2147483647 w 3270"/>
              <a:gd name="T5" fmla="*/ 0 h 261"/>
              <a:gd name="T6" fmla="*/ 0 w 3270"/>
              <a:gd name="T7" fmla="*/ 0 h 261"/>
              <a:gd name="T8" fmla="*/ 2147483647 w 3270"/>
              <a:gd name="T9" fmla="*/ 2147483647 h 261"/>
              <a:gd name="T10" fmla="*/ 0 60000 65536"/>
              <a:gd name="T11" fmla="*/ 0 60000 65536"/>
              <a:gd name="T12" fmla="*/ 0 60000 65536"/>
              <a:gd name="T13" fmla="*/ 0 60000 65536"/>
              <a:gd name="T14" fmla="*/ 0 60000 65536"/>
              <a:gd name="T15" fmla="*/ 0 w 3270"/>
              <a:gd name="T16" fmla="*/ 0 h 261"/>
              <a:gd name="T17" fmla="*/ 3270 w 3270"/>
              <a:gd name="T18" fmla="*/ 261 h 261"/>
            </a:gdLst>
            <a:ahLst/>
            <a:cxnLst>
              <a:cxn ang="T10">
                <a:pos x="T0" y="T1"/>
              </a:cxn>
              <a:cxn ang="T11">
                <a:pos x="T2" y="T3"/>
              </a:cxn>
              <a:cxn ang="T12">
                <a:pos x="T4" y="T5"/>
              </a:cxn>
              <a:cxn ang="T13">
                <a:pos x="T6" y="T7"/>
              </a:cxn>
              <a:cxn ang="T14">
                <a:pos x="T8" y="T9"/>
              </a:cxn>
            </a:cxnLst>
            <a:rect l="T15" t="T16" r="T17" b="T18"/>
            <a:pathLst>
              <a:path w="3270" h="261">
                <a:moveTo>
                  <a:pt x="249" y="261"/>
                </a:moveTo>
                <a:lnTo>
                  <a:pt x="3270" y="261"/>
                </a:lnTo>
                <a:lnTo>
                  <a:pt x="3022" y="0"/>
                </a:lnTo>
                <a:lnTo>
                  <a:pt x="0" y="0"/>
                </a:lnTo>
                <a:lnTo>
                  <a:pt x="249" y="261"/>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26631" name="Freeform 7"/>
          <p:cNvSpPr>
            <a:spLocks noChangeArrowheads="1"/>
          </p:cNvSpPr>
          <p:nvPr/>
        </p:nvSpPr>
        <p:spPr bwMode="auto">
          <a:xfrm>
            <a:off x="1431925" y="933450"/>
            <a:ext cx="2982913" cy="2071688"/>
          </a:xfrm>
          <a:custGeom>
            <a:avLst/>
            <a:gdLst>
              <a:gd name="T0" fmla="*/ 2147483647 w 3022"/>
              <a:gd name="T1" fmla="*/ 0 h 2098"/>
              <a:gd name="T2" fmla="*/ 0 w 3022"/>
              <a:gd name="T3" fmla="*/ 0 h 2098"/>
              <a:gd name="T4" fmla="*/ 0 w 3022"/>
              <a:gd name="T5" fmla="*/ 2147483647 h 2098"/>
              <a:gd name="T6" fmla="*/ 2147483647 w 3022"/>
              <a:gd name="T7" fmla="*/ 2147483647 h 2098"/>
              <a:gd name="T8" fmla="*/ 2147483647 w 3022"/>
              <a:gd name="T9" fmla="*/ 0 h 2098"/>
              <a:gd name="T10" fmla="*/ 0 60000 65536"/>
              <a:gd name="T11" fmla="*/ 0 60000 65536"/>
              <a:gd name="T12" fmla="*/ 0 60000 65536"/>
              <a:gd name="T13" fmla="*/ 0 60000 65536"/>
              <a:gd name="T14" fmla="*/ 0 60000 65536"/>
              <a:gd name="T15" fmla="*/ 0 w 3022"/>
              <a:gd name="T16" fmla="*/ 0 h 2098"/>
              <a:gd name="T17" fmla="*/ 3022 w 3022"/>
              <a:gd name="T18" fmla="*/ 2098 h 2098"/>
            </a:gdLst>
            <a:ahLst/>
            <a:cxnLst>
              <a:cxn ang="T10">
                <a:pos x="T0" y="T1"/>
              </a:cxn>
              <a:cxn ang="T11">
                <a:pos x="T2" y="T3"/>
              </a:cxn>
              <a:cxn ang="T12">
                <a:pos x="T4" y="T5"/>
              </a:cxn>
              <a:cxn ang="T13">
                <a:pos x="T6" y="T7"/>
              </a:cxn>
              <a:cxn ang="T14">
                <a:pos x="T8" y="T9"/>
              </a:cxn>
            </a:cxnLst>
            <a:rect l="T15" t="T16" r="T17" b="T18"/>
            <a:pathLst>
              <a:path w="3022" h="2098">
                <a:moveTo>
                  <a:pt x="3022" y="0"/>
                </a:moveTo>
                <a:lnTo>
                  <a:pt x="0" y="0"/>
                </a:lnTo>
                <a:lnTo>
                  <a:pt x="0" y="2098"/>
                </a:lnTo>
                <a:lnTo>
                  <a:pt x="2165" y="2098"/>
                </a:lnTo>
                <a:lnTo>
                  <a:pt x="302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37894" name="Freeform 9"/>
          <p:cNvSpPr>
            <a:spLocks noEditPoints="1" noChangeArrowheads="1"/>
          </p:cNvSpPr>
          <p:nvPr/>
        </p:nvSpPr>
        <p:spPr bwMode="auto">
          <a:xfrm>
            <a:off x="10620375" y="5508625"/>
            <a:ext cx="265113" cy="263525"/>
          </a:xfrm>
          <a:custGeom>
            <a:avLst/>
            <a:gdLst>
              <a:gd name="T0" fmla="*/ 2147483647 w 268"/>
              <a:gd name="T1" fmla="*/ 2147483647 h 268"/>
              <a:gd name="T2" fmla="*/ 2147483647 w 268"/>
              <a:gd name="T3" fmla="*/ 2147483647 h 268"/>
              <a:gd name="T4" fmla="*/ 2147483647 w 268"/>
              <a:gd name="T5" fmla="*/ 2147483647 h 268"/>
              <a:gd name="T6" fmla="*/ 2147483647 w 268"/>
              <a:gd name="T7" fmla="*/ 2147483647 h 268"/>
              <a:gd name="T8" fmla="*/ 2147483647 w 268"/>
              <a:gd name="T9" fmla="*/ 2147483647 h 268"/>
              <a:gd name="T10" fmla="*/ 2147483647 w 268"/>
              <a:gd name="T11" fmla="*/ 2147483647 h 268"/>
              <a:gd name="T12" fmla="*/ 2147483647 w 268"/>
              <a:gd name="T13" fmla="*/ 2147483647 h 268"/>
              <a:gd name="T14" fmla="*/ 2147483647 w 268"/>
              <a:gd name="T15" fmla="*/ 2147483647 h 268"/>
              <a:gd name="T16" fmla="*/ 2147483647 w 268"/>
              <a:gd name="T17" fmla="*/ 2147483647 h 268"/>
              <a:gd name="T18" fmla="*/ 2147483647 w 268"/>
              <a:gd name="T19" fmla="*/ 2147483647 h 268"/>
              <a:gd name="T20" fmla="*/ 2147483647 w 268"/>
              <a:gd name="T21" fmla="*/ 0 h 268"/>
              <a:gd name="T22" fmla="*/ 2147483647 w 268"/>
              <a:gd name="T23" fmla="*/ 2147483647 h 268"/>
              <a:gd name="T24" fmla="*/ 2147483647 w 268"/>
              <a:gd name="T25" fmla="*/ 2147483647 h 268"/>
              <a:gd name="T26" fmla="*/ 0 w 268"/>
              <a:gd name="T27" fmla="*/ 2147483647 h 268"/>
              <a:gd name="T28" fmla="*/ 2147483647 w 268"/>
              <a:gd name="T29" fmla="*/ 0 h 268"/>
              <a:gd name="T30" fmla="*/ 2147483647 w 268"/>
              <a:gd name="T31" fmla="*/ 2147483647 h 268"/>
              <a:gd name="T32" fmla="*/ 2147483647 w 268"/>
              <a:gd name="T33" fmla="*/ 2147483647 h 268"/>
              <a:gd name="T34" fmla="*/ 2147483647 w 268"/>
              <a:gd name="T35" fmla="*/ 2147483647 h 268"/>
              <a:gd name="T36" fmla="*/ 2147483647 w 268"/>
              <a:gd name="T37" fmla="*/ 2147483647 h 268"/>
              <a:gd name="T38" fmla="*/ 2147483647 w 268"/>
              <a:gd name="T39" fmla="*/ 2147483647 h 2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8"/>
              <a:gd name="T61" fmla="*/ 0 h 268"/>
              <a:gd name="T62" fmla="*/ 268 w 268"/>
              <a:gd name="T63" fmla="*/ 268 h 2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26633" name="TextBox 23"/>
          <p:cNvSpPr>
            <a:spLocks noChangeArrowheads="1"/>
          </p:cNvSpPr>
          <p:nvPr/>
        </p:nvSpPr>
        <p:spPr bwMode="auto">
          <a:xfrm>
            <a:off x="2244725" y="1152525"/>
            <a:ext cx="931863"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10700" b="1">
                <a:solidFill>
                  <a:srgbClr val="F8F8F8"/>
                </a:solidFill>
                <a:latin typeface="微软雅黑" pitchFamily="34" charset="-122"/>
                <a:ea typeface="微软雅黑" pitchFamily="34" charset="-122"/>
                <a:sym typeface="微软雅黑" pitchFamily="34" charset="-122"/>
              </a:rPr>
              <a:t>3</a:t>
            </a:r>
            <a:endParaRPr lang="zh-CN" altLang="en-US" sz="10700" b="1">
              <a:solidFill>
                <a:srgbClr val="F8F8F8"/>
              </a:solidFill>
              <a:latin typeface="微软雅黑" pitchFamily="34" charset="-122"/>
              <a:ea typeface="微软雅黑" pitchFamily="34" charset="-122"/>
              <a:sym typeface="微软雅黑" pitchFamily="34" charset="-122"/>
            </a:endParaRPr>
          </a:p>
        </p:txBody>
      </p:sp>
      <p:sp>
        <p:nvSpPr>
          <p:cNvPr id="26634" name="TextBox 24"/>
          <p:cNvSpPr>
            <a:spLocks noChangeArrowheads="1"/>
          </p:cNvSpPr>
          <p:nvPr/>
        </p:nvSpPr>
        <p:spPr bwMode="auto">
          <a:xfrm>
            <a:off x="4260850" y="1687513"/>
            <a:ext cx="5383213"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4300" b="1">
                <a:solidFill>
                  <a:srgbClr val="2B2A30"/>
                </a:solidFill>
                <a:latin typeface="微软雅黑" pitchFamily="34" charset="-122"/>
                <a:ea typeface="微软雅黑" pitchFamily="34" charset="-122"/>
                <a:sym typeface="微软雅黑" pitchFamily="34" charset="-122"/>
              </a:rPr>
              <a:t>党员发展</a:t>
            </a:r>
            <a:endParaRPr lang="zh-CN" altLang="en-US"/>
          </a:p>
        </p:txBody>
      </p:sp>
      <p:sp>
        <p:nvSpPr>
          <p:cNvPr id="26635" name="Rectangle 13"/>
          <p:cNvSpPr>
            <a:spLocks noChangeArrowheads="1"/>
          </p:cNvSpPr>
          <p:nvPr/>
        </p:nvSpPr>
        <p:spPr bwMode="auto">
          <a:xfrm>
            <a:off x="1552575" y="2108200"/>
            <a:ext cx="762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3100">
                <a:solidFill>
                  <a:srgbClr val="FFFFFF"/>
                </a:solidFill>
                <a:latin typeface="微软雅黑" pitchFamily="34" charset="-122"/>
                <a:ea typeface="微软雅黑" pitchFamily="34" charset="-122"/>
                <a:sym typeface="微软雅黑" pitchFamily="34" charset="-122"/>
              </a:rPr>
              <a:t>Part</a:t>
            </a:r>
            <a:endParaRPr lang="zh-CN" altLang="en-US">
              <a:solidFill>
                <a:srgbClr val="FEAE01"/>
              </a:solidFill>
              <a:latin typeface="微软雅黑" pitchFamily="34" charset="-122"/>
              <a:ea typeface="微软雅黑" pitchFamily="34" charset="-122"/>
              <a:sym typeface="微软雅黑" pitchFamily="34" charset="-122"/>
            </a:endParaRPr>
          </a:p>
        </p:txBody>
      </p:sp>
      <p:sp>
        <p:nvSpPr>
          <p:cNvPr id="26636" name="TextBox 26"/>
          <p:cNvSpPr>
            <a:spLocks noChangeArrowheads="1"/>
          </p:cNvSpPr>
          <p:nvPr/>
        </p:nvSpPr>
        <p:spPr bwMode="auto">
          <a:xfrm>
            <a:off x="1847850" y="3354388"/>
            <a:ext cx="8856663"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700" b="1">
                <a:latin typeface="微软雅黑" pitchFamily="34" charset="-122"/>
                <a:ea typeface="微软雅黑" pitchFamily="34" charset="-122"/>
              </a:rPr>
              <a:t>发展党员主要有</a:t>
            </a:r>
            <a:r>
              <a:rPr lang="zh-CN" altLang="en-US" sz="2700">
                <a:latin typeface="微软雅黑" pitchFamily="34" charset="-122"/>
                <a:ea typeface="微软雅黑" pitchFamily="34" charset="-122"/>
              </a:rPr>
              <a:t>入党申请人初步培养</a:t>
            </a:r>
            <a:r>
              <a:rPr lang="zh-CN" altLang="en-US" sz="2700" b="1">
                <a:latin typeface="微软雅黑" pitchFamily="34" charset="-122"/>
                <a:ea typeface="微软雅黑" pitchFamily="34" charset="-122"/>
              </a:rPr>
              <a:t>、</a:t>
            </a:r>
            <a:r>
              <a:rPr lang="zh-CN" altLang="en-US" sz="2700">
                <a:latin typeface="微软雅黑" pitchFamily="34" charset="-122"/>
                <a:ea typeface="微软雅黑" pitchFamily="34" charset="-122"/>
              </a:rPr>
              <a:t>入党积极分子培养教育</a:t>
            </a:r>
            <a:r>
              <a:rPr lang="zh-CN" altLang="en-US" sz="2700" b="1">
                <a:latin typeface="微软雅黑" pitchFamily="34" charset="-122"/>
                <a:ea typeface="微软雅黑" pitchFamily="34" charset="-122"/>
              </a:rPr>
              <a:t>、</a:t>
            </a:r>
            <a:r>
              <a:rPr lang="zh-CN" altLang="en-US" sz="2700">
                <a:latin typeface="微软雅黑" pitchFamily="34" charset="-122"/>
                <a:ea typeface="微软雅黑" pitchFamily="34" charset="-122"/>
              </a:rPr>
              <a:t>确定发展对象、接收预备党员、预备党员教育考察转正</a:t>
            </a:r>
            <a:r>
              <a:rPr lang="zh-CN" altLang="en-US" sz="2700" b="1">
                <a:latin typeface="微软雅黑" pitchFamily="34" charset="-122"/>
                <a:ea typeface="微软雅黑" pitchFamily="34" charset="-122"/>
              </a:rPr>
              <a:t>等5个环节25个程序。</a:t>
            </a:r>
          </a:p>
        </p:txBody>
      </p:sp>
      <p:sp>
        <p:nvSpPr>
          <p:cNvPr id="26637" name="TextBox 27"/>
          <p:cNvSpPr>
            <a:spLocks noChangeArrowheads="1"/>
          </p:cNvSpPr>
          <p:nvPr/>
        </p:nvSpPr>
        <p:spPr bwMode="auto">
          <a:xfrm>
            <a:off x="4232275" y="2478088"/>
            <a:ext cx="570071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工作计划</a:t>
            </a:r>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流程  </a:t>
            </a:r>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材料清单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6630"/>
                                        </p:tgtEl>
                                        <p:attrNameLst>
                                          <p:attrName>style.visibility</p:attrName>
                                        </p:attrNameLst>
                                      </p:cBhvr>
                                      <p:to>
                                        <p:strVal val="visible"/>
                                      </p:to>
                                    </p:set>
                                    <p:animEffect>
                                      <p:cBhvr>
                                        <p:cTn id="11" dur="500"/>
                                        <p:tgtEl>
                                          <p:spTgt spid="26630"/>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6631"/>
                                        </p:tgtEl>
                                        <p:attrNameLst>
                                          <p:attrName>style.visibility</p:attrName>
                                        </p:attrNameLst>
                                      </p:cBhvr>
                                      <p:to>
                                        <p:strVal val="visible"/>
                                      </p:to>
                                    </p:set>
                                    <p:animEffect>
                                      <p:cBhvr>
                                        <p:cTn id="15" dur="500"/>
                                        <p:tgtEl>
                                          <p:spTgt spid="26631"/>
                                        </p:tgtEl>
                                      </p:cBhvr>
                                    </p:animEffect>
                                  </p:childTnLst>
                                </p:cTn>
                              </p:par>
                            </p:childTnLst>
                          </p:cTn>
                        </p:par>
                        <p:par>
                          <p:cTn id="16" fill="hold" nodeType="afterGroup">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26633"/>
                                        </p:tgtEl>
                                        <p:attrNameLst>
                                          <p:attrName>style.visibility</p:attrName>
                                        </p:attrNameLst>
                                      </p:cBhvr>
                                      <p:to>
                                        <p:strVal val="visible"/>
                                      </p:to>
                                    </p:set>
                                    <p:anim calcmode="lin" valueType="num">
                                      <p:cBhvr>
                                        <p:cTn id="19" dur="500" fill="hold"/>
                                        <p:tgtEl>
                                          <p:spTgt spid="26633"/>
                                        </p:tgtEl>
                                        <p:attrNameLst>
                                          <p:attrName>ppt_w</p:attrName>
                                        </p:attrNameLst>
                                      </p:cBhvr>
                                      <p:tavLst>
                                        <p:tav tm="0">
                                          <p:val>
                                            <p:fltVal val="0"/>
                                          </p:val>
                                        </p:tav>
                                        <p:tav tm="100000">
                                          <p:val>
                                            <p:strVal val="#ppt_w"/>
                                          </p:val>
                                        </p:tav>
                                      </p:tavLst>
                                    </p:anim>
                                    <p:anim calcmode="lin" valueType="num">
                                      <p:cBhvr>
                                        <p:cTn id="20" dur="500" fill="hold"/>
                                        <p:tgtEl>
                                          <p:spTgt spid="26633"/>
                                        </p:tgtEl>
                                        <p:attrNameLst>
                                          <p:attrName>ppt_h</p:attrName>
                                        </p:attrNameLst>
                                      </p:cBhvr>
                                      <p:tavLst>
                                        <p:tav tm="0">
                                          <p:val>
                                            <p:fltVal val="0"/>
                                          </p:val>
                                        </p:tav>
                                        <p:tav tm="100000">
                                          <p:val>
                                            <p:strVal val="#ppt_h"/>
                                          </p:val>
                                        </p:tav>
                                      </p:tavLst>
                                    </p:anim>
                                    <p:anim calcmode="lin" valueType="num">
                                      <p:cBhvr>
                                        <p:cTn id="21" dur="500" fill="hold"/>
                                        <p:tgtEl>
                                          <p:spTgt spid="26633"/>
                                        </p:tgtEl>
                                        <p:attrNameLst>
                                          <p:attrName>style.rotation</p:attrName>
                                        </p:attrNameLst>
                                      </p:cBhvr>
                                      <p:tavLst>
                                        <p:tav tm="0">
                                          <p:val>
                                            <p:fltVal val="90"/>
                                          </p:val>
                                        </p:tav>
                                        <p:tav tm="100000">
                                          <p:val>
                                            <p:fltVal val="0"/>
                                          </p:val>
                                        </p:tav>
                                      </p:tavLst>
                                    </p:anim>
                                    <p:animEffect>
                                      <p:cBhvr>
                                        <p:cTn id="22" dur="500"/>
                                        <p:tgtEl>
                                          <p:spTgt spid="2663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6635"/>
                                        </p:tgtEl>
                                        <p:attrNameLst>
                                          <p:attrName>style.visibility</p:attrName>
                                        </p:attrNameLst>
                                      </p:cBhvr>
                                      <p:to>
                                        <p:strVal val="visible"/>
                                      </p:to>
                                    </p:set>
                                    <p:anim calcmode="lin" valueType="num">
                                      <p:cBhvr>
                                        <p:cTn id="25" dur="500" fill="hold"/>
                                        <p:tgtEl>
                                          <p:spTgt spid="26635"/>
                                        </p:tgtEl>
                                        <p:attrNameLst>
                                          <p:attrName>ppt_w</p:attrName>
                                        </p:attrNameLst>
                                      </p:cBhvr>
                                      <p:tavLst>
                                        <p:tav tm="0">
                                          <p:val>
                                            <p:fltVal val="0"/>
                                          </p:val>
                                        </p:tav>
                                        <p:tav tm="100000">
                                          <p:val>
                                            <p:strVal val="#ppt_w"/>
                                          </p:val>
                                        </p:tav>
                                      </p:tavLst>
                                    </p:anim>
                                    <p:anim calcmode="lin" valueType="num">
                                      <p:cBhvr>
                                        <p:cTn id="26" dur="500" fill="hold"/>
                                        <p:tgtEl>
                                          <p:spTgt spid="26635"/>
                                        </p:tgtEl>
                                        <p:attrNameLst>
                                          <p:attrName>ppt_h</p:attrName>
                                        </p:attrNameLst>
                                      </p:cBhvr>
                                      <p:tavLst>
                                        <p:tav tm="0">
                                          <p:val>
                                            <p:fltVal val="0"/>
                                          </p:val>
                                        </p:tav>
                                        <p:tav tm="100000">
                                          <p:val>
                                            <p:strVal val="#ppt_h"/>
                                          </p:val>
                                        </p:tav>
                                      </p:tavLst>
                                    </p:anim>
                                    <p:anim calcmode="lin" valueType="num">
                                      <p:cBhvr>
                                        <p:cTn id="27" dur="500" fill="hold"/>
                                        <p:tgtEl>
                                          <p:spTgt spid="26635"/>
                                        </p:tgtEl>
                                        <p:attrNameLst>
                                          <p:attrName>style.rotation</p:attrName>
                                        </p:attrNameLst>
                                      </p:cBhvr>
                                      <p:tavLst>
                                        <p:tav tm="0">
                                          <p:val>
                                            <p:fltVal val="90"/>
                                          </p:val>
                                        </p:tav>
                                        <p:tav tm="100000">
                                          <p:val>
                                            <p:fltVal val="0"/>
                                          </p:val>
                                        </p:tav>
                                      </p:tavLst>
                                    </p:anim>
                                    <p:animEffect>
                                      <p:cBhvr>
                                        <p:cTn id="28" dur="500"/>
                                        <p:tgtEl>
                                          <p:spTgt spid="26635"/>
                                        </p:tgtEl>
                                      </p:cBhvr>
                                    </p:animEffect>
                                  </p:childTnLst>
                                </p:cTn>
                              </p:par>
                            </p:childTnLst>
                          </p:cTn>
                        </p:par>
                        <p:par>
                          <p:cTn id="29" fill="hold" nodeType="afterGroup">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6634"/>
                                        </p:tgtEl>
                                        <p:attrNameLst>
                                          <p:attrName>style.visibility</p:attrName>
                                        </p:attrNameLst>
                                      </p:cBhvr>
                                      <p:to>
                                        <p:strVal val="visible"/>
                                      </p:to>
                                    </p:set>
                                    <p:animEffect>
                                      <p:cBhvr>
                                        <p:cTn id="32" dur="500"/>
                                        <p:tgtEl>
                                          <p:spTgt spid="2663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6637"/>
                                        </p:tgtEl>
                                        <p:attrNameLst>
                                          <p:attrName>style.visibility</p:attrName>
                                        </p:attrNameLst>
                                      </p:cBhvr>
                                      <p:to>
                                        <p:strVal val="visible"/>
                                      </p:to>
                                    </p:set>
                                    <p:animEffect>
                                      <p:cBhvr>
                                        <p:cTn id="35" dur="500"/>
                                        <p:tgtEl>
                                          <p:spTgt spid="26637"/>
                                        </p:tgtEl>
                                      </p:cBhvr>
                                    </p:animEffect>
                                  </p:childTnLst>
                                </p:cTn>
                              </p:par>
                            </p:childTnLst>
                          </p:cTn>
                        </p:par>
                        <p:par>
                          <p:cTn id="36" fill="hold" nodeType="afterGroup">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26636"/>
                                        </p:tgtEl>
                                        <p:attrNameLst>
                                          <p:attrName>style.visibility</p:attrName>
                                        </p:attrNameLst>
                                      </p:cBhvr>
                                      <p:to>
                                        <p:strVal val="visible"/>
                                      </p:to>
                                    </p:set>
                                    <p:anim calcmode="lin" valueType="num">
                                      <p:cBhvr>
                                        <p:cTn id="39" dur="500" fill="hold"/>
                                        <p:tgtEl>
                                          <p:spTgt spid="26636"/>
                                        </p:tgtEl>
                                        <p:attrNameLst>
                                          <p:attrName>ppt_w</p:attrName>
                                        </p:attrNameLst>
                                      </p:cBhvr>
                                      <p:tavLst>
                                        <p:tav tm="0">
                                          <p:val>
                                            <p:fltVal val="0"/>
                                          </p:val>
                                        </p:tav>
                                        <p:tav tm="100000">
                                          <p:val>
                                            <p:strVal val="#ppt_w"/>
                                          </p:val>
                                        </p:tav>
                                      </p:tavLst>
                                    </p:anim>
                                    <p:anim calcmode="lin" valueType="num">
                                      <p:cBhvr>
                                        <p:cTn id="40" dur="500" fill="hold"/>
                                        <p:tgtEl>
                                          <p:spTgt spid="26636"/>
                                        </p:tgtEl>
                                        <p:attrNameLst>
                                          <p:attrName>ppt_h</p:attrName>
                                        </p:attrNameLst>
                                      </p:cBhvr>
                                      <p:tavLst>
                                        <p:tav tm="0">
                                          <p:val>
                                            <p:fltVal val="0"/>
                                          </p:val>
                                        </p:tav>
                                        <p:tav tm="100000">
                                          <p:val>
                                            <p:strVal val="#ppt_h"/>
                                          </p:val>
                                        </p:tav>
                                      </p:tavLst>
                                    </p:anim>
                                    <p:anim calcmode="lin" valueType="num">
                                      <p:cBhvr>
                                        <p:cTn id="41" dur="500" fill="hold"/>
                                        <p:tgtEl>
                                          <p:spTgt spid="26636"/>
                                        </p:tgtEl>
                                        <p:attrNameLst>
                                          <p:attrName>style.rotation</p:attrName>
                                        </p:attrNameLst>
                                      </p:cBhvr>
                                      <p:tavLst>
                                        <p:tav tm="0">
                                          <p:val>
                                            <p:fltVal val="90"/>
                                          </p:val>
                                        </p:tav>
                                        <p:tav tm="100000">
                                          <p:val>
                                            <p:fltVal val="0"/>
                                          </p:val>
                                        </p:tav>
                                      </p:tavLst>
                                    </p:anim>
                                    <p:animEffect>
                                      <p:cBhvr>
                                        <p:cTn id="42" dur="500"/>
                                        <p:tgtEl>
                                          <p:spTgt spid="26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bldLvl="0" animBg="1" autoUpdateAnimBg="0"/>
      <p:bldP spid="26631" grpId="0" bldLvl="0" animBg="1" autoUpdateAnimBg="0"/>
      <p:bldP spid="26633" grpId="0" bldLvl="0" autoUpdateAnimBg="0"/>
      <p:bldP spid="26634" grpId="0" bldLvl="0" autoUpdateAnimBg="0"/>
      <p:bldP spid="26635" grpId="0" bldLvl="0" autoUpdateAnimBg="0"/>
      <p:bldP spid="26636" grpId="0" bldLvl="0" autoUpdateAnimBg="0"/>
      <p:bldP spid="26637"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FF990F7C-EAD8-4CDC-B1DD-104382D73BED}" type="slidenum">
              <a:rPr lang="zh-CN" altLang="en-US" sz="1200" smtClean="0">
                <a:solidFill>
                  <a:srgbClr val="898989"/>
                </a:solidFill>
              </a:rPr>
              <a:pPr eaLnBrk="1" hangingPunct="1"/>
              <a:t>26</a:t>
            </a:fld>
            <a:endParaRPr lang="zh-CN" altLang="en-US" sz="1800" smtClean="0"/>
          </a:p>
        </p:txBody>
      </p:sp>
      <p:pic>
        <p:nvPicPr>
          <p:cNvPr id="3891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91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891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891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1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3892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（一）发展党员工作计划</a:t>
            </a:r>
          </a:p>
        </p:txBody>
      </p:sp>
      <p:sp>
        <p:nvSpPr>
          <p:cNvPr id="27657" name="直接连接符 17"/>
          <p:cNvSpPr>
            <a:spLocks noChangeShapeType="1"/>
          </p:cNvSpPr>
          <p:nvPr/>
        </p:nvSpPr>
        <p:spPr bwMode="auto">
          <a:xfrm>
            <a:off x="5735638" y="1414463"/>
            <a:ext cx="0" cy="4227512"/>
          </a:xfrm>
          <a:prstGeom prst="line">
            <a:avLst/>
          </a:prstGeom>
          <a:noFill/>
          <a:ln w="12700">
            <a:solidFill>
              <a:srgbClr val="A5A5A5"/>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0"/>
          <p:cNvGrpSpPr>
            <a:grpSpLocks/>
          </p:cNvGrpSpPr>
          <p:nvPr/>
        </p:nvGrpSpPr>
        <p:grpSpPr bwMode="auto">
          <a:xfrm>
            <a:off x="1582738" y="1611313"/>
            <a:ext cx="2159000" cy="2197100"/>
            <a:chOff x="0" y="0"/>
            <a:chExt cx="2158455" cy="2196000"/>
          </a:xfrm>
        </p:grpSpPr>
        <p:grpSp>
          <p:nvGrpSpPr>
            <p:cNvPr id="38936" name="Group 11"/>
            <p:cNvGrpSpPr>
              <a:grpSpLocks/>
            </p:cNvGrpSpPr>
            <p:nvPr/>
          </p:nvGrpSpPr>
          <p:grpSpPr bwMode="auto">
            <a:xfrm>
              <a:off x="0" y="0"/>
              <a:ext cx="2158455" cy="2196000"/>
              <a:chOff x="0" y="0"/>
              <a:chExt cx="365125" cy="371476"/>
            </a:xfrm>
          </p:grpSpPr>
          <p:sp>
            <p:nvSpPr>
              <p:cNvPr id="38940" name="Freeform 288"/>
              <p:cNvSpPr>
                <a:spLocks noChangeArrowheads="1"/>
              </p:cNvSpPr>
              <p:nvPr/>
            </p:nvSpPr>
            <p:spPr bwMode="auto">
              <a:xfrm>
                <a:off x="134938" y="173038"/>
                <a:ext cx="71438" cy="68263"/>
              </a:xfrm>
              <a:custGeom>
                <a:avLst/>
                <a:gdLst>
                  <a:gd name="T0" fmla="*/ 2147483647 w 45"/>
                  <a:gd name="T1" fmla="*/ 2147483647 h 43"/>
                  <a:gd name="T2" fmla="*/ 2147483647 w 45"/>
                  <a:gd name="T3" fmla="*/ 2147483647 h 43"/>
                  <a:gd name="T4" fmla="*/ 0 w 45"/>
                  <a:gd name="T5" fmla="*/ 2147483647 h 43"/>
                  <a:gd name="T6" fmla="*/ 2147483647 w 45"/>
                  <a:gd name="T7" fmla="*/ 0 h 43"/>
                  <a:gd name="T8" fmla="*/ 2147483647 w 45"/>
                  <a:gd name="T9" fmla="*/ 2147483647 h 43"/>
                  <a:gd name="T10" fmla="*/ 0 60000 65536"/>
                  <a:gd name="T11" fmla="*/ 0 60000 65536"/>
                  <a:gd name="T12" fmla="*/ 0 60000 65536"/>
                  <a:gd name="T13" fmla="*/ 0 60000 65536"/>
                  <a:gd name="T14" fmla="*/ 0 60000 65536"/>
                  <a:gd name="T15" fmla="*/ 0 w 45"/>
                  <a:gd name="T16" fmla="*/ 0 h 43"/>
                  <a:gd name="T17" fmla="*/ 45 w 45"/>
                  <a:gd name="T18" fmla="*/ 43 h 43"/>
                </a:gdLst>
                <a:ahLst/>
                <a:cxnLst>
                  <a:cxn ang="T10">
                    <a:pos x="T0" y="T1"/>
                  </a:cxn>
                  <a:cxn ang="T11">
                    <a:pos x="T2" y="T3"/>
                  </a:cxn>
                  <a:cxn ang="T12">
                    <a:pos x="T4" y="T5"/>
                  </a:cxn>
                  <a:cxn ang="T13">
                    <a:pos x="T6" y="T7"/>
                  </a:cxn>
                  <a:cxn ang="T14">
                    <a:pos x="T8" y="T9"/>
                  </a:cxn>
                </a:cxnLst>
                <a:rect l="T15" t="T16" r="T17" b="T18"/>
                <a:pathLst>
                  <a:path w="45" h="43">
                    <a:moveTo>
                      <a:pt x="45" y="17"/>
                    </a:moveTo>
                    <a:lnTo>
                      <a:pt x="17" y="43"/>
                    </a:lnTo>
                    <a:lnTo>
                      <a:pt x="0" y="26"/>
                    </a:lnTo>
                    <a:lnTo>
                      <a:pt x="29" y="0"/>
                    </a:lnTo>
                    <a:lnTo>
                      <a:pt x="45" y="17"/>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ea typeface="微软雅黑" pitchFamily="34" charset="-122"/>
                  <a:sym typeface="Arial" pitchFamily="34" charset="0"/>
                </a:endParaRPr>
              </a:p>
            </p:txBody>
          </p:sp>
          <p:sp>
            <p:nvSpPr>
              <p:cNvPr id="38941" name="Freeform 289"/>
              <p:cNvSpPr>
                <a:spLocks noEditPoints="1" noChangeArrowheads="1"/>
              </p:cNvSpPr>
              <p:nvPr/>
            </p:nvSpPr>
            <p:spPr bwMode="auto">
              <a:xfrm>
                <a:off x="139700" y="0"/>
                <a:ext cx="225425" cy="225425"/>
              </a:xfrm>
              <a:custGeom>
                <a:avLst/>
                <a:gdLst>
                  <a:gd name="T0" fmla="*/ 2147483647 w 60"/>
                  <a:gd name="T1" fmla="*/ 0 h 60"/>
                  <a:gd name="T2" fmla="*/ 0 w 60"/>
                  <a:gd name="T3" fmla="*/ 2147483647 h 60"/>
                  <a:gd name="T4" fmla="*/ 2147483647 w 60"/>
                  <a:gd name="T5" fmla="*/ 2147483647 h 60"/>
                  <a:gd name="T6" fmla="*/ 2147483647 w 60"/>
                  <a:gd name="T7" fmla="*/ 2147483647 h 60"/>
                  <a:gd name="T8" fmla="*/ 2147483647 w 60"/>
                  <a:gd name="T9" fmla="*/ 0 h 60"/>
                  <a:gd name="T10" fmla="*/ 2147483647 w 60"/>
                  <a:gd name="T11" fmla="*/ 2147483647 h 60"/>
                  <a:gd name="T12" fmla="*/ 2147483647 w 60"/>
                  <a:gd name="T13" fmla="*/ 2147483647 h 60"/>
                  <a:gd name="T14" fmla="*/ 2147483647 w 60"/>
                  <a:gd name="T15" fmla="*/ 2147483647 h 60"/>
                  <a:gd name="T16" fmla="*/ 2147483647 w 60"/>
                  <a:gd name="T17" fmla="*/ 2147483647 h 60"/>
                  <a:gd name="T18" fmla="*/ 2147483647 w 60"/>
                  <a:gd name="T19" fmla="*/ 2147483647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60"/>
                  <a:gd name="T32" fmla="*/ 60 w 60"/>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ea typeface="微软雅黑" pitchFamily="34" charset="-122"/>
                  <a:sym typeface="Arial" pitchFamily="34" charset="0"/>
                </a:endParaRPr>
              </a:p>
            </p:txBody>
          </p:sp>
          <p:sp>
            <p:nvSpPr>
              <p:cNvPr id="38942" name="Freeform 291"/>
              <p:cNvSpPr>
                <a:spLocks noChangeArrowheads="1"/>
              </p:cNvSpPr>
              <p:nvPr/>
            </p:nvSpPr>
            <p:spPr bwMode="auto">
              <a:xfrm>
                <a:off x="0" y="217488"/>
                <a:ext cx="158750" cy="153988"/>
              </a:xfrm>
              <a:custGeom>
                <a:avLst/>
                <a:gdLst>
                  <a:gd name="T0" fmla="*/ 2147483647 w 42"/>
                  <a:gd name="T1" fmla="*/ 0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0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ea typeface="微软雅黑" pitchFamily="34" charset="-122"/>
                  <a:sym typeface="Arial" pitchFamily="34" charset="0"/>
                </a:endParaRPr>
              </a:p>
            </p:txBody>
          </p:sp>
        </p:grpSp>
        <p:grpSp>
          <p:nvGrpSpPr>
            <p:cNvPr id="38937" name="Group 15"/>
            <p:cNvGrpSpPr>
              <a:grpSpLocks/>
            </p:cNvGrpSpPr>
            <p:nvPr/>
          </p:nvGrpSpPr>
          <p:grpSpPr bwMode="auto">
            <a:xfrm>
              <a:off x="1264288" y="432306"/>
              <a:ext cx="462003" cy="468000"/>
              <a:chOff x="0" y="0"/>
              <a:chExt cx="284308" cy="288000"/>
            </a:xfrm>
          </p:grpSpPr>
          <p:sp>
            <p:nvSpPr>
              <p:cNvPr id="38938" name="Freeform 932"/>
              <p:cNvSpPr>
                <a:spLocks noEditPoints="1" noChangeArrowheads="1"/>
              </p:cNvSpPr>
              <p:nvPr/>
            </p:nvSpPr>
            <p:spPr bwMode="auto">
              <a:xfrm>
                <a:off x="0" y="0"/>
                <a:ext cx="284308" cy="288000"/>
              </a:xfrm>
              <a:custGeom>
                <a:avLst/>
                <a:gdLst>
                  <a:gd name="T0" fmla="*/ 2147483647 w 98"/>
                  <a:gd name="T1" fmla="*/ 2147483647 h 99"/>
                  <a:gd name="T2" fmla="*/ 2147483647 w 98"/>
                  <a:gd name="T3" fmla="*/ 2147483647 h 99"/>
                  <a:gd name="T4" fmla="*/ 2147483647 w 98"/>
                  <a:gd name="T5" fmla="*/ 2147483647 h 99"/>
                  <a:gd name="T6" fmla="*/ 2147483647 w 98"/>
                  <a:gd name="T7" fmla="*/ 2147483647 h 99"/>
                  <a:gd name="T8" fmla="*/ 2147483647 w 98"/>
                  <a:gd name="T9" fmla="*/ 2147483647 h 99"/>
                  <a:gd name="T10" fmla="*/ 2147483647 w 98"/>
                  <a:gd name="T11" fmla="*/ 2147483647 h 99"/>
                  <a:gd name="T12" fmla="*/ 2147483647 w 98"/>
                  <a:gd name="T13" fmla="*/ 2147483647 h 99"/>
                  <a:gd name="T14" fmla="*/ 2147483647 w 98"/>
                  <a:gd name="T15" fmla="*/ 2147483647 h 99"/>
                  <a:gd name="T16" fmla="*/ 2147483647 w 98"/>
                  <a:gd name="T17" fmla="*/ 2147483647 h 99"/>
                  <a:gd name="T18" fmla="*/ 2147483647 w 98"/>
                  <a:gd name="T19" fmla="*/ 2147483647 h 99"/>
                  <a:gd name="T20" fmla="*/ 2147483647 w 98"/>
                  <a:gd name="T21" fmla="*/ 2147483647 h 99"/>
                  <a:gd name="T22" fmla="*/ 2147483647 w 98"/>
                  <a:gd name="T23" fmla="*/ 2147483647 h 99"/>
                  <a:gd name="T24" fmla="*/ 2147483647 w 98"/>
                  <a:gd name="T25" fmla="*/ 2147483647 h 99"/>
                  <a:gd name="T26" fmla="*/ 2147483647 w 98"/>
                  <a:gd name="T27" fmla="*/ 0 h 99"/>
                  <a:gd name="T28" fmla="*/ 0 w 98"/>
                  <a:gd name="T29" fmla="*/ 2147483647 h 99"/>
                  <a:gd name="T30" fmla="*/ 2147483647 w 98"/>
                  <a:gd name="T31" fmla="*/ 2147483647 h 99"/>
                  <a:gd name="T32" fmla="*/ 2147483647 w 98"/>
                  <a:gd name="T33" fmla="*/ 2147483647 h 99"/>
                  <a:gd name="T34" fmla="*/ 2147483647 w 98"/>
                  <a:gd name="T35" fmla="*/ 2147483647 h 99"/>
                  <a:gd name="T36" fmla="*/ 2147483647 w 98"/>
                  <a:gd name="T37" fmla="*/ 2147483647 h 99"/>
                  <a:gd name="T38" fmla="*/ 2147483647 w 98"/>
                  <a:gd name="T39" fmla="*/ 2147483647 h 99"/>
                  <a:gd name="T40" fmla="*/ 2147483647 w 98"/>
                  <a:gd name="T41" fmla="*/ 2147483647 h 99"/>
                  <a:gd name="T42" fmla="*/ 2147483647 w 98"/>
                  <a:gd name="T43" fmla="*/ 2147483647 h 99"/>
                  <a:gd name="T44" fmla="*/ 2147483647 w 98"/>
                  <a:gd name="T45" fmla="*/ 2147483647 h 99"/>
                  <a:gd name="T46" fmla="*/ 2147483647 w 98"/>
                  <a:gd name="T47" fmla="*/ 2147483647 h 9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99"/>
                  <a:gd name="T74" fmla="*/ 98 w 98"/>
                  <a:gd name="T75" fmla="*/ 99 h 9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ea typeface="微软雅黑" pitchFamily="34" charset="-122"/>
                  <a:sym typeface="Arial" pitchFamily="34" charset="0"/>
                </a:endParaRPr>
              </a:p>
            </p:txBody>
          </p:sp>
          <p:sp>
            <p:nvSpPr>
              <p:cNvPr id="38939" name="Freeform 933"/>
              <p:cNvSpPr>
                <a:spLocks noChangeArrowheads="1"/>
              </p:cNvSpPr>
              <p:nvPr/>
            </p:nvSpPr>
            <p:spPr bwMode="auto">
              <a:xfrm>
                <a:off x="31999" y="34462"/>
                <a:ext cx="220308" cy="219077"/>
              </a:xfrm>
              <a:custGeom>
                <a:avLst/>
                <a:gdLst>
                  <a:gd name="T0" fmla="*/ 2147483647 w 179"/>
                  <a:gd name="T1" fmla="*/ 2147483647 h 178"/>
                  <a:gd name="T2" fmla="*/ 2147483647 w 179"/>
                  <a:gd name="T3" fmla="*/ 2147483647 h 178"/>
                  <a:gd name="T4" fmla="*/ 0 w 179"/>
                  <a:gd name="T5" fmla="*/ 2147483647 h 178"/>
                  <a:gd name="T6" fmla="*/ 2147483647 w 179"/>
                  <a:gd name="T7" fmla="*/ 0 h 178"/>
                  <a:gd name="T8" fmla="*/ 2147483647 w 179"/>
                  <a:gd name="T9" fmla="*/ 2147483647 h 178"/>
                  <a:gd name="T10" fmla="*/ 0 60000 65536"/>
                  <a:gd name="T11" fmla="*/ 0 60000 65536"/>
                  <a:gd name="T12" fmla="*/ 0 60000 65536"/>
                  <a:gd name="T13" fmla="*/ 0 60000 65536"/>
                  <a:gd name="T14" fmla="*/ 0 60000 65536"/>
                  <a:gd name="T15" fmla="*/ 0 w 179"/>
                  <a:gd name="T16" fmla="*/ 0 h 178"/>
                  <a:gd name="T17" fmla="*/ 179 w 179"/>
                  <a:gd name="T18" fmla="*/ 178 h 178"/>
                </a:gdLst>
                <a:ahLst/>
                <a:cxnLst>
                  <a:cxn ang="T10">
                    <a:pos x="T0" y="T1"/>
                  </a:cxn>
                  <a:cxn ang="T11">
                    <a:pos x="T2" y="T3"/>
                  </a:cxn>
                  <a:cxn ang="T12">
                    <a:pos x="T4" y="T5"/>
                  </a:cxn>
                  <a:cxn ang="T13">
                    <a:pos x="T6" y="T7"/>
                  </a:cxn>
                  <a:cxn ang="T14">
                    <a:pos x="T8" y="T9"/>
                  </a:cxn>
                </a:cxnLst>
                <a:rect l="T15" t="T16" r="T17" b="T18"/>
                <a:pathLst>
                  <a:path w="179" h="178">
                    <a:moveTo>
                      <a:pt x="179" y="12"/>
                    </a:moveTo>
                    <a:lnTo>
                      <a:pt x="14" y="178"/>
                    </a:lnTo>
                    <a:lnTo>
                      <a:pt x="0" y="166"/>
                    </a:lnTo>
                    <a:lnTo>
                      <a:pt x="165" y="0"/>
                    </a:lnTo>
                    <a:lnTo>
                      <a:pt x="179" y="12"/>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0070C0"/>
                  </a:solidFill>
                  <a:ea typeface="微软雅黑" pitchFamily="34" charset="-122"/>
                  <a:sym typeface="Arial" pitchFamily="34" charset="0"/>
                </a:endParaRPr>
              </a:p>
            </p:txBody>
          </p:sp>
        </p:grpSp>
      </p:grpSp>
      <p:grpSp>
        <p:nvGrpSpPr>
          <p:cNvPr id="5" name="Group 18"/>
          <p:cNvGrpSpPr>
            <a:grpSpLocks/>
          </p:cNvGrpSpPr>
          <p:nvPr/>
        </p:nvGrpSpPr>
        <p:grpSpPr bwMode="auto">
          <a:xfrm>
            <a:off x="1593850" y="3825875"/>
            <a:ext cx="2157413" cy="2197100"/>
            <a:chOff x="0" y="0"/>
            <a:chExt cx="2158455" cy="2196000"/>
          </a:xfrm>
        </p:grpSpPr>
        <p:grpSp>
          <p:nvGrpSpPr>
            <p:cNvPr id="38929" name="Group 19"/>
            <p:cNvGrpSpPr>
              <a:grpSpLocks/>
            </p:cNvGrpSpPr>
            <p:nvPr/>
          </p:nvGrpSpPr>
          <p:grpSpPr bwMode="auto">
            <a:xfrm>
              <a:off x="1316300" y="377538"/>
              <a:ext cx="366333" cy="576000"/>
              <a:chOff x="0" y="0"/>
              <a:chExt cx="137373" cy="216000"/>
            </a:xfrm>
          </p:grpSpPr>
          <p:sp>
            <p:nvSpPr>
              <p:cNvPr id="38934" name="Freeform 69"/>
              <p:cNvSpPr>
                <a:spLocks noChangeArrowheads="1"/>
              </p:cNvSpPr>
              <p:nvPr/>
            </p:nvSpPr>
            <p:spPr bwMode="auto">
              <a:xfrm>
                <a:off x="0" y="0"/>
                <a:ext cx="137373" cy="140987"/>
              </a:xfrm>
              <a:custGeom>
                <a:avLst/>
                <a:gdLst>
                  <a:gd name="T0" fmla="*/ 2147483647 w 64"/>
                  <a:gd name="T1" fmla="*/ 2147483647 h 66"/>
                  <a:gd name="T2" fmla="*/ 2147483647 w 64"/>
                  <a:gd name="T3" fmla="*/ 2147483647 h 66"/>
                  <a:gd name="T4" fmla="*/ 2147483647 w 64"/>
                  <a:gd name="T5" fmla="*/ 2147483647 h 66"/>
                  <a:gd name="T6" fmla="*/ 2147483647 w 64"/>
                  <a:gd name="T7" fmla="*/ 2147483647 h 66"/>
                  <a:gd name="T8" fmla="*/ 2147483647 w 64"/>
                  <a:gd name="T9" fmla="*/ 2147483647 h 66"/>
                  <a:gd name="T10" fmla="*/ 2147483647 w 64"/>
                  <a:gd name="T11" fmla="*/ 2147483647 h 66"/>
                  <a:gd name="T12" fmla="*/ 2147483647 w 64"/>
                  <a:gd name="T13" fmla="*/ 2147483647 h 66"/>
                  <a:gd name="T14" fmla="*/ 2147483647 w 64"/>
                  <a:gd name="T15" fmla="*/ 2147483647 h 66"/>
                  <a:gd name="T16" fmla="*/ 2147483647 w 64"/>
                  <a:gd name="T17" fmla="*/ 2147483647 h 66"/>
                  <a:gd name="T18" fmla="*/ 2147483647 w 64"/>
                  <a:gd name="T19" fmla="*/ 2147483647 h 66"/>
                  <a:gd name="T20" fmla="*/ 2147483647 w 64"/>
                  <a:gd name="T21" fmla="*/ 2147483647 h 66"/>
                  <a:gd name="T22" fmla="*/ 2147483647 w 64"/>
                  <a:gd name="T23" fmla="*/ 2147483647 h 66"/>
                  <a:gd name="T24" fmla="*/ 2147483647 w 64"/>
                  <a:gd name="T25" fmla="*/ 2147483647 h 66"/>
                  <a:gd name="T26" fmla="*/ 2147483647 w 64"/>
                  <a:gd name="T27" fmla="*/ 2147483647 h 66"/>
                  <a:gd name="T28" fmla="*/ 2147483647 w 64"/>
                  <a:gd name="T29" fmla="*/ 2147483647 h 66"/>
                  <a:gd name="T30" fmla="*/ 2147483647 w 64"/>
                  <a:gd name="T31" fmla="*/ 2147483647 h 66"/>
                  <a:gd name="T32" fmla="*/ 2147483647 w 64"/>
                  <a:gd name="T33" fmla="*/ 2147483647 h 66"/>
                  <a:gd name="T34" fmla="*/ 2147483647 w 64"/>
                  <a:gd name="T35" fmla="*/ 2147483647 h 66"/>
                  <a:gd name="T36" fmla="*/ 2147483647 w 64"/>
                  <a:gd name="T37" fmla="*/ 2147483647 h 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
                  <a:gd name="T58" fmla="*/ 0 h 66"/>
                  <a:gd name="T59" fmla="*/ 64 w 64"/>
                  <a:gd name="T60" fmla="*/ 66 h 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500">
                  <a:solidFill>
                    <a:srgbClr val="000000"/>
                  </a:solidFill>
                  <a:ea typeface="微软雅黑" pitchFamily="34" charset="-122"/>
                  <a:sym typeface="Arial" pitchFamily="34" charset="0"/>
                </a:endParaRPr>
              </a:p>
            </p:txBody>
          </p:sp>
          <p:sp>
            <p:nvSpPr>
              <p:cNvPr id="38935" name="Freeform 70"/>
              <p:cNvSpPr>
                <a:spLocks noChangeArrowheads="1"/>
              </p:cNvSpPr>
              <p:nvPr/>
            </p:nvSpPr>
            <p:spPr bwMode="auto">
              <a:xfrm>
                <a:off x="32536" y="140987"/>
                <a:ext cx="75013" cy="75013"/>
              </a:xfrm>
              <a:custGeom>
                <a:avLst/>
                <a:gdLst>
                  <a:gd name="T0" fmla="*/ 2147483647 w 35"/>
                  <a:gd name="T1" fmla="*/ 0 h 35"/>
                  <a:gd name="T2" fmla="*/ 2147483647 w 35"/>
                  <a:gd name="T3" fmla="*/ 0 h 35"/>
                  <a:gd name="T4" fmla="*/ 2147483647 w 35"/>
                  <a:gd name="T5" fmla="*/ 0 h 35"/>
                  <a:gd name="T6" fmla="*/ 2147483647 w 35"/>
                  <a:gd name="T7" fmla="*/ 0 h 35"/>
                  <a:gd name="T8" fmla="*/ 2147483647 w 35"/>
                  <a:gd name="T9" fmla="*/ 0 h 35"/>
                  <a:gd name="T10" fmla="*/ 2147483647 w 35"/>
                  <a:gd name="T11" fmla="*/ 2147483647 h 35"/>
                  <a:gd name="T12" fmla="*/ 0 w 35"/>
                  <a:gd name="T13" fmla="*/ 2147483647 h 35"/>
                  <a:gd name="T14" fmla="*/ 0 w 35"/>
                  <a:gd name="T15" fmla="*/ 2147483647 h 35"/>
                  <a:gd name="T16" fmla="*/ 2147483647 w 35"/>
                  <a:gd name="T17" fmla="*/ 2147483647 h 35"/>
                  <a:gd name="T18" fmla="*/ 2147483647 w 35"/>
                  <a:gd name="T19" fmla="*/ 2147483647 h 35"/>
                  <a:gd name="T20" fmla="*/ 2147483647 w 35"/>
                  <a:gd name="T21" fmla="*/ 2147483647 h 35"/>
                  <a:gd name="T22" fmla="*/ 2147483647 w 35"/>
                  <a:gd name="T23" fmla="*/ 2147483647 h 35"/>
                  <a:gd name="T24" fmla="*/ 2147483647 w 35"/>
                  <a:gd name="T25" fmla="*/ 2147483647 h 35"/>
                  <a:gd name="T26" fmla="*/ 2147483647 w 35"/>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
                  <a:gd name="T43" fmla="*/ 0 h 35"/>
                  <a:gd name="T44" fmla="*/ 35 w 35"/>
                  <a:gd name="T45" fmla="*/ 35 h 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500">
                  <a:solidFill>
                    <a:srgbClr val="000000"/>
                  </a:solidFill>
                  <a:ea typeface="微软雅黑" pitchFamily="34" charset="-122"/>
                  <a:sym typeface="Arial" pitchFamily="34" charset="0"/>
                </a:endParaRPr>
              </a:p>
            </p:txBody>
          </p:sp>
        </p:grpSp>
        <p:grpSp>
          <p:nvGrpSpPr>
            <p:cNvPr id="38930" name="Group 22"/>
            <p:cNvGrpSpPr>
              <a:grpSpLocks/>
            </p:cNvGrpSpPr>
            <p:nvPr/>
          </p:nvGrpSpPr>
          <p:grpSpPr bwMode="auto">
            <a:xfrm>
              <a:off x="0" y="0"/>
              <a:ext cx="2158455" cy="2196000"/>
              <a:chOff x="0" y="0"/>
              <a:chExt cx="365125" cy="371476"/>
            </a:xfrm>
          </p:grpSpPr>
          <p:sp>
            <p:nvSpPr>
              <p:cNvPr id="38931" name="Freeform 288"/>
              <p:cNvSpPr>
                <a:spLocks noChangeArrowheads="1"/>
              </p:cNvSpPr>
              <p:nvPr/>
            </p:nvSpPr>
            <p:spPr bwMode="auto">
              <a:xfrm>
                <a:off x="134938" y="173038"/>
                <a:ext cx="71438" cy="68263"/>
              </a:xfrm>
              <a:custGeom>
                <a:avLst/>
                <a:gdLst>
                  <a:gd name="T0" fmla="*/ 2147483647 w 45"/>
                  <a:gd name="T1" fmla="*/ 2147483647 h 43"/>
                  <a:gd name="T2" fmla="*/ 2147483647 w 45"/>
                  <a:gd name="T3" fmla="*/ 2147483647 h 43"/>
                  <a:gd name="T4" fmla="*/ 0 w 45"/>
                  <a:gd name="T5" fmla="*/ 2147483647 h 43"/>
                  <a:gd name="T6" fmla="*/ 2147483647 w 45"/>
                  <a:gd name="T7" fmla="*/ 0 h 43"/>
                  <a:gd name="T8" fmla="*/ 2147483647 w 45"/>
                  <a:gd name="T9" fmla="*/ 2147483647 h 43"/>
                  <a:gd name="T10" fmla="*/ 0 60000 65536"/>
                  <a:gd name="T11" fmla="*/ 0 60000 65536"/>
                  <a:gd name="T12" fmla="*/ 0 60000 65536"/>
                  <a:gd name="T13" fmla="*/ 0 60000 65536"/>
                  <a:gd name="T14" fmla="*/ 0 60000 65536"/>
                  <a:gd name="T15" fmla="*/ 0 w 45"/>
                  <a:gd name="T16" fmla="*/ 0 h 43"/>
                  <a:gd name="T17" fmla="*/ 45 w 45"/>
                  <a:gd name="T18" fmla="*/ 43 h 43"/>
                </a:gdLst>
                <a:ahLst/>
                <a:cxnLst>
                  <a:cxn ang="T10">
                    <a:pos x="T0" y="T1"/>
                  </a:cxn>
                  <a:cxn ang="T11">
                    <a:pos x="T2" y="T3"/>
                  </a:cxn>
                  <a:cxn ang="T12">
                    <a:pos x="T4" y="T5"/>
                  </a:cxn>
                  <a:cxn ang="T13">
                    <a:pos x="T6" y="T7"/>
                  </a:cxn>
                  <a:cxn ang="T14">
                    <a:pos x="T8" y="T9"/>
                  </a:cxn>
                </a:cxnLst>
                <a:rect l="T15" t="T16" r="T17" b="T18"/>
                <a:pathLst>
                  <a:path w="45" h="43">
                    <a:moveTo>
                      <a:pt x="45" y="17"/>
                    </a:moveTo>
                    <a:lnTo>
                      <a:pt x="17" y="43"/>
                    </a:lnTo>
                    <a:lnTo>
                      <a:pt x="0" y="26"/>
                    </a:lnTo>
                    <a:lnTo>
                      <a:pt x="29" y="0"/>
                    </a:lnTo>
                    <a:lnTo>
                      <a:pt x="45" y="17"/>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500">
                  <a:solidFill>
                    <a:srgbClr val="000000"/>
                  </a:solidFill>
                  <a:ea typeface="微软雅黑" pitchFamily="34" charset="-122"/>
                  <a:sym typeface="Arial" pitchFamily="34" charset="0"/>
                </a:endParaRPr>
              </a:p>
            </p:txBody>
          </p:sp>
          <p:sp>
            <p:nvSpPr>
              <p:cNvPr id="38932" name="Freeform 289"/>
              <p:cNvSpPr>
                <a:spLocks noEditPoints="1" noChangeArrowheads="1"/>
              </p:cNvSpPr>
              <p:nvPr/>
            </p:nvSpPr>
            <p:spPr bwMode="auto">
              <a:xfrm>
                <a:off x="139700" y="0"/>
                <a:ext cx="225425" cy="225425"/>
              </a:xfrm>
              <a:custGeom>
                <a:avLst/>
                <a:gdLst>
                  <a:gd name="T0" fmla="*/ 2147483647 w 60"/>
                  <a:gd name="T1" fmla="*/ 0 h 60"/>
                  <a:gd name="T2" fmla="*/ 0 w 60"/>
                  <a:gd name="T3" fmla="*/ 2147483647 h 60"/>
                  <a:gd name="T4" fmla="*/ 2147483647 w 60"/>
                  <a:gd name="T5" fmla="*/ 2147483647 h 60"/>
                  <a:gd name="T6" fmla="*/ 2147483647 w 60"/>
                  <a:gd name="T7" fmla="*/ 2147483647 h 60"/>
                  <a:gd name="T8" fmla="*/ 2147483647 w 60"/>
                  <a:gd name="T9" fmla="*/ 0 h 60"/>
                  <a:gd name="T10" fmla="*/ 2147483647 w 60"/>
                  <a:gd name="T11" fmla="*/ 2147483647 h 60"/>
                  <a:gd name="T12" fmla="*/ 2147483647 w 60"/>
                  <a:gd name="T13" fmla="*/ 2147483647 h 60"/>
                  <a:gd name="T14" fmla="*/ 2147483647 w 60"/>
                  <a:gd name="T15" fmla="*/ 2147483647 h 60"/>
                  <a:gd name="T16" fmla="*/ 2147483647 w 60"/>
                  <a:gd name="T17" fmla="*/ 2147483647 h 60"/>
                  <a:gd name="T18" fmla="*/ 2147483647 w 60"/>
                  <a:gd name="T19" fmla="*/ 2147483647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60"/>
                  <a:gd name="T32" fmla="*/ 60 w 60"/>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500">
                  <a:solidFill>
                    <a:srgbClr val="000000"/>
                  </a:solidFill>
                  <a:ea typeface="微软雅黑" pitchFamily="34" charset="-122"/>
                  <a:sym typeface="Arial" pitchFamily="34" charset="0"/>
                </a:endParaRPr>
              </a:p>
            </p:txBody>
          </p:sp>
          <p:sp>
            <p:nvSpPr>
              <p:cNvPr id="38933" name="Freeform 291"/>
              <p:cNvSpPr>
                <a:spLocks noChangeArrowheads="1"/>
              </p:cNvSpPr>
              <p:nvPr/>
            </p:nvSpPr>
            <p:spPr bwMode="auto">
              <a:xfrm>
                <a:off x="0" y="217488"/>
                <a:ext cx="158750" cy="153988"/>
              </a:xfrm>
              <a:custGeom>
                <a:avLst/>
                <a:gdLst>
                  <a:gd name="T0" fmla="*/ 2147483647 w 42"/>
                  <a:gd name="T1" fmla="*/ 0 h 41"/>
                  <a:gd name="T2" fmla="*/ 2147483647 w 42"/>
                  <a:gd name="T3" fmla="*/ 2147483647 h 41"/>
                  <a:gd name="T4" fmla="*/ 2147483647 w 42"/>
                  <a:gd name="T5" fmla="*/ 2147483647 h 41"/>
                  <a:gd name="T6" fmla="*/ 2147483647 w 42"/>
                  <a:gd name="T7" fmla="*/ 2147483647 h 41"/>
                  <a:gd name="T8" fmla="*/ 2147483647 w 42"/>
                  <a:gd name="T9" fmla="*/ 2147483647 h 41"/>
                  <a:gd name="T10" fmla="*/ 2147483647 w 42"/>
                  <a:gd name="T11" fmla="*/ 0 h 41"/>
                  <a:gd name="T12" fmla="*/ 0 60000 65536"/>
                  <a:gd name="T13" fmla="*/ 0 60000 65536"/>
                  <a:gd name="T14" fmla="*/ 0 60000 65536"/>
                  <a:gd name="T15" fmla="*/ 0 60000 65536"/>
                  <a:gd name="T16" fmla="*/ 0 60000 65536"/>
                  <a:gd name="T17" fmla="*/ 0 60000 65536"/>
                  <a:gd name="T18" fmla="*/ 0 w 42"/>
                  <a:gd name="T19" fmla="*/ 0 h 41"/>
                  <a:gd name="T20" fmla="*/ 42 w 42"/>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500">
                  <a:solidFill>
                    <a:srgbClr val="000000"/>
                  </a:solidFill>
                  <a:ea typeface="微软雅黑" pitchFamily="34" charset="-122"/>
                  <a:sym typeface="Arial" pitchFamily="34" charset="0"/>
                </a:endParaRPr>
              </a:p>
            </p:txBody>
          </p:sp>
        </p:grpSp>
      </p:grpSp>
      <p:sp>
        <p:nvSpPr>
          <p:cNvPr id="27674" name="矩形 47"/>
          <p:cNvSpPr>
            <a:spLocks noChangeArrowheads="1"/>
          </p:cNvSpPr>
          <p:nvPr/>
        </p:nvSpPr>
        <p:spPr bwMode="auto">
          <a:xfrm>
            <a:off x="6024563" y="1414463"/>
            <a:ext cx="5616575"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1700" b="1">
                <a:ea typeface="微软雅黑" pitchFamily="34" charset="-122"/>
              </a:rPr>
              <a:t>发展党员工作计划，中环党委是按照各在京支部的党员队伍和入党积极分子队伍进行调查分析，将实际情况上报集团党委，集团党委对发展党员数量和工作要求提出具体指导意见，中环党委采取自下而上、上下结合的方式，统筹协调，根据工作需要和实际情况作出调整，结合单位实际，制定方案，落实措施。</a:t>
            </a:r>
          </a:p>
        </p:txBody>
      </p:sp>
      <p:sp>
        <p:nvSpPr>
          <p:cNvPr id="27675" name="矩形 47"/>
          <p:cNvSpPr>
            <a:spLocks noChangeArrowheads="1"/>
          </p:cNvSpPr>
          <p:nvPr/>
        </p:nvSpPr>
        <p:spPr bwMode="auto">
          <a:xfrm>
            <a:off x="6096000" y="4222750"/>
            <a:ext cx="540067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1700" b="1">
                <a:ea typeface="微软雅黑" pitchFamily="34" charset="-122"/>
              </a:rPr>
              <a:t>各京外各基层党组织，按照属地上级党委制定发展党员工作计划，过程中不需要报中环党委。</a:t>
            </a:r>
          </a:p>
        </p:txBody>
      </p:sp>
      <p:sp>
        <p:nvSpPr>
          <p:cNvPr id="27676" name="矩形 58"/>
          <p:cNvSpPr>
            <a:spLocks noChangeArrowheads="1"/>
          </p:cNvSpPr>
          <p:nvPr/>
        </p:nvSpPr>
        <p:spPr bwMode="auto">
          <a:xfrm>
            <a:off x="3719513" y="1990725"/>
            <a:ext cx="14509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000" b="1">
                <a:solidFill>
                  <a:srgbClr val="3F3F3F"/>
                </a:solidFill>
                <a:latin typeface="微软雅黑" pitchFamily="34" charset="-122"/>
                <a:ea typeface="微软雅黑" pitchFamily="34" charset="-122"/>
                <a:sym typeface="微软雅黑" pitchFamily="34" charset="-122"/>
              </a:rPr>
              <a:t>京内党组织</a:t>
            </a:r>
            <a:endParaRPr lang="en-US" altLang="zh-CN" sz="2000" b="1">
              <a:solidFill>
                <a:srgbClr val="3F3F3F"/>
              </a:solidFill>
              <a:latin typeface="微软雅黑" pitchFamily="34" charset="-122"/>
              <a:ea typeface="微软雅黑" pitchFamily="34" charset="-122"/>
              <a:sym typeface="微软雅黑" pitchFamily="34" charset="-122"/>
            </a:endParaRPr>
          </a:p>
        </p:txBody>
      </p:sp>
      <p:sp>
        <p:nvSpPr>
          <p:cNvPr id="27677" name="矩形 60"/>
          <p:cNvSpPr>
            <a:spLocks noChangeArrowheads="1"/>
          </p:cNvSpPr>
          <p:nvPr/>
        </p:nvSpPr>
        <p:spPr bwMode="auto">
          <a:xfrm>
            <a:off x="3719513" y="4294188"/>
            <a:ext cx="14509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000" b="1">
                <a:solidFill>
                  <a:srgbClr val="3F3F3F"/>
                </a:solidFill>
                <a:latin typeface="微软雅黑" pitchFamily="34" charset="-122"/>
                <a:ea typeface="微软雅黑" pitchFamily="34" charset="-122"/>
                <a:sym typeface="微软雅黑" pitchFamily="34" charset="-122"/>
              </a:rPr>
              <a:t>京外党组织</a:t>
            </a:r>
            <a:endParaRPr lang="en-US" altLang="zh-CN" sz="2000" b="1">
              <a:solidFill>
                <a:srgbClr val="3F3F3F"/>
              </a:solidFill>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656"/>
                                        </p:tgtEl>
                                        <p:attrNameLst>
                                          <p:attrName>style.visibility</p:attrName>
                                        </p:attrNameLst>
                                      </p:cBhvr>
                                      <p:to>
                                        <p:strVal val="visible"/>
                                      </p:to>
                                    </p:set>
                                    <p:animEffect>
                                      <p:cBhvr>
                                        <p:cTn id="7" dur="500"/>
                                        <p:tgtEl>
                                          <p:spTgt spid="27656"/>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350" fill="hold"/>
                                        <p:tgtEl>
                                          <p:spTgt spid="2"/>
                                        </p:tgtEl>
                                        <p:attrNameLst>
                                          <p:attrName>ppt_w</p:attrName>
                                        </p:attrNameLst>
                                      </p:cBhvr>
                                      <p:tavLst>
                                        <p:tav tm="0">
                                          <p:val>
                                            <p:fltVal val="0"/>
                                          </p:val>
                                        </p:tav>
                                        <p:tav tm="100000">
                                          <p:val>
                                            <p:strVal val="#ppt_w"/>
                                          </p:val>
                                        </p:tav>
                                      </p:tavLst>
                                    </p:anim>
                                    <p:anim calcmode="lin" valueType="num">
                                      <p:cBhvr>
                                        <p:cTn id="12" dur="350" fill="hold"/>
                                        <p:tgtEl>
                                          <p:spTgt spid="2"/>
                                        </p:tgtEl>
                                        <p:attrNameLst>
                                          <p:attrName>ppt_h</p:attrName>
                                        </p:attrNameLst>
                                      </p:cBhvr>
                                      <p:tavLst>
                                        <p:tav tm="0">
                                          <p:val>
                                            <p:fltVal val="0"/>
                                          </p:val>
                                        </p:tav>
                                        <p:tav tm="100000">
                                          <p:val>
                                            <p:strVal val="#ppt_h"/>
                                          </p:val>
                                        </p:tav>
                                      </p:tavLst>
                                    </p:anim>
                                    <p:animEffect>
                                      <p:cBhvr>
                                        <p:cTn id="13" dur="350"/>
                                        <p:tgtEl>
                                          <p:spTgt spid="2"/>
                                        </p:tgtEl>
                                      </p:cBhvr>
                                    </p:animEffect>
                                  </p:childTnLst>
                                </p:cTn>
                              </p:par>
                            </p:childTnLst>
                          </p:cTn>
                        </p:par>
                        <p:par>
                          <p:cTn id="14" fill="hold" nodeType="afterGroup">
                            <p:stCondLst>
                              <p:cond delay="850"/>
                            </p:stCondLst>
                            <p:childTnLst>
                              <p:par>
                                <p:cTn id="15" presetID="22" presetClass="entr" presetSubtype="4" fill="hold" grpId="0" nodeType="afterEffect">
                                  <p:stCondLst>
                                    <p:cond delay="0"/>
                                  </p:stCondLst>
                                  <p:childTnLst>
                                    <p:set>
                                      <p:cBhvr>
                                        <p:cTn id="16" dur="1" fill="hold">
                                          <p:stCondLst>
                                            <p:cond delay="0"/>
                                          </p:stCondLst>
                                        </p:cTn>
                                        <p:tgtEl>
                                          <p:spTgt spid="27676"/>
                                        </p:tgtEl>
                                        <p:attrNameLst>
                                          <p:attrName>style.visibility</p:attrName>
                                        </p:attrNameLst>
                                      </p:cBhvr>
                                      <p:to>
                                        <p:strVal val="visible"/>
                                      </p:to>
                                    </p:set>
                                    <p:animEffect>
                                      <p:cBhvr>
                                        <p:cTn id="17" dur="500"/>
                                        <p:tgtEl>
                                          <p:spTgt spid="27676"/>
                                        </p:tgtEl>
                                      </p:cBhvr>
                                    </p:animEffect>
                                  </p:childTnLst>
                                </p:cTn>
                              </p:par>
                            </p:childTnLst>
                          </p:cTn>
                        </p:par>
                        <p:par>
                          <p:cTn id="18" fill="hold" nodeType="afterGroup">
                            <p:stCondLst>
                              <p:cond delay="135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350" fill="hold"/>
                                        <p:tgtEl>
                                          <p:spTgt spid="5"/>
                                        </p:tgtEl>
                                        <p:attrNameLst>
                                          <p:attrName>ppt_w</p:attrName>
                                        </p:attrNameLst>
                                      </p:cBhvr>
                                      <p:tavLst>
                                        <p:tav tm="0">
                                          <p:val>
                                            <p:fltVal val="0"/>
                                          </p:val>
                                        </p:tav>
                                        <p:tav tm="100000">
                                          <p:val>
                                            <p:strVal val="#ppt_w"/>
                                          </p:val>
                                        </p:tav>
                                      </p:tavLst>
                                    </p:anim>
                                    <p:anim calcmode="lin" valueType="num">
                                      <p:cBhvr>
                                        <p:cTn id="22" dur="350" fill="hold"/>
                                        <p:tgtEl>
                                          <p:spTgt spid="5"/>
                                        </p:tgtEl>
                                        <p:attrNameLst>
                                          <p:attrName>ppt_h</p:attrName>
                                        </p:attrNameLst>
                                      </p:cBhvr>
                                      <p:tavLst>
                                        <p:tav tm="0">
                                          <p:val>
                                            <p:fltVal val="0"/>
                                          </p:val>
                                        </p:tav>
                                        <p:tav tm="100000">
                                          <p:val>
                                            <p:strVal val="#ppt_h"/>
                                          </p:val>
                                        </p:tav>
                                      </p:tavLst>
                                    </p:anim>
                                    <p:animEffect>
                                      <p:cBhvr>
                                        <p:cTn id="23" dur="350"/>
                                        <p:tgtEl>
                                          <p:spTgt spid="5"/>
                                        </p:tgtEl>
                                      </p:cBhvr>
                                    </p:animEffect>
                                  </p:childTnLst>
                                </p:cTn>
                              </p:par>
                            </p:childTnLst>
                          </p:cTn>
                        </p:par>
                        <p:par>
                          <p:cTn id="24" fill="hold" nodeType="afterGroup">
                            <p:stCondLst>
                              <p:cond delay="1700"/>
                            </p:stCondLst>
                            <p:childTnLst>
                              <p:par>
                                <p:cTn id="25" presetID="22" presetClass="entr" presetSubtype="4" fill="hold" grpId="0" nodeType="afterEffect">
                                  <p:stCondLst>
                                    <p:cond delay="0"/>
                                  </p:stCondLst>
                                  <p:childTnLst>
                                    <p:set>
                                      <p:cBhvr>
                                        <p:cTn id="26" dur="1" fill="hold">
                                          <p:stCondLst>
                                            <p:cond delay="0"/>
                                          </p:stCondLst>
                                        </p:cTn>
                                        <p:tgtEl>
                                          <p:spTgt spid="27677"/>
                                        </p:tgtEl>
                                        <p:attrNameLst>
                                          <p:attrName>style.visibility</p:attrName>
                                        </p:attrNameLst>
                                      </p:cBhvr>
                                      <p:to>
                                        <p:strVal val="visible"/>
                                      </p:to>
                                    </p:set>
                                    <p:animEffect>
                                      <p:cBhvr>
                                        <p:cTn id="27" dur="500"/>
                                        <p:tgtEl>
                                          <p:spTgt spid="27677"/>
                                        </p:tgtEl>
                                      </p:cBhvr>
                                    </p:animEffect>
                                  </p:childTnLst>
                                </p:cTn>
                              </p:par>
                            </p:childTnLst>
                          </p:cTn>
                        </p:par>
                        <p:par>
                          <p:cTn id="28" fill="hold" nodeType="afterGroup">
                            <p:stCondLst>
                              <p:cond delay="2200"/>
                            </p:stCondLst>
                            <p:childTnLst>
                              <p:par>
                                <p:cTn id="29" presetID="16" presetClass="entr" presetSubtype="26" fill="hold" grpId="0" nodeType="afterEffect">
                                  <p:stCondLst>
                                    <p:cond delay="0"/>
                                  </p:stCondLst>
                                  <p:childTnLst>
                                    <p:set>
                                      <p:cBhvr>
                                        <p:cTn id="30" dur="1" fill="hold">
                                          <p:stCondLst>
                                            <p:cond delay="0"/>
                                          </p:stCondLst>
                                        </p:cTn>
                                        <p:tgtEl>
                                          <p:spTgt spid="27657"/>
                                        </p:tgtEl>
                                        <p:attrNameLst>
                                          <p:attrName>style.visibility</p:attrName>
                                        </p:attrNameLst>
                                      </p:cBhvr>
                                      <p:to>
                                        <p:strVal val="visible"/>
                                      </p:to>
                                    </p:set>
                                    <p:animEffect>
                                      <p:cBhvr>
                                        <p:cTn id="31" dur="250"/>
                                        <p:tgtEl>
                                          <p:spTgt spid="276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674"/>
                                        </p:tgtEl>
                                        <p:attrNameLst>
                                          <p:attrName>style.visibility</p:attrName>
                                        </p:attrNameLst>
                                      </p:cBhvr>
                                      <p:to>
                                        <p:strVal val="visible"/>
                                      </p:to>
                                    </p:set>
                                    <p:animEffect>
                                      <p:cBhvr>
                                        <p:cTn id="34" dur="500"/>
                                        <p:tgtEl>
                                          <p:spTgt spid="2767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675"/>
                                        </p:tgtEl>
                                        <p:attrNameLst>
                                          <p:attrName>style.visibility</p:attrName>
                                        </p:attrNameLst>
                                      </p:cBhvr>
                                      <p:to>
                                        <p:strVal val="visible"/>
                                      </p:to>
                                    </p:set>
                                    <p:animEffect>
                                      <p:cBhvr>
                                        <p:cTn id="37" dur="500"/>
                                        <p:tgtEl>
                                          <p:spTgt spid="27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6" grpId="0" bldLvl="0" autoUpdateAnimBg="0"/>
      <p:bldP spid="27657" grpId="0" animBg="1"/>
      <p:bldP spid="27674" grpId="0" bldLvl="0" autoUpdateAnimBg="0"/>
      <p:bldP spid="27675" grpId="0" bldLvl="0" autoUpdateAnimBg="0"/>
      <p:bldP spid="27676" grpId="0" bldLvl="0" autoUpdateAnimBg="0"/>
      <p:bldP spid="27677"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C9648D09-AA2C-47CC-9838-04FB79D4E98F}" type="slidenum">
              <a:rPr lang="zh-CN" altLang="en-US" sz="1200" smtClean="0">
                <a:solidFill>
                  <a:srgbClr val="898989"/>
                </a:solidFill>
              </a:rPr>
              <a:pPr eaLnBrk="1" hangingPunct="1"/>
              <a:t>27</a:t>
            </a:fld>
            <a:endParaRPr lang="zh-CN" altLang="en-US" sz="1800" smtClean="0"/>
          </a:p>
        </p:txBody>
      </p:sp>
      <p:pic>
        <p:nvPicPr>
          <p:cNvPr id="3993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94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994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3994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4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3994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（二）党员发展工作流程图</a:t>
            </a:r>
            <a:endParaRPr lang="zh-CN" altLang="en-US" sz="1600" b="1">
              <a:latin typeface="微软雅黑" pitchFamily="34" charset="-122"/>
              <a:ea typeface="微软雅黑" pitchFamily="34" charset="-122"/>
              <a:sym typeface="微软雅黑" pitchFamily="34" charset="-122"/>
            </a:endParaRPr>
          </a:p>
        </p:txBody>
      </p:sp>
      <p:sp>
        <p:nvSpPr>
          <p:cNvPr id="28681" name="矩形 57"/>
          <p:cNvSpPr>
            <a:spLocks noChangeArrowheads="1"/>
          </p:cNvSpPr>
          <p:nvPr/>
        </p:nvSpPr>
        <p:spPr bwMode="auto">
          <a:xfrm>
            <a:off x="1801813" y="2062163"/>
            <a:ext cx="18415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r" eaLnBrk="1" hangingPunct="1">
              <a:lnSpc>
                <a:spcPts val="2125"/>
              </a:lnSpc>
            </a:pPr>
            <a:r>
              <a:rPr lang="zh-CN" altLang="en-US" sz="1500">
                <a:solidFill>
                  <a:srgbClr val="F2F2F2"/>
                </a:solidFill>
                <a:latin typeface="微软雅黑" pitchFamily="34" charset="-122"/>
                <a:ea typeface="微软雅黑" pitchFamily="34" charset="-122"/>
                <a:sym typeface="微软雅黑" pitchFamily="34" charset="-122"/>
              </a:rPr>
              <a:t>文字描述，总结概括，内容大纲。</a:t>
            </a:r>
            <a:r>
              <a:rPr lang="en-US" altLang="zh-CN" sz="1500">
                <a:solidFill>
                  <a:srgbClr val="F2F2F2"/>
                </a:solidFill>
                <a:latin typeface="微软雅黑" pitchFamily="34" charset="-122"/>
                <a:ea typeface="微软雅黑" pitchFamily="34" charset="-122"/>
                <a:sym typeface="微软雅黑" pitchFamily="34" charset="-122"/>
              </a:rPr>
              <a:t> </a:t>
            </a:r>
            <a:endParaRPr lang="zh-CN" altLang="en-US" sz="1500">
              <a:solidFill>
                <a:srgbClr val="F2F2F2"/>
              </a:solidFill>
              <a:latin typeface="微软雅黑" pitchFamily="34" charset="-122"/>
              <a:ea typeface="微软雅黑" pitchFamily="34" charset="-122"/>
              <a:sym typeface="微软雅黑" pitchFamily="34" charset="-122"/>
            </a:endParaRPr>
          </a:p>
        </p:txBody>
      </p:sp>
      <p:sp>
        <p:nvSpPr>
          <p:cNvPr id="28682" name="矩形 44"/>
          <p:cNvSpPr>
            <a:spLocks noChangeArrowheads="1"/>
          </p:cNvSpPr>
          <p:nvPr/>
        </p:nvSpPr>
        <p:spPr bwMode="auto">
          <a:xfrm>
            <a:off x="5124450" y="3981450"/>
            <a:ext cx="3098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300" b="1">
                <a:solidFill>
                  <a:srgbClr val="F2F2F2"/>
                </a:solidFill>
                <a:latin typeface="微软雅黑" pitchFamily="34" charset="-122"/>
                <a:ea typeface="微软雅黑" pitchFamily="34" charset="-122"/>
                <a:sym typeface="微软雅黑" pitchFamily="34" charset="-122"/>
              </a:rPr>
              <a:t>添加主题</a:t>
            </a:r>
            <a:endParaRPr lang="zh-CN" altLang="en-US" sz="2300">
              <a:solidFill>
                <a:srgbClr val="F2F2F2"/>
              </a:solidFill>
              <a:sym typeface="Arial" pitchFamily="34" charset="0"/>
            </a:endParaRPr>
          </a:p>
        </p:txBody>
      </p:sp>
      <p:sp>
        <p:nvSpPr>
          <p:cNvPr id="28683" name="矩形 45"/>
          <p:cNvSpPr>
            <a:spLocks noChangeArrowheads="1"/>
          </p:cNvSpPr>
          <p:nvPr/>
        </p:nvSpPr>
        <p:spPr bwMode="auto">
          <a:xfrm>
            <a:off x="5124450" y="4383088"/>
            <a:ext cx="4281488"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1500">
                <a:solidFill>
                  <a:srgbClr val="F2F2F2"/>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a:t>
            </a:r>
            <a:r>
              <a:rPr lang="zh-CN" altLang="en-US" sz="1500">
                <a:solidFill>
                  <a:srgbClr val="F2F2F2"/>
                </a:solidFill>
                <a:latin typeface="微软雅黑" pitchFamily="34" charset="-122"/>
                <a:ea typeface="微软雅黑" pitchFamily="34" charset="-122"/>
              </a:rPr>
              <a:t>在此录入上述图表的综合分析说明，在此录入上述图表的综合分析说明，在此录入上述图表的综合分析说明。 </a:t>
            </a:r>
            <a:endParaRPr lang="zh-CN" altLang="en-US"/>
          </a:p>
        </p:txBody>
      </p:sp>
      <p:pic>
        <p:nvPicPr>
          <p:cNvPr id="3994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1485900"/>
            <a:ext cx="5940425"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8875" y="1485900"/>
            <a:ext cx="5689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680"/>
                                        </p:tgtEl>
                                        <p:attrNameLst>
                                          <p:attrName>style.visibility</p:attrName>
                                        </p:attrNameLst>
                                      </p:cBhvr>
                                      <p:to>
                                        <p:strVal val="visible"/>
                                      </p:to>
                                    </p:set>
                                    <p:animEffect>
                                      <p:cBhvr>
                                        <p:cTn id="7" dur="500"/>
                                        <p:tgtEl>
                                          <p:spTgt spid="28680"/>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8681"/>
                                        </p:tgtEl>
                                        <p:attrNameLst>
                                          <p:attrName>style.visibility</p:attrName>
                                        </p:attrNameLst>
                                      </p:cBhvr>
                                      <p:to>
                                        <p:strVal val="visible"/>
                                      </p:to>
                                    </p:set>
                                    <p:animEffect>
                                      <p:cBhvr>
                                        <p:cTn id="11" dur="500"/>
                                        <p:tgtEl>
                                          <p:spTgt spid="28681"/>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682"/>
                                        </p:tgtEl>
                                        <p:attrNameLst>
                                          <p:attrName>style.visibility</p:attrName>
                                        </p:attrNameLst>
                                      </p:cBhvr>
                                      <p:to>
                                        <p:strVal val="visible"/>
                                      </p:to>
                                    </p:set>
                                    <p:animEffect>
                                      <p:cBhvr>
                                        <p:cTn id="15" dur="500"/>
                                        <p:tgtEl>
                                          <p:spTgt spid="2868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683"/>
                                        </p:tgtEl>
                                        <p:attrNameLst>
                                          <p:attrName>style.visibility</p:attrName>
                                        </p:attrNameLst>
                                      </p:cBhvr>
                                      <p:to>
                                        <p:strVal val="visible"/>
                                      </p:to>
                                    </p:set>
                                    <p:animEffect>
                                      <p:cBhvr>
                                        <p:cTn id="19" dur="500"/>
                                        <p:tgtEl>
                                          <p:spTgt spid="28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bldLvl="0" autoUpdateAnimBg="0"/>
      <p:bldP spid="28681" grpId="0" bldLvl="0" autoUpdateAnimBg="0"/>
      <p:bldP spid="28682" grpId="0" bldLvl="0" autoUpdateAnimBg="0"/>
      <p:bldP spid="28683" grpId="0" bldLvl="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A20174EA-BCEB-488D-B2B1-216E8F245DA2}" type="slidenum">
              <a:rPr lang="zh-CN" altLang="en-US" sz="1200" smtClean="0">
                <a:solidFill>
                  <a:srgbClr val="898989"/>
                </a:solidFill>
              </a:rPr>
              <a:pPr eaLnBrk="1" hangingPunct="1"/>
              <a:t>28</a:t>
            </a:fld>
            <a:endParaRPr lang="zh-CN" altLang="en-US" sz="1800" smtClean="0"/>
          </a:p>
        </p:txBody>
      </p:sp>
      <p:pic>
        <p:nvPicPr>
          <p:cNvPr id="4096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096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096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096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6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4096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党员发展第一、二环节</a:t>
            </a:r>
            <a:endParaRPr lang="zh-CN" altLang="en-US" sz="1600" b="1">
              <a:latin typeface="微软雅黑" pitchFamily="34" charset="-122"/>
              <a:ea typeface="微软雅黑" pitchFamily="34" charset="-122"/>
              <a:sym typeface="微软雅黑" pitchFamily="34" charset="-122"/>
            </a:endParaRPr>
          </a:p>
        </p:txBody>
      </p:sp>
      <p:sp>
        <p:nvSpPr>
          <p:cNvPr id="29705" name="矩形 57"/>
          <p:cNvSpPr>
            <a:spLocks noChangeArrowheads="1"/>
          </p:cNvSpPr>
          <p:nvPr/>
        </p:nvSpPr>
        <p:spPr bwMode="auto">
          <a:xfrm>
            <a:off x="1801813" y="2062163"/>
            <a:ext cx="18415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r" eaLnBrk="1" hangingPunct="1">
              <a:lnSpc>
                <a:spcPts val="2125"/>
              </a:lnSpc>
            </a:pPr>
            <a:r>
              <a:rPr lang="zh-CN" altLang="en-US" sz="1500">
                <a:solidFill>
                  <a:srgbClr val="F2F2F2"/>
                </a:solidFill>
                <a:latin typeface="微软雅黑" pitchFamily="34" charset="-122"/>
                <a:ea typeface="微软雅黑" pitchFamily="34" charset="-122"/>
                <a:sym typeface="微软雅黑" pitchFamily="34" charset="-122"/>
              </a:rPr>
              <a:t>文字描述，总结概括，内容大纲。</a:t>
            </a:r>
            <a:r>
              <a:rPr lang="en-US" altLang="zh-CN" sz="1500">
                <a:solidFill>
                  <a:srgbClr val="F2F2F2"/>
                </a:solidFill>
                <a:latin typeface="微软雅黑" pitchFamily="34" charset="-122"/>
                <a:ea typeface="微软雅黑" pitchFamily="34" charset="-122"/>
                <a:sym typeface="微软雅黑" pitchFamily="34" charset="-122"/>
              </a:rPr>
              <a:t> </a:t>
            </a:r>
            <a:endParaRPr lang="zh-CN" altLang="en-US" sz="1500">
              <a:solidFill>
                <a:srgbClr val="F2F2F2"/>
              </a:solidFill>
              <a:latin typeface="微软雅黑" pitchFamily="34" charset="-122"/>
              <a:ea typeface="微软雅黑" pitchFamily="34" charset="-122"/>
              <a:sym typeface="微软雅黑" pitchFamily="34" charset="-122"/>
            </a:endParaRPr>
          </a:p>
        </p:txBody>
      </p:sp>
      <p:sp>
        <p:nvSpPr>
          <p:cNvPr id="29706" name="矩形 44"/>
          <p:cNvSpPr>
            <a:spLocks noChangeArrowheads="1"/>
          </p:cNvSpPr>
          <p:nvPr/>
        </p:nvSpPr>
        <p:spPr bwMode="auto">
          <a:xfrm>
            <a:off x="5124450" y="3981450"/>
            <a:ext cx="3098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300" b="1">
                <a:solidFill>
                  <a:srgbClr val="F2F2F2"/>
                </a:solidFill>
                <a:latin typeface="微软雅黑" pitchFamily="34" charset="-122"/>
                <a:ea typeface="微软雅黑" pitchFamily="34" charset="-122"/>
                <a:sym typeface="微软雅黑" pitchFamily="34" charset="-122"/>
              </a:rPr>
              <a:t>添加主题</a:t>
            </a:r>
            <a:endParaRPr lang="zh-CN" altLang="en-US" sz="2300">
              <a:solidFill>
                <a:srgbClr val="F2F2F2"/>
              </a:solidFill>
              <a:sym typeface="Arial" pitchFamily="34" charset="0"/>
            </a:endParaRPr>
          </a:p>
        </p:txBody>
      </p:sp>
      <p:sp>
        <p:nvSpPr>
          <p:cNvPr id="29707" name="矩形 45"/>
          <p:cNvSpPr>
            <a:spLocks noChangeArrowheads="1"/>
          </p:cNvSpPr>
          <p:nvPr/>
        </p:nvSpPr>
        <p:spPr bwMode="auto">
          <a:xfrm>
            <a:off x="5124450" y="4383088"/>
            <a:ext cx="4281488"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1500">
                <a:solidFill>
                  <a:srgbClr val="F2F2F2"/>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a:t>
            </a:r>
            <a:r>
              <a:rPr lang="zh-CN" altLang="en-US" sz="1500">
                <a:solidFill>
                  <a:srgbClr val="F2F2F2"/>
                </a:solidFill>
                <a:latin typeface="微软雅黑" pitchFamily="34" charset="-122"/>
                <a:ea typeface="微软雅黑" pitchFamily="34" charset="-122"/>
              </a:rPr>
              <a:t>在此录入上述图表的综合分析说明，在此录入上述图表的综合分析说明，在此录入上述图表的综合分析说明。 </a:t>
            </a:r>
            <a:endParaRPr lang="zh-CN" altLang="en-US"/>
          </a:p>
        </p:txBody>
      </p:sp>
      <p:pic>
        <p:nvPicPr>
          <p:cNvPr id="40973"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325" y="1198563"/>
            <a:ext cx="10941050" cy="493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704"/>
                                        </p:tgtEl>
                                        <p:attrNameLst>
                                          <p:attrName>style.visibility</p:attrName>
                                        </p:attrNameLst>
                                      </p:cBhvr>
                                      <p:to>
                                        <p:strVal val="visible"/>
                                      </p:to>
                                    </p:set>
                                    <p:animEffect>
                                      <p:cBhvr>
                                        <p:cTn id="7" dur="500"/>
                                        <p:tgtEl>
                                          <p:spTgt spid="29704"/>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9705"/>
                                        </p:tgtEl>
                                        <p:attrNameLst>
                                          <p:attrName>style.visibility</p:attrName>
                                        </p:attrNameLst>
                                      </p:cBhvr>
                                      <p:to>
                                        <p:strVal val="visible"/>
                                      </p:to>
                                    </p:set>
                                    <p:animEffect>
                                      <p:cBhvr>
                                        <p:cTn id="11" dur="500"/>
                                        <p:tgtEl>
                                          <p:spTgt spid="29705"/>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9706"/>
                                        </p:tgtEl>
                                        <p:attrNameLst>
                                          <p:attrName>style.visibility</p:attrName>
                                        </p:attrNameLst>
                                      </p:cBhvr>
                                      <p:to>
                                        <p:strVal val="visible"/>
                                      </p:to>
                                    </p:set>
                                    <p:animEffect>
                                      <p:cBhvr>
                                        <p:cTn id="15" dur="500"/>
                                        <p:tgtEl>
                                          <p:spTgt spid="29706"/>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707"/>
                                        </p:tgtEl>
                                        <p:attrNameLst>
                                          <p:attrName>style.visibility</p:attrName>
                                        </p:attrNameLst>
                                      </p:cBhvr>
                                      <p:to>
                                        <p:strVal val="visible"/>
                                      </p:to>
                                    </p:set>
                                    <p:animEffect>
                                      <p:cBhvr>
                                        <p:cTn id="19" dur="500"/>
                                        <p:tgtEl>
                                          <p:spTgt spid="29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bldLvl="0" autoUpdateAnimBg="0"/>
      <p:bldP spid="29705" grpId="0" bldLvl="0" autoUpdateAnimBg="0"/>
      <p:bldP spid="29706" grpId="0" bldLvl="0" autoUpdateAnimBg="0"/>
      <p:bldP spid="29707"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C2A95864-0AF0-4E2C-9305-453E25C609C8}" type="slidenum">
              <a:rPr lang="zh-CN" altLang="en-US" sz="1200" smtClean="0">
                <a:solidFill>
                  <a:srgbClr val="898989"/>
                </a:solidFill>
              </a:rPr>
              <a:pPr eaLnBrk="1" hangingPunct="1"/>
              <a:t>29</a:t>
            </a:fld>
            <a:endParaRPr lang="zh-CN" altLang="en-US" sz="1800" smtClean="0"/>
          </a:p>
        </p:txBody>
      </p:sp>
      <p:pic>
        <p:nvPicPr>
          <p:cNvPr id="4198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198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198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199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4199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确定积极分子支部决议模板</a:t>
            </a:r>
            <a:endParaRPr lang="zh-CN" altLang="en-US" sz="1600" b="1">
              <a:latin typeface="微软雅黑" pitchFamily="34" charset="-122"/>
              <a:ea typeface="微软雅黑" pitchFamily="34" charset="-122"/>
              <a:sym typeface="微软雅黑" pitchFamily="34" charset="-122"/>
            </a:endParaRPr>
          </a:p>
        </p:txBody>
      </p:sp>
      <p:sp>
        <p:nvSpPr>
          <p:cNvPr id="30729" name="矩形 57"/>
          <p:cNvSpPr>
            <a:spLocks noChangeArrowheads="1"/>
          </p:cNvSpPr>
          <p:nvPr/>
        </p:nvSpPr>
        <p:spPr bwMode="auto">
          <a:xfrm>
            <a:off x="1801813" y="2062163"/>
            <a:ext cx="18415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r" eaLnBrk="1" hangingPunct="1">
              <a:lnSpc>
                <a:spcPts val="2125"/>
              </a:lnSpc>
            </a:pPr>
            <a:r>
              <a:rPr lang="zh-CN" altLang="en-US" sz="1500">
                <a:solidFill>
                  <a:srgbClr val="F2F2F2"/>
                </a:solidFill>
                <a:latin typeface="微软雅黑" pitchFamily="34" charset="-122"/>
                <a:ea typeface="微软雅黑" pitchFamily="34" charset="-122"/>
                <a:sym typeface="微软雅黑" pitchFamily="34" charset="-122"/>
              </a:rPr>
              <a:t>文字描述，总结概括，内容大纲。</a:t>
            </a:r>
            <a:r>
              <a:rPr lang="en-US" altLang="zh-CN" sz="1500">
                <a:solidFill>
                  <a:srgbClr val="F2F2F2"/>
                </a:solidFill>
                <a:latin typeface="微软雅黑" pitchFamily="34" charset="-122"/>
                <a:ea typeface="微软雅黑" pitchFamily="34" charset="-122"/>
                <a:sym typeface="微软雅黑" pitchFamily="34" charset="-122"/>
              </a:rPr>
              <a:t> </a:t>
            </a:r>
            <a:endParaRPr lang="zh-CN" altLang="en-US" sz="1500">
              <a:solidFill>
                <a:srgbClr val="F2F2F2"/>
              </a:solidFill>
              <a:latin typeface="微软雅黑" pitchFamily="34" charset="-122"/>
              <a:ea typeface="微软雅黑" pitchFamily="34" charset="-122"/>
              <a:sym typeface="微软雅黑" pitchFamily="34" charset="-122"/>
            </a:endParaRPr>
          </a:p>
        </p:txBody>
      </p:sp>
      <p:sp>
        <p:nvSpPr>
          <p:cNvPr id="30730" name="矩形 44"/>
          <p:cNvSpPr>
            <a:spLocks noChangeArrowheads="1"/>
          </p:cNvSpPr>
          <p:nvPr/>
        </p:nvSpPr>
        <p:spPr bwMode="auto">
          <a:xfrm>
            <a:off x="5124450" y="3981450"/>
            <a:ext cx="3098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300" b="1">
                <a:solidFill>
                  <a:srgbClr val="F2F2F2"/>
                </a:solidFill>
                <a:latin typeface="微软雅黑" pitchFamily="34" charset="-122"/>
                <a:ea typeface="微软雅黑" pitchFamily="34" charset="-122"/>
                <a:sym typeface="微软雅黑" pitchFamily="34" charset="-122"/>
              </a:rPr>
              <a:t>添加主题</a:t>
            </a:r>
            <a:endParaRPr lang="zh-CN" altLang="en-US" sz="2300">
              <a:solidFill>
                <a:srgbClr val="F2F2F2"/>
              </a:solidFill>
              <a:sym typeface="Arial" pitchFamily="34" charset="0"/>
            </a:endParaRPr>
          </a:p>
        </p:txBody>
      </p:sp>
      <p:sp>
        <p:nvSpPr>
          <p:cNvPr id="30731" name="矩形 45"/>
          <p:cNvSpPr>
            <a:spLocks noChangeArrowheads="1"/>
          </p:cNvSpPr>
          <p:nvPr/>
        </p:nvSpPr>
        <p:spPr bwMode="auto">
          <a:xfrm>
            <a:off x="5124450" y="4383088"/>
            <a:ext cx="4281488"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1500">
                <a:solidFill>
                  <a:srgbClr val="F2F2F2"/>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a:t>
            </a:r>
            <a:r>
              <a:rPr lang="zh-CN" altLang="en-US" sz="1500">
                <a:solidFill>
                  <a:srgbClr val="F2F2F2"/>
                </a:solidFill>
                <a:latin typeface="微软雅黑" pitchFamily="34" charset="-122"/>
                <a:ea typeface="微软雅黑" pitchFamily="34" charset="-122"/>
              </a:rPr>
              <a:t>在此录入上述图表的综合分析说明，在此录入上述图表的综合分析说明，在此录入上述图表的综合分析说明。 </a:t>
            </a:r>
            <a:endParaRPr lang="zh-CN" altLang="en-US"/>
          </a:p>
        </p:txBody>
      </p:sp>
      <p:pic>
        <p:nvPicPr>
          <p:cNvPr id="41997" name="Picture 12"/>
          <p:cNvPicPr>
            <a:picLocks noChangeAspect="1" noChangeArrowheads="1"/>
          </p:cNvPicPr>
          <p:nvPr/>
        </p:nvPicPr>
        <p:blipFill>
          <a:blip r:embed="rId5">
            <a:extLst>
              <a:ext uri="{28A0092B-C50C-407E-A947-70E740481C1C}">
                <a14:useLocalDpi xmlns:a14="http://schemas.microsoft.com/office/drawing/2010/main" val="0"/>
              </a:ext>
            </a:extLst>
          </a:blip>
          <a:srcRect l="7152" t="3075" r="6172" b="2914"/>
          <a:stretch>
            <a:fillRect/>
          </a:stretch>
        </p:blipFill>
        <p:spPr bwMode="auto">
          <a:xfrm>
            <a:off x="7464425" y="981075"/>
            <a:ext cx="3744913" cy="541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8"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1088" y="1054100"/>
            <a:ext cx="4924425"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9" name="Text Box 14"/>
          <p:cNvSpPr txBox="1">
            <a:spLocks noChangeArrowheads="1"/>
          </p:cNvSpPr>
          <p:nvPr/>
        </p:nvSpPr>
        <p:spPr bwMode="auto">
          <a:xfrm>
            <a:off x="190500" y="1270000"/>
            <a:ext cx="1914525" cy="530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200000"/>
              </a:lnSpc>
            </a:pPr>
            <a:r>
              <a:rPr lang="zh-CN" altLang="en-US">
                <a:ea typeface="微软雅黑" pitchFamily="34" charset="-122"/>
              </a:rPr>
              <a:t>决议模板仅供</a:t>
            </a:r>
            <a:r>
              <a:rPr lang="zh-CN" altLang="en-US" b="1">
                <a:ea typeface="微软雅黑" pitchFamily="34" charset="-122"/>
              </a:rPr>
              <a:t>京内党组织</a:t>
            </a:r>
            <a:r>
              <a:rPr lang="zh-CN" altLang="en-US">
                <a:ea typeface="微软雅黑" pitchFamily="34" charset="-122"/>
              </a:rPr>
              <a:t>参考，京外党组织请参照</a:t>
            </a:r>
            <a:r>
              <a:rPr lang="zh-CN" altLang="en-US" b="1">
                <a:ea typeface="微软雅黑" pitchFamily="34" charset="-122"/>
              </a:rPr>
              <a:t>当地党委要求</a:t>
            </a:r>
            <a:r>
              <a:rPr lang="zh-CN" altLang="en-US">
                <a:ea typeface="微软雅黑" pitchFamily="34" charset="-122"/>
              </a:rPr>
              <a:t>（例如：河北省当地党委要求召开党员大会确定入党积极分子）</a:t>
            </a:r>
          </a:p>
          <a:p>
            <a:pPr eaLnBrk="1" hangingPunct="1">
              <a:lnSpc>
                <a:spcPct val="200000"/>
              </a:lnSpc>
            </a:pPr>
            <a:endParaRPr lang="zh-CN" altLang="en-US">
              <a:ea typeface="微软雅黑" pitchFamily="34" charset="-122"/>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28"/>
                                        </p:tgtEl>
                                        <p:attrNameLst>
                                          <p:attrName>style.visibility</p:attrName>
                                        </p:attrNameLst>
                                      </p:cBhvr>
                                      <p:to>
                                        <p:strVal val="visible"/>
                                      </p:to>
                                    </p:set>
                                    <p:animEffect>
                                      <p:cBhvr>
                                        <p:cTn id="7" dur="500"/>
                                        <p:tgtEl>
                                          <p:spTgt spid="30728"/>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0729"/>
                                        </p:tgtEl>
                                        <p:attrNameLst>
                                          <p:attrName>style.visibility</p:attrName>
                                        </p:attrNameLst>
                                      </p:cBhvr>
                                      <p:to>
                                        <p:strVal val="visible"/>
                                      </p:to>
                                    </p:set>
                                    <p:animEffect>
                                      <p:cBhvr>
                                        <p:cTn id="11" dur="500"/>
                                        <p:tgtEl>
                                          <p:spTgt spid="30729"/>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0730"/>
                                        </p:tgtEl>
                                        <p:attrNameLst>
                                          <p:attrName>style.visibility</p:attrName>
                                        </p:attrNameLst>
                                      </p:cBhvr>
                                      <p:to>
                                        <p:strVal val="visible"/>
                                      </p:to>
                                    </p:set>
                                    <p:animEffect>
                                      <p:cBhvr>
                                        <p:cTn id="15" dur="500"/>
                                        <p:tgtEl>
                                          <p:spTgt spid="30730"/>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0731"/>
                                        </p:tgtEl>
                                        <p:attrNameLst>
                                          <p:attrName>style.visibility</p:attrName>
                                        </p:attrNameLst>
                                      </p:cBhvr>
                                      <p:to>
                                        <p:strVal val="visible"/>
                                      </p:to>
                                    </p:set>
                                    <p:animEffect>
                                      <p:cBhvr>
                                        <p:cTn id="19" dur="500"/>
                                        <p:tgtEl>
                                          <p:spTgt spid="30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bldLvl="0" autoUpdateAnimBg="0"/>
      <p:bldP spid="30729" grpId="0" bldLvl="0" autoUpdateAnimBg="0"/>
      <p:bldP spid="30730" grpId="0" bldLvl="0" autoUpdateAnimBg="0"/>
      <p:bldP spid="30731"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5362" name="图片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4">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123" name="Rectangle 5"/>
          <p:cNvSpPr>
            <a:spLocks noChangeArrowheads="1"/>
          </p:cNvSpPr>
          <p:nvPr/>
        </p:nvSpPr>
        <p:spPr bwMode="auto">
          <a:xfrm>
            <a:off x="1401763" y="4410075"/>
            <a:ext cx="996950" cy="1196975"/>
          </a:xfrm>
          <a:prstGeom prst="roundRect">
            <a:avLst>
              <a:gd name="adj" fmla="val 1666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91426" tIns="45712" rIns="91426" bIns="45712"/>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sym typeface="微软雅黑" pitchFamily="34" charset="-122"/>
            </a:endParaRPr>
          </a:p>
        </p:txBody>
      </p:sp>
      <p:sp>
        <p:nvSpPr>
          <p:cNvPr id="5124" name="Freeform 6"/>
          <p:cNvSpPr>
            <a:spLocks noChangeArrowheads="1"/>
          </p:cNvSpPr>
          <p:nvPr/>
        </p:nvSpPr>
        <p:spPr bwMode="auto">
          <a:xfrm>
            <a:off x="1541463" y="4518025"/>
            <a:ext cx="762000" cy="958850"/>
          </a:xfrm>
          <a:custGeom>
            <a:avLst/>
            <a:gdLst>
              <a:gd name="T0" fmla="*/ 2147483647 w 1173"/>
              <a:gd name="T1" fmla="*/ 2147483647 h 1472"/>
              <a:gd name="T2" fmla="*/ 2147483647 w 1173"/>
              <a:gd name="T3" fmla="*/ 2147483647 h 1472"/>
              <a:gd name="T4" fmla="*/ 2147483647 w 1173"/>
              <a:gd name="T5" fmla="*/ 2147483647 h 1472"/>
              <a:gd name="T6" fmla="*/ 2147483647 w 1173"/>
              <a:gd name="T7" fmla="*/ 2147483647 h 1472"/>
              <a:gd name="T8" fmla="*/ 2147483647 w 1173"/>
              <a:gd name="T9" fmla="*/ 2147483647 h 1472"/>
              <a:gd name="T10" fmla="*/ 2147483647 w 1173"/>
              <a:gd name="T11" fmla="*/ 2147483647 h 1472"/>
              <a:gd name="T12" fmla="*/ 0 w 1173"/>
              <a:gd name="T13" fmla="*/ 2147483647 h 1472"/>
              <a:gd name="T14" fmla="*/ 2147483647 w 1173"/>
              <a:gd name="T15" fmla="*/ 2147483647 h 1472"/>
              <a:gd name="T16" fmla="*/ 2147483647 w 1173"/>
              <a:gd name="T17" fmla="*/ 2147483647 h 1472"/>
              <a:gd name="T18" fmla="*/ 2147483647 w 1173"/>
              <a:gd name="T19" fmla="*/ 2147483647 h 1472"/>
              <a:gd name="T20" fmla="*/ 2147483647 w 1173"/>
              <a:gd name="T21" fmla="*/ 2147483647 h 1472"/>
              <a:gd name="T22" fmla="*/ 2147483647 w 1173"/>
              <a:gd name="T23" fmla="*/ 2147483647 h 1472"/>
              <a:gd name="T24" fmla="*/ 2147483647 w 1173"/>
              <a:gd name="T25" fmla="*/ 2147483647 h 1472"/>
              <a:gd name="T26" fmla="*/ 2147483647 w 1173"/>
              <a:gd name="T27" fmla="*/ 2147483647 h 1472"/>
              <a:gd name="T28" fmla="*/ 2147483647 w 1173"/>
              <a:gd name="T29" fmla="*/ 2147483647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3"/>
              <a:gd name="T46" fmla="*/ 0 h 1472"/>
              <a:gd name="T47" fmla="*/ 1173 w 1173"/>
              <a:gd name="T48" fmla="*/ 1472 h 14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sym typeface="微软雅黑" pitchFamily="34" charset="-122"/>
            </a:endParaRPr>
          </a:p>
        </p:txBody>
      </p:sp>
      <p:sp>
        <p:nvSpPr>
          <p:cNvPr id="5125" name="Freeform 7"/>
          <p:cNvSpPr>
            <a:spLocks noEditPoints="1" noChangeArrowheads="1"/>
          </p:cNvSpPr>
          <p:nvPr/>
        </p:nvSpPr>
        <p:spPr bwMode="auto">
          <a:xfrm>
            <a:off x="2490788" y="5232400"/>
            <a:ext cx="1423987" cy="290513"/>
          </a:xfrm>
          <a:custGeom>
            <a:avLst/>
            <a:gdLst>
              <a:gd name="T0" fmla="*/ 2147483647 w 2195"/>
              <a:gd name="T1" fmla="*/ 2147483647 h 445"/>
              <a:gd name="T2" fmla="*/ 2147483647 w 2195"/>
              <a:gd name="T3" fmla="*/ 2147483647 h 445"/>
              <a:gd name="T4" fmla="*/ 2147483647 w 2195"/>
              <a:gd name="T5" fmla="*/ 2147483647 h 445"/>
              <a:gd name="T6" fmla="*/ 2147483647 w 2195"/>
              <a:gd name="T7" fmla="*/ 2147483647 h 445"/>
              <a:gd name="T8" fmla="*/ 2147483647 w 2195"/>
              <a:gd name="T9" fmla="*/ 2147483647 h 445"/>
              <a:gd name="T10" fmla="*/ 2147483647 w 2195"/>
              <a:gd name="T11" fmla="*/ 2147483647 h 445"/>
              <a:gd name="T12" fmla="*/ 2147483647 w 2195"/>
              <a:gd name="T13" fmla="*/ 2147483647 h 445"/>
              <a:gd name="T14" fmla="*/ 2147483647 w 2195"/>
              <a:gd name="T15" fmla="*/ 2147483647 h 445"/>
              <a:gd name="T16" fmla="*/ 2147483647 w 2195"/>
              <a:gd name="T17" fmla="*/ 2147483647 h 445"/>
              <a:gd name="T18" fmla="*/ 2147483647 w 2195"/>
              <a:gd name="T19" fmla="*/ 2147483647 h 445"/>
              <a:gd name="T20" fmla="*/ 2147483647 w 2195"/>
              <a:gd name="T21" fmla="*/ 2147483647 h 445"/>
              <a:gd name="T22" fmla="*/ 2147483647 w 2195"/>
              <a:gd name="T23" fmla="*/ 2147483647 h 445"/>
              <a:gd name="T24" fmla="*/ 2147483647 w 2195"/>
              <a:gd name="T25" fmla="*/ 2147483647 h 445"/>
              <a:gd name="T26" fmla="*/ 2147483647 w 2195"/>
              <a:gd name="T27" fmla="*/ 2147483647 h 445"/>
              <a:gd name="T28" fmla="*/ 2147483647 w 2195"/>
              <a:gd name="T29" fmla="*/ 2147483647 h 445"/>
              <a:gd name="T30" fmla="*/ 2147483647 w 2195"/>
              <a:gd name="T31" fmla="*/ 2147483647 h 445"/>
              <a:gd name="T32" fmla="*/ 2147483647 w 2195"/>
              <a:gd name="T33" fmla="*/ 2147483647 h 445"/>
              <a:gd name="T34" fmla="*/ 2147483647 w 2195"/>
              <a:gd name="T35" fmla="*/ 2147483647 h 445"/>
              <a:gd name="T36" fmla="*/ 2147483647 w 2195"/>
              <a:gd name="T37" fmla="*/ 2147483647 h 445"/>
              <a:gd name="T38" fmla="*/ 2147483647 w 2195"/>
              <a:gd name="T39" fmla="*/ 2147483647 h 445"/>
              <a:gd name="T40" fmla="*/ 2147483647 w 2195"/>
              <a:gd name="T41" fmla="*/ 2147483647 h 445"/>
              <a:gd name="T42" fmla="*/ 2147483647 w 2195"/>
              <a:gd name="T43" fmla="*/ 2147483647 h 445"/>
              <a:gd name="T44" fmla="*/ 2147483647 w 2195"/>
              <a:gd name="T45" fmla="*/ 2147483647 h 445"/>
              <a:gd name="T46" fmla="*/ 2147483647 w 2195"/>
              <a:gd name="T47" fmla="*/ 2147483647 h 445"/>
              <a:gd name="T48" fmla="*/ 2147483647 w 2195"/>
              <a:gd name="T49" fmla="*/ 2147483647 h 445"/>
              <a:gd name="T50" fmla="*/ 2147483647 w 2195"/>
              <a:gd name="T51" fmla="*/ 2147483647 h 445"/>
              <a:gd name="T52" fmla="*/ 2147483647 w 2195"/>
              <a:gd name="T53" fmla="*/ 2147483647 h 445"/>
              <a:gd name="T54" fmla="*/ 2147483647 w 2195"/>
              <a:gd name="T55" fmla="*/ 2147483647 h 445"/>
              <a:gd name="T56" fmla="*/ 2147483647 w 2195"/>
              <a:gd name="T57" fmla="*/ 2147483647 h 445"/>
              <a:gd name="T58" fmla="*/ 2147483647 w 2195"/>
              <a:gd name="T59" fmla="*/ 2147483647 h 445"/>
              <a:gd name="T60" fmla="*/ 2147483647 w 2195"/>
              <a:gd name="T61" fmla="*/ 2147483647 h 445"/>
              <a:gd name="T62" fmla="*/ 2147483647 w 2195"/>
              <a:gd name="T63" fmla="*/ 2147483647 h 445"/>
              <a:gd name="T64" fmla="*/ 2147483647 w 2195"/>
              <a:gd name="T65" fmla="*/ 2147483647 h 445"/>
              <a:gd name="T66" fmla="*/ 2147483647 w 2195"/>
              <a:gd name="T67" fmla="*/ 2147483647 h 445"/>
              <a:gd name="T68" fmla="*/ 2147483647 w 2195"/>
              <a:gd name="T69" fmla="*/ 2147483647 h 445"/>
              <a:gd name="T70" fmla="*/ 2147483647 w 2195"/>
              <a:gd name="T71" fmla="*/ 2147483647 h 445"/>
              <a:gd name="T72" fmla="*/ 2147483647 w 2195"/>
              <a:gd name="T73" fmla="*/ 2147483647 h 445"/>
              <a:gd name="T74" fmla="*/ 2147483647 w 2195"/>
              <a:gd name="T75" fmla="*/ 2147483647 h 445"/>
              <a:gd name="T76" fmla="*/ 2147483647 w 2195"/>
              <a:gd name="T77" fmla="*/ 2147483647 h 445"/>
              <a:gd name="T78" fmla="*/ 2147483647 w 2195"/>
              <a:gd name="T79" fmla="*/ 2147483647 h 445"/>
              <a:gd name="T80" fmla="*/ 2147483647 w 2195"/>
              <a:gd name="T81" fmla="*/ 2147483647 h 445"/>
              <a:gd name="T82" fmla="*/ 2147483647 w 2195"/>
              <a:gd name="T83" fmla="*/ 2147483647 h 445"/>
              <a:gd name="T84" fmla="*/ 2147483647 w 2195"/>
              <a:gd name="T85" fmla="*/ 2147483647 h 445"/>
              <a:gd name="T86" fmla="*/ 2147483647 w 2195"/>
              <a:gd name="T87" fmla="*/ 2147483647 h 445"/>
              <a:gd name="T88" fmla="*/ 2147483647 w 2195"/>
              <a:gd name="T89" fmla="*/ 2147483647 h 445"/>
              <a:gd name="T90" fmla="*/ 2147483647 w 2195"/>
              <a:gd name="T91" fmla="*/ 2147483647 h 445"/>
              <a:gd name="T92" fmla="*/ 2147483647 w 2195"/>
              <a:gd name="T93" fmla="*/ 2147483647 h 445"/>
              <a:gd name="T94" fmla="*/ 2147483647 w 2195"/>
              <a:gd name="T95" fmla="*/ 2147483647 h 445"/>
              <a:gd name="T96" fmla="*/ 2147483647 w 2195"/>
              <a:gd name="T97" fmla="*/ 2147483647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95"/>
              <a:gd name="T148" fmla="*/ 0 h 445"/>
              <a:gd name="T149" fmla="*/ 2195 w 2195"/>
              <a:gd name="T150" fmla="*/ 445 h 4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sym typeface="微软雅黑" pitchFamily="34" charset="-122"/>
            </a:endParaRPr>
          </a:p>
        </p:txBody>
      </p:sp>
      <p:sp>
        <p:nvSpPr>
          <p:cNvPr id="5126" name="Freeform 8"/>
          <p:cNvSpPr>
            <a:spLocks noEditPoints="1" noChangeArrowheads="1"/>
          </p:cNvSpPr>
          <p:nvPr/>
        </p:nvSpPr>
        <p:spPr bwMode="auto">
          <a:xfrm>
            <a:off x="2576513" y="4498975"/>
            <a:ext cx="1368425" cy="641350"/>
          </a:xfrm>
          <a:custGeom>
            <a:avLst/>
            <a:gdLst>
              <a:gd name="T0" fmla="*/ 2147483647 w 2109"/>
              <a:gd name="T1" fmla="*/ 0 h 986"/>
              <a:gd name="T2" fmla="*/ 2147483647 w 2109"/>
              <a:gd name="T3" fmla="*/ 2147483647 h 986"/>
              <a:gd name="T4" fmla="*/ 2147483647 w 2109"/>
              <a:gd name="T5" fmla="*/ 2147483647 h 986"/>
              <a:gd name="T6" fmla="*/ 0 w 2109"/>
              <a:gd name="T7" fmla="*/ 2147483647 h 986"/>
              <a:gd name="T8" fmla="*/ 2147483647 w 2109"/>
              <a:gd name="T9" fmla="*/ 2147483647 h 986"/>
              <a:gd name="T10" fmla="*/ 2147483647 w 2109"/>
              <a:gd name="T11" fmla="*/ 2147483647 h 986"/>
              <a:gd name="T12" fmla="*/ 2147483647 w 2109"/>
              <a:gd name="T13" fmla="*/ 2147483647 h 986"/>
              <a:gd name="T14" fmla="*/ 2147483647 w 2109"/>
              <a:gd name="T15" fmla="*/ 2147483647 h 986"/>
              <a:gd name="T16" fmla="*/ 2147483647 w 2109"/>
              <a:gd name="T17" fmla="*/ 2147483647 h 986"/>
              <a:gd name="T18" fmla="*/ 2147483647 w 2109"/>
              <a:gd name="T19" fmla="*/ 2147483647 h 986"/>
              <a:gd name="T20" fmla="*/ 2147483647 w 2109"/>
              <a:gd name="T21" fmla="*/ 2147483647 h 986"/>
              <a:gd name="T22" fmla="*/ 2147483647 w 2109"/>
              <a:gd name="T23" fmla="*/ 2147483647 h 986"/>
              <a:gd name="T24" fmla="*/ 2147483647 w 2109"/>
              <a:gd name="T25" fmla="*/ 2147483647 h 986"/>
              <a:gd name="T26" fmla="*/ 2147483647 w 2109"/>
              <a:gd name="T27" fmla="*/ 2147483647 h 986"/>
              <a:gd name="T28" fmla="*/ 2147483647 w 2109"/>
              <a:gd name="T29" fmla="*/ 2147483647 h 986"/>
              <a:gd name="T30" fmla="*/ 2147483647 w 2109"/>
              <a:gd name="T31" fmla="*/ 2147483647 h 986"/>
              <a:gd name="T32" fmla="*/ 2147483647 w 2109"/>
              <a:gd name="T33" fmla="*/ 2147483647 h 986"/>
              <a:gd name="T34" fmla="*/ 2147483647 w 2109"/>
              <a:gd name="T35" fmla="*/ 2147483647 h 986"/>
              <a:gd name="T36" fmla="*/ 2147483647 w 2109"/>
              <a:gd name="T37" fmla="*/ 2147483647 h 986"/>
              <a:gd name="T38" fmla="*/ 2147483647 w 2109"/>
              <a:gd name="T39" fmla="*/ 2147483647 h 986"/>
              <a:gd name="T40" fmla="*/ 2147483647 w 2109"/>
              <a:gd name="T41" fmla="*/ 2147483647 h 986"/>
              <a:gd name="T42" fmla="*/ 2147483647 w 2109"/>
              <a:gd name="T43" fmla="*/ 2147483647 h 986"/>
              <a:gd name="T44" fmla="*/ 2147483647 w 2109"/>
              <a:gd name="T45" fmla="*/ 2147483647 h 986"/>
              <a:gd name="T46" fmla="*/ 2147483647 w 2109"/>
              <a:gd name="T47" fmla="*/ 2147483647 h 986"/>
              <a:gd name="T48" fmla="*/ 2147483647 w 2109"/>
              <a:gd name="T49" fmla="*/ 2147483647 h 986"/>
              <a:gd name="T50" fmla="*/ 2147483647 w 2109"/>
              <a:gd name="T51" fmla="*/ 2147483647 h 986"/>
              <a:gd name="T52" fmla="*/ 2147483647 w 2109"/>
              <a:gd name="T53" fmla="*/ 2147483647 h 986"/>
              <a:gd name="T54" fmla="*/ 2147483647 w 2109"/>
              <a:gd name="T55" fmla="*/ 2147483647 h 986"/>
              <a:gd name="T56" fmla="*/ 2147483647 w 2109"/>
              <a:gd name="T57" fmla="*/ 2147483647 h 986"/>
              <a:gd name="T58" fmla="*/ 2147483647 w 2109"/>
              <a:gd name="T59" fmla="*/ 2147483647 h 986"/>
              <a:gd name="T60" fmla="*/ 2147483647 w 2109"/>
              <a:gd name="T61" fmla="*/ 2147483647 h 986"/>
              <a:gd name="T62" fmla="*/ 2147483647 w 2109"/>
              <a:gd name="T63" fmla="*/ 2147483647 h 986"/>
              <a:gd name="T64" fmla="*/ 2147483647 w 2109"/>
              <a:gd name="T65" fmla="*/ 2147483647 h 986"/>
              <a:gd name="T66" fmla="*/ 2147483647 w 2109"/>
              <a:gd name="T67" fmla="*/ 2147483647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09"/>
              <a:gd name="T103" fmla="*/ 0 h 986"/>
              <a:gd name="T104" fmla="*/ 2109 w 2109"/>
              <a:gd name="T105" fmla="*/ 986 h 98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sym typeface="微软雅黑" pitchFamily="34" charset="-122"/>
            </a:endParaRPr>
          </a:p>
        </p:txBody>
      </p:sp>
      <p:sp>
        <p:nvSpPr>
          <p:cNvPr id="5127" name="Freeform 9"/>
          <p:cNvSpPr>
            <a:spLocks noEditPoints="1" noChangeArrowheads="1"/>
          </p:cNvSpPr>
          <p:nvPr/>
        </p:nvSpPr>
        <p:spPr bwMode="auto">
          <a:xfrm>
            <a:off x="4160838" y="479425"/>
            <a:ext cx="115887" cy="6192838"/>
          </a:xfrm>
          <a:custGeom>
            <a:avLst/>
            <a:gdLst>
              <a:gd name="T0" fmla="*/ 0 w 153"/>
              <a:gd name="T1" fmla="*/ 0 h 6522"/>
              <a:gd name="T2" fmla="*/ 2147483647 w 153"/>
              <a:gd name="T3" fmla="*/ 0 h 6522"/>
              <a:gd name="T4" fmla="*/ 2147483647 w 153"/>
              <a:gd name="T5" fmla="*/ 2147483647 h 6522"/>
              <a:gd name="T6" fmla="*/ 0 w 153"/>
              <a:gd name="T7" fmla="*/ 2147483647 h 6522"/>
              <a:gd name="T8" fmla="*/ 0 w 153"/>
              <a:gd name="T9" fmla="*/ 0 h 6522"/>
              <a:gd name="T10" fmla="*/ 2147483647 w 153"/>
              <a:gd name="T11" fmla="*/ 0 h 6522"/>
              <a:gd name="T12" fmla="*/ 2147483647 w 153"/>
              <a:gd name="T13" fmla="*/ 0 h 6522"/>
              <a:gd name="T14" fmla="*/ 2147483647 w 153"/>
              <a:gd name="T15" fmla="*/ 2147483647 h 6522"/>
              <a:gd name="T16" fmla="*/ 2147483647 w 153"/>
              <a:gd name="T17" fmla="*/ 2147483647 h 6522"/>
              <a:gd name="T18" fmla="*/ 2147483647 w 153"/>
              <a:gd name="T19" fmla="*/ 0 h 6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
              <a:gd name="T31" fmla="*/ 0 h 6522"/>
              <a:gd name="T32" fmla="*/ 153 w 153"/>
              <a:gd name="T33" fmla="*/ 6522 h 65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 h="6522">
                <a:moveTo>
                  <a:pt x="0" y="0"/>
                </a:moveTo>
                <a:lnTo>
                  <a:pt x="61" y="0"/>
                </a:lnTo>
                <a:lnTo>
                  <a:pt x="61" y="6522"/>
                </a:lnTo>
                <a:lnTo>
                  <a:pt x="0" y="6522"/>
                </a:lnTo>
                <a:lnTo>
                  <a:pt x="0" y="0"/>
                </a:lnTo>
                <a:close/>
                <a:moveTo>
                  <a:pt x="131" y="0"/>
                </a:moveTo>
                <a:lnTo>
                  <a:pt x="153" y="0"/>
                </a:lnTo>
                <a:lnTo>
                  <a:pt x="153" y="6522"/>
                </a:lnTo>
                <a:lnTo>
                  <a:pt x="131" y="6522"/>
                </a:lnTo>
                <a:lnTo>
                  <a:pt x="131" y="0"/>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sym typeface="微软雅黑" pitchFamily="34" charset="-122"/>
            </a:endParaRPr>
          </a:p>
        </p:txBody>
      </p:sp>
      <p:grpSp>
        <p:nvGrpSpPr>
          <p:cNvPr id="15368" name="Group 8"/>
          <p:cNvGrpSpPr>
            <a:grpSpLocks/>
          </p:cNvGrpSpPr>
          <p:nvPr/>
        </p:nvGrpSpPr>
        <p:grpSpPr bwMode="auto">
          <a:xfrm>
            <a:off x="4511675" y="477838"/>
            <a:ext cx="5815013" cy="725487"/>
            <a:chOff x="0" y="0"/>
            <a:chExt cx="9158" cy="1142"/>
          </a:xfrm>
        </p:grpSpPr>
        <p:sp>
          <p:nvSpPr>
            <p:cNvPr id="15405" name="Freeform 14"/>
            <p:cNvSpPr>
              <a:spLocks noChangeArrowheads="1"/>
            </p:cNvSpPr>
            <p:nvPr/>
          </p:nvSpPr>
          <p:spPr bwMode="auto">
            <a:xfrm>
              <a:off x="0" y="188"/>
              <a:ext cx="9158" cy="955"/>
            </a:xfrm>
            <a:custGeom>
              <a:avLst/>
              <a:gdLst>
                <a:gd name="T0" fmla="*/ 138201981 w 6963"/>
                <a:gd name="T1" fmla="*/ 0 h 794"/>
                <a:gd name="T2" fmla="*/ 2147483647 w 6963"/>
                <a:gd name="T3" fmla="*/ 0 h 794"/>
                <a:gd name="T4" fmla="*/ 2147483647 w 6963"/>
                <a:gd name="T5" fmla="*/ 88303940 h 794"/>
                <a:gd name="T6" fmla="*/ 2147483647 w 6963"/>
                <a:gd name="T7" fmla="*/ 717597537 h 794"/>
                <a:gd name="T8" fmla="*/ 2147483647 w 6963"/>
                <a:gd name="T9" fmla="*/ 805900976 h 794"/>
                <a:gd name="T10" fmla="*/ 138201981 w 6963"/>
                <a:gd name="T11" fmla="*/ 805900976 h 794"/>
                <a:gd name="T12" fmla="*/ 0 w 6963"/>
                <a:gd name="T13" fmla="*/ 717597537 h 794"/>
                <a:gd name="T14" fmla="*/ 0 w 6963"/>
                <a:gd name="T15" fmla="*/ 88303940 h 794"/>
                <a:gd name="T16" fmla="*/ 138201981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3"/>
                <a:gd name="T28" fmla="*/ 0 h 794"/>
                <a:gd name="T29" fmla="*/ 6963 w 6963"/>
                <a:gd name="T30" fmla="*/ 794 h 7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scaled="1"/>
            </a:gradFill>
            <a:ln w="10">
              <a:solidFill>
                <a:srgbClr val="DFDFE1"/>
              </a:solidFill>
              <a:miter lim="800000"/>
              <a:headEnd/>
              <a:tailEnd/>
            </a:ln>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406" name="Freeform 15"/>
            <p:cNvSpPr>
              <a:spLocks noChangeArrowheads="1"/>
            </p:cNvSpPr>
            <p:nvPr/>
          </p:nvSpPr>
          <p:spPr bwMode="auto">
            <a:xfrm>
              <a:off x="225" y="20"/>
              <a:ext cx="1248" cy="155"/>
            </a:xfrm>
            <a:custGeom>
              <a:avLst/>
              <a:gdLst>
                <a:gd name="T0" fmla="*/ 101223900 w 1038"/>
                <a:gd name="T1" fmla="*/ 0 h 127"/>
                <a:gd name="T2" fmla="*/ 949483109 w 1038"/>
                <a:gd name="T3" fmla="*/ 0 h 127"/>
                <a:gd name="T4" fmla="*/ 1050707201 w 1038"/>
                <a:gd name="T5" fmla="*/ 138672623 h 127"/>
                <a:gd name="T6" fmla="*/ 0 w 1038"/>
                <a:gd name="T7" fmla="*/ 138672623 h 127"/>
                <a:gd name="T8" fmla="*/ 101223900 w 1038"/>
                <a:gd name="T9" fmla="*/ 0 h 127"/>
                <a:gd name="T10" fmla="*/ 0 60000 65536"/>
                <a:gd name="T11" fmla="*/ 0 60000 65536"/>
                <a:gd name="T12" fmla="*/ 0 60000 65536"/>
                <a:gd name="T13" fmla="*/ 0 60000 65536"/>
                <a:gd name="T14" fmla="*/ 0 60000 65536"/>
                <a:gd name="T15" fmla="*/ 0 w 1038"/>
                <a:gd name="T16" fmla="*/ 0 h 127"/>
                <a:gd name="T17" fmla="*/ 1038 w 1038"/>
                <a:gd name="T18" fmla="*/ 127 h 127"/>
              </a:gdLst>
              <a:ahLst/>
              <a:cxnLst>
                <a:cxn ang="T10">
                  <a:pos x="T0" y="T1"/>
                </a:cxn>
                <a:cxn ang="T11">
                  <a:pos x="T2" y="T3"/>
                </a:cxn>
                <a:cxn ang="T12">
                  <a:pos x="T4" y="T5"/>
                </a:cxn>
                <a:cxn ang="T13">
                  <a:pos x="T6" y="T7"/>
                </a:cxn>
                <a:cxn ang="T14">
                  <a:pos x="T8" y="T9"/>
                </a:cxn>
              </a:cxnLst>
              <a:rect l="T15" t="T16" r="T17" b="T18"/>
              <a:pathLst>
                <a:path w="1038" h="127">
                  <a:moveTo>
                    <a:pt x="100" y="0"/>
                  </a:moveTo>
                  <a:lnTo>
                    <a:pt x="938" y="0"/>
                  </a:lnTo>
                  <a:lnTo>
                    <a:pt x="1038" y="127"/>
                  </a:lnTo>
                  <a:lnTo>
                    <a:pt x="0" y="127"/>
                  </a:lnTo>
                  <a:lnTo>
                    <a:pt x="100" y="0"/>
                  </a:lnTo>
                  <a:close/>
                </a:path>
              </a:pathLst>
            </a:cu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407" name="Rectangle 16"/>
            <p:cNvSpPr>
              <a:spLocks noChangeArrowheads="1"/>
            </p:cNvSpPr>
            <p:nvPr/>
          </p:nvSpPr>
          <p:spPr bwMode="auto">
            <a:xfrm>
              <a:off x="345" y="20"/>
              <a:ext cx="1005" cy="100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408" name="TextBox 63"/>
            <p:cNvSpPr>
              <a:spLocks noChangeArrowheads="1"/>
            </p:cNvSpPr>
            <p:nvPr/>
          </p:nvSpPr>
          <p:spPr bwMode="auto">
            <a:xfrm>
              <a:off x="1515" y="318"/>
              <a:ext cx="4608"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700" b="1">
                  <a:latin typeface="微软雅黑" pitchFamily="34" charset="-122"/>
                  <a:ea typeface="微软雅黑" pitchFamily="34" charset="-122"/>
                  <a:sym typeface="微软雅黑" pitchFamily="34" charset="-122"/>
                </a:rPr>
                <a:t>党的基层组织建设</a:t>
              </a:r>
              <a:endParaRPr lang="zh-CN" altLang="en-US" sz="3200">
                <a:latin typeface="微软雅黑" pitchFamily="34" charset="-122"/>
                <a:ea typeface="微软雅黑" pitchFamily="34" charset="-122"/>
                <a:sym typeface="微软雅黑" pitchFamily="34" charset="-122"/>
              </a:endParaRPr>
            </a:p>
          </p:txBody>
        </p:sp>
        <p:sp>
          <p:nvSpPr>
            <p:cNvPr id="15409" name="TextBox 81"/>
            <p:cNvSpPr>
              <a:spLocks noChangeArrowheads="1"/>
            </p:cNvSpPr>
            <p:nvPr/>
          </p:nvSpPr>
          <p:spPr bwMode="auto">
            <a:xfrm>
              <a:off x="480" y="0"/>
              <a:ext cx="74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600" b="1">
                  <a:solidFill>
                    <a:schemeClr val="bg1"/>
                  </a:solidFill>
                  <a:latin typeface="微软雅黑" pitchFamily="34" charset="-122"/>
                  <a:ea typeface="微软雅黑" pitchFamily="34" charset="-122"/>
                  <a:sym typeface="微软雅黑" pitchFamily="34" charset="-122"/>
                </a:rPr>
                <a:t>1</a:t>
              </a:r>
              <a:endParaRPr lang="zh-CN" altLang="en-US" sz="3600" b="1">
                <a:solidFill>
                  <a:schemeClr val="bg1"/>
                </a:solidFill>
                <a:latin typeface="微软雅黑" pitchFamily="34" charset="-122"/>
                <a:ea typeface="微软雅黑" pitchFamily="34" charset="-122"/>
                <a:sym typeface="微软雅黑" pitchFamily="34" charset="-122"/>
              </a:endParaRPr>
            </a:p>
          </p:txBody>
        </p:sp>
      </p:grpSp>
      <p:grpSp>
        <p:nvGrpSpPr>
          <p:cNvPr id="15369" name="Group 14"/>
          <p:cNvGrpSpPr>
            <a:grpSpLocks/>
          </p:cNvGrpSpPr>
          <p:nvPr/>
        </p:nvGrpSpPr>
        <p:grpSpPr bwMode="auto">
          <a:xfrm>
            <a:off x="4511675" y="1343025"/>
            <a:ext cx="5815013" cy="711200"/>
            <a:chOff x="0" y="0"/>
            <a:chExt cx="9158" cy="1122"/>
          </a:xfrm>
        </p:grpSpPr>
        <p:sp>
          <p:nvSpPr>
            <p:cNvPr id="15400" name="Freeform 17"/>
            <p:cNvSpPr>
              <a:spLocks noChangeArrowheads="1"/>
            </p:cNvSpPr>
            <p:nvPr/>
          </p:nvSpPr>
          <p:spPr bwMode="auto">
            <a:xfrm>
              <a:off x="0" y="168"/>
              <a:ext cx="9158" cy="955"/>
            </a:xfrm>
            <a:custGeom>
              <a:avLst/>
              <a:gdLst>
                <a:gd name="T0" fmla="*/ 138201981 w 6963"/>
                <a:gd name="T1" fmla="*/ 0 h 794"/>
                <a:gd name="T2" fmla="*/ 2147483647 w 6963"/>
                <a:gd name="T3" fmla="*/ 0 h 794"/>
                <a:gd name="T4" fmla="*/ 2147483647 w 6963"/>
                <a:gd name="T5" fmla="*/ 88303940 h 794"/>
                <a:gd name="T6" fmla="*/ 2147483647 w 6963"/>
                <a:gd name="T7" fmla="*/ 717597537 h 794"/>
                <a:gd name="T8" fmla="*/ 2147483647 w 6963"/>
                <a:gd name="T9" fmla="*/ 805900976 h 794"/>
                <a:gd name="T10" fmla="*/ 138201981 w 6963"/>
                <a:gd name="T11" fmla="*/ 805900976 h 794"/>
                <a:gd name="T12" fmla="*/ 0 w 6963"/>
                <a:gd name="T13" fmla="*/ 717597537 h 794"/>
                <a:gd name="T14" fmla="*/ 0 w 6963"/>
                <a:gd name="T15" fmla="*/ 88303940 h 794"/>
                <a:gd name="T16" fmla="*/ 138201981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3"/>
                <a:gd name="T28" fmla="*/ 0 h 794"/>
                <a:gd name="T29" fmla="*/ 6963 w 6963"/>
                <a:gd name="T30" fmla="*/ 794 h 7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scaled="1"/>
            </a:gradFill>
            <a:ln w="10">
              <a:solidFill>
                <a:srgbClr val="DFDFE1"/>
              </a:solidFill>
              <a:miter lim="800000"/>
              <a:headEnd/>
              <a:tailEnd/>
            </a:ln>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401" name="Freeform 18"/>
            <p:cNvSpPr>
              <a:spLocks noChangeArrowheads="1"/>
            </p:cNvSpPr>
            <p:nvPr/>
          </p:nvSpPr>
          <p:spPr bwMode="auto">
            <a:xfrm>
              <a:off x="225" y="0"/>
              <a:ext cx="1248" cy="155"/>
            </a:xfrm>
            <a:custGeom>
              <a:avLst/>
              <a:gdLst>
                <a:gd name="T0" fmla="*/ 101223900 w 1038"/>
                <a:gd name="T1" fmla="*/ 0 h 127"/>
                <a:gd name="T2" fmla="*/ 949483109 w 1038"/>
                <a:gd name="T3" fmla="*/ 0 h 127"/>
                <a:gd name="T4" fmla="*/ 1050707201 w 1038"/>
                <a:gd name="T5" fmla="*/ 138672623 h 127"/>
                <a:gd name="T6" fmla="*/ 0 w 1038"/>
                <a:gd name="T7" fmla="*/ 138672623 h 127"/>
                <a:gd name="T8" fmla="*/ 101223900 w 1038"/>
                <a:gd name="T9" fmla="*/ 0 h 127"/>
                <a:gd name="T10" fmla="*/ 0 60000 65536"/>
                <a:gd name="T11" fmla="*/ 0 60000 65536"/>
                <a:gd name="T12" fmla="*/ 0 60000 65536"/>
                <a:gd name="T13" fmla="*/ 0 60000 65536"/>
                <a:gd name="T14" fmla="*/ 0 60000 65536"/>
                <a:gd name="T15" fmla="*/ 0 w 1038"/>
                <a:gd name="T16" fmla="*/ 0 h 127"/>
                <a:gd name="T17" fmla="*/ 1038 w 1038"/>
                <a:gd name="T18" fmla="*/ 127 h 127"/>
              </a:gdLst>
              <a:ahLst/>
              <a:cxnLst>
                <a:cxn ang="T10">
                  <a:pos x="T0" y="T1"/>
                </a:cxn>
                <a:cxn ang="T11">
                  <a:pos x="T2" y="T3"/>
                </a:cxn>
                <a:cxn ang="T12">
                  <a:pos x="T4" y="T5"/>
                </a:cxn>
                <a:cxn ang="T13">
                  <a:pos x="T6" y="T7"/>
                </a:cxn>
                <a:cxn ang="T14">
                  <a:pos x="T8" y="T9"/>
                </a:cxn>
              </a:cxnLst>
              <a:rect l="T15" t="T16" r="T17" b="T18"/>
              <a:pathLst>
                <a:path w="1038" h="127">
                  <a:moveTo>
                    <a:pt x="100" y="0"/>
                  </a:moveTo>
                  <a:lnTo>
                    <a:pt x="938" y="0"/>
                  </a:lnTo>
                  <a:lnTo>
                    <a:pt x="1038" y="127"/>
                  </a:lnTo>
                  <a:lnTo>
                    <a:pt x="0" y="127"/>
                  </a:lnTo>
                  <a:lnTo>
                    <a:pt x="100" y="0"/>
                  </a:lnTo>
                  <a:close/>
                </a:path>
              </a:pathLst>
            </a:cu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402" name="Rectangle 19"/>
            <p:cNvSpPr>
              <a:spLocks noChangeArrowheads="1"/>
            </p:cNvSpPr>
            <p:nvPr/>
          </p:nvSpPr>
          <p:spPr bwMode="auto">
            <a:xfrm>
              <a:off x="345" y="0"/>
              <a:ext cx="1005" cy="100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403" name="TextBox 82"/>
            <p:cNvSpPr>
              <a:spLocks noChangeArrowheads="1"/>
            </p:cNvSpPr>
            <p:nvPr/>
          </p:nvSpPr>
          <p:spPr bwMode="auto">
            <a:xfrm>
              <a:off x="1515" y="285"/>
              <a:ext cx="5688"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700" b="1">
                  <a:latin typeface="微软雅黑" pitchFamily="34" charset="-122"/>
                  <a:ea typeface="微软雅黑" pitchFamily="34" charset="-122"/>
                  <a:sym typeface="微软雅黑" pitchFamily="34" charset="-122"/>
                </a:rPr>
                <a:t>党的基层组织换届选举</a:t>
              </a:r>
              <a:endParaRPr lang="zh-CN" altLang="en-US"/>
            </a:p>
          </p:txBody>
        </p:sp>
        <p:sp>
          <p:nvSpPr>
            <p:cNvPr id="15404" name="TextBox 83"/>
            <p:cNvSpPr>
              <a:spLocks noChangeArrowheads="1"/>
            </p:cNvSpPr>
            <p:nvPr/>
          </p:nvSpPr>
          <p:spPr bwMode="auto">
            <a:xfrm>
              <a:off x="480" y="28"/>
              <a:ext cx="74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600" b="1">
                  <a:solidFill>
                    <a:schemeClr val="bg1"/>
                  </a:solidFill>
                  <a:latin typeface="微软雅黑" pitchFamily="34" charset="-122"/>
                  <a:ea typeface="微软雅黑" pitchFamily="34" charset="-122"/>
                  <a:sym typeface="微软雅黑" pitchFamily="34" charset="-122"/>
                </a:rPr>
                <a:t>2</a:t>
              </a:r>
              <a:endParaRPr lang="zh-CN" altLang="en-US" sz="3600" b="1">
                <a:solidFill>
                  <a:schemeClr val="bg1"/>
                </a:solidFill>
                <a:latin typeface="微软雅黑" pitchFamily="34" charset="-122"/>
                <a:ea typeface="微软雅黑" pitchFamily="34" charset="-122"/>
                <a:sym typeface="微软雅黑" pitchFamily="34" charset="-122"/>
              </a:endParaRPr>
            </a:p>
          </p:txBody>
        </p:sp>
      </p:grpSp>
      <p:grpSp>
        <p:nvGrpSpPr>
          <p:cNvPr id="15370" name="Group 20"/>
          <p:cNvGrpSpPr>
            <a:grpSpLocks/>
          </p:cNvGrpSpPr>
          <p:nvPr/>
        </p:nvGrpSpPr>
        <p:grpSpPr bwMode="auto">
          <a:xfrm>
            <a:off x="4511675" y="2206625"/>
            <a:ext cx="5815013" cy="717550"/>
            <a:chOff x="0" y="0"/>
            <a:chExt cx="9158" cy="1129"/>
          </a:xfrm>
        </p:grpSpPr>
        <p:sp>
          <p:nvSpPr>
            <p:cNvPr id="15395" name="Freeform 20"/>
            <p:cNvSpPr>
              <a:spLocks noChangeArrowheads="1"/>
            </p:cNvSpPr>
            <p:nvPr/>
          </p:nvSpPr>
          <p:spPr bwMode="auto">
            <a:xfrm>
              <a:off x="0" y="175"/>
              <a:ext cx="9158" cy="955"/>
            </a:xfrm>
            <a:custGeom>
              <a:avLst/>
              <a:gdLst>
                <a:gd name="T0" fmla="*/ 138201981 w 6963"/>
                <a:gd name="T1" fmla="*/ 0 h 794"/>
                <a:gd name="T2" fmla="*/ 2147483647 w 6963"/>
                <a:gd name="T3" fmla="*/ 0 h 794"/>
                <a:gd name="T4" fmla="*/ 2147483647 w 6963"/>
                <a:gd name="T5" fmla="*/ 88303940 h 794"/>
                <a:gd name="T6" fmla="*/ 2147483647 w 6963"/>
                <a:gd name="T7" fmla="*/ 717597537 h 794"/>
                <a:gd name="T8" fmla="*/ 2147483647 w 6963"/>
                <a:gd name="T9" fmla="*/ 805900976 h 794"/>
                <a:gd name="T10" fmla="*/ 138201981 w 6963"/>
                <a:gd name="T11" fmla="*/ 805900976 h 794"/>
                <a:gd name="T12" fmla="*/ 0 w 6963"/>
                <a:gd name="T13" fmla="*/ 717597537 h 794"/>
                <a:gd name="T14" fmla="*/ 0 w 6963"/>
                <a:gd name="T15" fmla="*/ 88303940 h 794"/>
                <a:gd name="T16" fmla="*/ 138201981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3"/>
                <a:gd name="T28" fmla="*/ 0 h 794"/>
                <a:gd name="T29" fmla="*/ 6963 w 6963"/>
                <a:gd name="T30" fmla="*/ 794 h 7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scaled="1"/>
            </a:gradFill>
            <a:ln w="10">
              <a:solidFill>
                <a:srgbClr val="DFDFE1"/>
              </a:solidFill>
              <a:miter lim="800000"/>
              <a:headEnd/>
              <a:tailEnd/>
            </a:ln>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96" name="Freeform 21"/>
            <p:cNvSpPr>
              <a:spLocks noChangeArrowheads="1"/>
            </p:cNvSpPr>
            <p:nvPr/>
          </p:nvSpPr>
          <p:spPr bwMode="auto">
            <a:xfrm>
              <a:off x="225" y="5"/>
              <a:ext cx="1248" cy="157"/>
            </a:xfrm>
            <a:custGeom>
              <a:avLst/>
              <a:gdLst>
                <a:gd name="T0" fmla="*/ 101223900 w 1038"/>
                <a:gd name="T1" fmla="*/ 0 h 128"/>
                <a:gd name="T2" fmla="*/ 949483109 w 1038"/>
                <a:gd name="T3" fmla="*/ 0 h 128"/>
                <a:gd name="T4" fmla="*/ 1050707201 w 1038"/>
                <a:gd name="T5" fmla="*/ 144199132 h 128"/>
                <a:gd name="T6" fmla="*/ 0 w 1038"/>
                <a:gd name="T7" fmla="*/ 144199132 h 128"/>
                <a:gd name="T8" fmla="*/ 101223900 w 1038"/>
                <a:gd name="T9" fmla="*/ 0 h 128"/>
                <a:gd name="T10" fmla="*/ 0 60000 65536"/>
                <a:gd name="T11" fmla="*/ 0 60000 65536"/>
                <a:gd name="T12" fmla="*/ 0 60000 65536"/>
                <a:gd name="T13" fmla="*/ 0 60000 65536"/>
                <a:gd name="T14" fmla="*/ 0 60000 65536"/>
                <a:gd name="T15" fmla="*/ 0 w 1038"/>
                <a:gd name="T16" fmla="*/ 0 h 128"/>
                <a:gd name="T17" fmla="*/ 1038 w 1038"/>
                <a:gd name="T18" fmla="*/ 128 h 128"/>
              </a:gdLst>
              <a:ahLst/>
              <a:cxnLst>
                <a:cxn ang="T10">
                  <a:pos x="T0" y="T1"/>
                </a:cxn>
                <a:cxn ang="T11">
                  <a:pos x="T2" y="T3"/>
                </a:cxn>
                <a:cxn ang="T12">
                  <a:pos x="T4" y="T5"/>
                </a:cxn>
                <a:cxn ang="T13">
                  <a:pos x="T6" y="T7"/>
                </a:cxn>
                <a:cxn ang="T14">
                  <a:pos x="T8" y="T9"/>
                </a:cxn>
              </a:cxnLst>
              <a:rect l="T15" t="T16" r="T17" b="T18"/>
              <a:pathLst>
                <a:path w="1038" h="128">
                  <a:moveTo>
                    <a:pt x="100" y="0"/>
                  </a:moveTo>
                  <a:lnTo>
                    <a:pt x="938" y="0"/>
                  </a:lnTo>
                  <a:lnTo>
                    <a:pt x="1038" y="128"/>
                  </a:lnTo>
                  <a:lnTo>
                    <a:pt x="0" y="128"/>
                  </a:lnTo>
                  <a:lnTo>
                    <a:pt x="100" y="0"/>
                  </a:lnTo>
                  <a:close/>
                </a:path>
              </a:pathLst>
            </a:cu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97" name="Rectangle 22"/>
            <p:cNvSpPr>
              <a:spLocks noChangeArrowheads="1"/>
            </p:cNvSpPr>
            <p:nvPr/>
          </p:nvSpPr>
          <p:spPr bwMode="auto">
            <a:xfrm>
              <a:off x="345" y="5"/>
              <a:ext cx="1005" cy="100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98" name="TextBox 84"/>
            <p:cNvSpPr>
              <a:spLocks noChangeArrowheads="1"/>
            </p:cNvSpPr>
            <p:nvPr/>
          </p:nvSpPr>
          <p:spPr bwMode="auto">
            <a:xfrm>
              <a:off x="1515" y="277"/>
              <a:ext cx="2448"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700" b="1">
                  <a:latin typeface="微软雅黑" pitchFamily="34" charset="-122"/>
                  <a:ea typeface="微软雅黑" pitchFamily="34" charset="-122"/>
                  <a:sym typeface="微软雅黑" pitchFamily="34" charset="-122"/>
                </a:rPr>
                <a:t>党员发展</a:t>
              </a:r>
              <a:endParaRPr lang="zh-CN" altLang="en-US"/>
            </a:p>
          </p:txBody>
        </p:sp>
        <p:sp>
          <p:nvSpPr>
            <p:cNvPr id="15399" name="TextBox 85"/>
            <p:cNvSpPr>
              <a:spLocks noChangeArrowheads="1"/>
            </p:cNvSpPr>
            <p:nvPr/>
          </p:nvSpPr>
          <p:spPr bwMode="auto">
            <a:xfrm>
              <a:off x="480" y="0"/>
              <a:ext cx="74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600" b="1">
                  <a:solidFill>
                    <a:schemeClr val="bg1"/>
                  </a:solidFill>
                  <a:latin typeface="微软雅黑" pitchFamily="34" charset="-122"/>
                  <a:ea typeface="微软雅黑" pitchFamily="34" charset="-122"/>
                  <a:sym typeface="微软雅黑" pitchFamily="34" charset="-122"/>
                </a:rPr>
                <a:t>3</a:t>
              </a:r>
              <a:endParaRPr lang="zh-CN" altLang="en-US" sz="3600" b="1">
                <a:solidFill>
                  <a:schemeClr val="bg1"/>
                </a:solidFill>
                <a:latin typeface="微软雅黑" pitchFamily="34" charset="-122"/>
                <a:ea typeface="微软雅黑" pitchFamily="34" charset="-122"/>
                <a:sym typeface="微软雅黑" pitchFamily="34" charset="-122"/>
              </a:endParaRPr>
            </a:p>
          </p:txBody>
        </p:sp>
      </p:grpSp>
      <p:grpSp>
        <p:nvGrpSpPr>
          <p:cNvPr id="15371" name="Group 26"/>
          <p:cNvGrpSpPr>
            <a:grpSpLocks/>
          </p:cNvGrpSpPr>
          <p:nvPr/>
        </p:nvGrpSpPr>
        <p:grpSpPr bwMode="auto">
          <a:xfrm>
            <a:off x="4511675" y="3143250"/>
            <a:ext cx="5815013" cy="712788"/>
            <a:chOff x="0" y="0"/>
            <a:chExt cx="9158" cy="1124"/>
          </a:xfrm>
        </p:grpSpPr>
        <p:sp>
          <p:nvSpPr>
            <p:cNvPr id="15390" name="Freeform 23"/>
            <p:cNvSpPr>
              <a:spLocks noChangeArrowheads="1"/>
            </p:cNvSpPr>
            <p:nvPr/>
          </p:nvSpPr>
          <p:spPr bwMode="auto">
            <a:xfrm>
              <a:off x="0" y="170"/>
              <a:ext cx="9158" cy="955"/>
            </a:xfrm>
            <a:custGeom>
              <a:avLst/>
              <a:gdLst>
                <a:gd name="T0" fmla="*/ 138201981 w 6963"/>
                <a:gd name="T1" fmla="*/ 0 h 794"/>
                <a:gd name="T2" fmla="*/ 2147483647 w 6963"/>
                <a:gd name="T3" fmla="*/ 0 h 794"/>
                <a:gd name="T4" fmla="*/ 2147483647 w 6963"/>
                <a:gd name="T5" fmla="*/ 88303940 h 794"/>
                <a:gd name="T6" fmla="*/ 2147483647 w 6963"/>
                <a:gd name="T7" fmla="*/ 717597537 h 794"/>
                <a:gd name="T8" fmla="*/ 2147483647 w 6963"/>
                <a:gd name="T9" fmla="*/ 805900976 h 794"/>
                <a:gd name="T10" fmla="*/ 138201981 w 6963"/>
                <a:gd name="T11" fmla="*/ 805900976 h 794"/>
                <a:gd name="T12" fmla="*/ 0 w 6963"/>
                <a:gd name="T13" fmla="*/ 717597537 h 794"/>
                <a:gd name="T14" fmla="*/ 0 w 6963"/>
                <a:gd name="T15" fmla="*/ 88303940 h 794"/>
                <a:gd name="T16" fmla="*/ 138201981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3"/>
                <a:gd name="T28" fmla="*/ 0 h 794"/>
                <a:gd name="T29" fmla="*/ 6963 w 6963"/>
                <a:gd name="T30" fmla="*/ 794 h 7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3" h="794">
                  <a:moveTo>
                    <a:pt x="87" y="0"/>
                  </a:moveTo>
                  <a:lnTo>
                    <a:pt x="6876" y="0"/>
                  </a:lnTo>
                  <a:cubicBezTo>
                    <a:pt x="6924" y="0"/>
                    <a:pt x="6963" y="39"/>
                    <a:pt x="6963" y="87"/>
                  </a:cubicBezTo>
                  <a:lnTo>
                    <a:pt x="6963" y="707"/>
                  </a:lnTo>
                  <a:cubicBezTo>
                    <a:pt x="6963" y="755"/>
                    <a:pt x="6924" y="794"/>
                    <a:pt x="6876" y="794"/>
                  </a:cubicBezTo>
                  <a:lnTo>
                    <a:pt x="87" y="794"/>
                  </a:lnTo>
                  <a:cubicBezTo>
                    <a:pt x="39" y="794"/>
                    <a:pt x="0" y="755"/>
                    <a:pt x="0" y="707"/>
                  </a:cubicBezTo>
                  <a:lnTo>
                    <a:pt x="0" y="87"/>
                  </a:lnTo>
                  <a:cubicBezTo>
                    <a:pt x="0" y="39"/>
                    <a:pt x="39" y="0"/>
                    <a:pt x="87" y="0"/>
                  </a:cubicBezTo>
                  <a:close/>
                </a:path>
              </a:pathLst>
            </a:custGeom>
            <a:gradFill rotWithShape="0">
              <a:gsLst>
                <a:gs pos="0">
                  <a:srgbClr val="F8F8F8"/>
                </a:gs>
                <a:gs pos="100000">
                  <a:srgbClr val="EAEAEA"/>
                </a:gs>
              </a:gsLst>
              <a:lin ang="5400000" scaled="1"/>
            </a:gradFill>
            <a:ln w="10">
              <a:solidFill>
                <a:srgbClr val="DFDFE1"/>
              </a:solidFill>
              <a:miter lim="800000"/>
              <a:headEnd/>
              <a:tailEnd/>
            </a:ln>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91" name="Freeform 24"/>
            <p:cNvSpPr>
              <a:spLocks noChangeArrowheads="1"/>
            </p:cNvSpPr>
            <p:nvPr/>
          </p:nvSpPr>
          <p:spPr bwMode="auto">
            <a:xfrm>
              <a:off x="225" y="0"/>
              <a:ext cx="1248" cy="158"/>
            </a:xfrm>
            <a:custGeom>
              <a:avLst/>
              <a:gdLst>
                <a:gd name="T0" fmla="*/ 101223900 w 1038"/>
                <a:gd name="T1" fmla="*/ 0 h 128"/>
                <a:gd name="T2" fmla="*/ 949483109 w 1038"/>
                <a:gd name="T3" fmla="*/ 0 h 128"/>
                <a:gd name="T4" fmla="*/ 1050707201 w 1038"/>
                <a:gd name="T5" fmla="*/ 146972122 h 128"/>
                <a:gd name="T6" fmla="*/ 0 w 1038"/>
                <a:gd name="T7" fmla="*/ 146972122 h 128"/>
                <a:gd name="T8" fmla="*/ 101223900 w 1038"/>
                <a:gd name="T9" fmla="*/ 0 h 128"/>
                <a:gd name="T10" fmla="*/ 0 60000 65536"/>
                <a:gd name="T11" fmla="*/ 0 60000 65536"/>
                <a:gd name="T12" fmla="*/ 0 60000 65536"/>
                <a:gd name="T13" fmla="*/ 0 60000 65536"/>
                <a:gd name="T14" fmla="*/ 0 60000 65536"/>
                <a:gd name="T15" fmla="*/ 0 w 1038"/>
                <a:gd name="T16" fmla="*/ 0 h 128"/>
                <a:gd name="T17" fmla="*/ 1038 w 1038"/>
                <a:gd name="T18" fmla="*/ 128 h 128"/>
              </a:gdLst>
              <a:ahLst/>
              <a:cxnLst>
                <a:cxn ang="T10">
                  <a:pos x="T0" y="T1"/>
                </a:cxn>
                <a:cxn ang="T11">
                  <a:pos x="T2" y="T3"/>
                </a:cxn>
                <a:cxn ang="T12">
                  <a:pos x="T4" y="T5"/>
                </a:cxn>
                <a:cxn ang="T13">
                  <a:pos x="T6" y="T7"/>
                </a:cxn>
                <a:cxn ang="T14">
                  <a:pos x="T8" y="T9"/>
                </a:cxn>
              </a:cxnLst>
              <a:rect l="T15" t="T16" r="T17" b="T18"/>
              <a:pathLst>
                <a:path w="1038" h="128">
                  <a:moveTo>
                    <a:pt x="100" y="0"/>
                  </a:moveTo>
                  <a:lnTo>
                    <a:pt x="938" y="0"/>
                  </a:lnTo>
                  <a:lnTo>
                    <a:pt x="1038" y="128"/>
                  </a:lnTo>
                  <a:lnTo>
                    <a:pt x="0" y="128"/>
                  </a:lnTo>
                  <a:lnTo>
                    <a:pt x="100" y="0"/>
                  </a:lnTo>
                  <a:close/>
                </a:path>
              </a:pathLst>
            </a:cu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92" name="Rectangle 25"/>
            <p:cNvSpPr>
              <a:spLocks noChangeArrowheads="1"/>
            </p:cNvSpPr>
            <p:nvPr/>
          </p:nvSpPr>
          <p:spPr bwMode="auto">
            <a:xfrm>
              <a:off x="345" y="0"/>
              <a:ext cx="1005" cy="100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93" name="TextBox 86"/>
            <p:cNvSpPr>
              <a:spLocks noChangeArrowheads="1"/>
            </p:cNvSpPr>
            <p:nvPr/>
          </p:nvSpPr>
          <p:spPr bwMode="auto">
            <a:xfrm>
              <a:off x="1515" y="280"/>
              <a:ext cx="4608"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700" b="1">
                  <a:latin typeface="微软雅黑" pitchFamily="34" charset="-122"/>
                  <a:ea typeface="微软雅黑" pitchFamily="34" charset="-122"/>
                  <a:sym typeface="微软雅黑" pitchFamily="34" charset="-122"/>
                </a:rPr>
                <a:t>党员组织关系转接</a:t>
              </a:r>
              <a:endParaRPr lang="zh-CN" altLang="en-US"/>
            </a:p>
          </p:txBody>
        </p:sp>
        <p:sp>
          <p:nvSpPr>
            <p:cNvPr id="15394" name="TextBox 87"/>
            <p:cNvSpPr>
              <a:spLocks noChangeArrowheads="1"/>
            </p:cNvSpPr>
            <p:nvPr/>
          </p:nvSpPr>
          <p:spPr bwMode="auto">
            <a:xfrm>
              <a:off x="480" y="40"/>
              <a:ext cx="740" cy="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600" b="1">
                  <a:solidFill>
                    <a:schemeClr val="bg1"/>
                  </a:solidFill>
                  <a:latin typeface="微软雅黑" pitchFamily="34" charset="-122"/>
                  <a:ea typeface="微软雅黑" pitchFamily="34" charset="-122"/>
                  <a:sym typeface="微软雅黑" pitchFamily="34" charset="-122"/>
                </a:rPr>
                <a:t>4</a:t>
              </a:r>
              <a:endParaRPr lang="zh-CN" altLang="en-US" sz="3600" b="1">
                <a:solidFill>
                  <a:schemeClr val="bg1"/>
                </a:solidFill>
                <a:latin typeface="微软雅黑" pitchFamily="34" charset="-122"/>
                <a:ea typeface="微软雅黑" pitchFamily="34" charset="-122"/>
                <a:sym typeface="微软雅黑" pitchFamily="34" charset="-122"/>
              </a:endParaRPr>
            </a:p>
          </p:txBody>
        </p:sp>
      </p:grpSp>
      <p:grpSp>
        <p:nvGrpSpPr>
          <p:cNvPr id="15372" name="Group 32"/>
          <p:cNvGrpSpPr>
            <a:grpSpLocks/>
          </p:cNvGrpSpPr>
          <p:nvPr/>
        </p:nvGrpSpPr>
        <p:grpSpPr bwMode="auto">
          <a:xfrm>
            <a:off x="4511675" y="4078288"/>
            <a:ext cx="5815013" cy="712787"/>
            <a:chOff x="0" y="0"/>
            <a:chExt cx="9158" cy="1122"/>
          </a:xfrm>
        </p:grpSpPr>
        <p:sp>
          <p:nvSpPr>
            <p:cNvPr id="15385" name="Freeform 26"/>
            <p:cNvSpPr>
              <a:spLocks noChangeArrowheads="1"/>
            </p:cNvSpPr>
            <p:nvPr/>
          </p:nvSpPr>
          <p:spPr bwMode="auto">
            <a:xfrm>
              <a:off x="0" y="168"/>
              <a:ext cx="9158" cy="955"/>
            </a:xfrm>
            <a:custGeom>
              <a:avLst/>
              <a:gdLst>
                <a:gd name="T0" fmla="*/ 138201981 w 6963"/>
                <a:gd name="T1" fmla="*/ 0 h 794"/>
                <a:gd name="T2" fmla="*/ 2147483647 w 6963"/>
                <a:gd name="T3" fmla="*/ 0 h 794"/>
                <a:gd name="T4" fmla="*/ 2147483647 w 6963"/>
                <a:gd name="T5" fmla="*/ 87288686 h 794"/>
                <a:gd name="T6" fmla="*/ 2147483647 w 6963"/>
                <a:gd name="T7" fmla="*/ 717597537 h 794"/>
                <a:gd name="T8" fmla="*/ 2147483647 w 6963"/>
                <a:gd name="T9" fmla="*/ 805900976 h 794"/>
                <a:gd name="T10" fmla="*/ 138201981 w 6963"/>
                <a:gd name="T11" fmla="*/ 805900976 h 794"/>
                <a:gd name="T12" fmla="*/ 0 w 6963"/>
                <a:gd name="T13" fmla="*/ 717597537 h 794"/>
                <a:gd name="T14" fmla="*/ 0 w 6963"/>
                <a:gd name="T15" fmla="*/ 87288686 h 794"/>
                <a:gd name="T16" fmla="*/ 138201981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3"/>
                <a:gd name="T28" fmla="*/ 0 h 794"/>
                <a:gd name="T29" fmla="*/ 6963 w 6963"/>
                <a:gd name="T30" fmla="*/ 794 h 7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3" h="794">
                  <a:moveTo>
                    <a:pt x="87" y="0"/>
                  </a:moveTo>
                  <a:lnTo>
                    <a:pt x="6876" y="0"/>
                  </a:lnTo>
                  <a:cubicBezTo>
                    <a:pt x="6924" y="0"/>
                    <a:pt x="6963" y="39"/>
                    <a:pt x="6963" y="86"/>
                  </a:cubicBezTo>
                  <a:lnTo>
                    <a:pt x="6963" y="707"/>
                  </a:lnTo>
                  <a:cubicBezTo>
                    <a:pt x="6963" y="754"/>
                    <a:pt x="6924" y="794"/>
                    <a:pt x="6876" y="794"/>
                  </a:cubicBezTo>
                  <a:lnTo>
                    <a:pt x="87" y="794"/>
                  </a:lnTo>
                  <a:cubicBezTo>
                    <a:pt x="39" y="794"/>
                    <a:pt x="0" y="754"/>
                    <a:pt x="0" y="707"/>
                  </a:cubicBezTo>
                  <a:lnTo>
                    <a:pt x="0" y="86"/>
                  </a:lnTo>
                  <a:cubicBezTo>
                    <a:pt x="0" y="39"/>
                    <a:pt x="39" y="0"/>
                    <a:pt x="87" y="0"/>
                  </a:cubicBezTo>
                  <a:close/>
                </a:path>
              </a:pathLst>
            </a:custGeom>
            <a:gradFill rotWithShape="1">
              <a:gsLst>
                <a:gs pos="0">
                  <a:srgbClr val="F2F2F2"/>
                </a:gs>
                <a:gs pos="100000">
                  <a:srgbClr val="F2F2F2"/>
                </a:gs>
              </a:gsLst>
              <a:path path="rect">
                <a:fillToRect t="100000" r="100000"/>
              </a:path>
            </a:gradFill>
            <a:ln w="10">
              <a:solidFill>
                <a:srgbClr val="DFDFE1"/>
              </a:solidFill>
              <a:miter lim="800000"/>
              <a:headEnd/>
              <a:tailEnd/>
            </a:ln>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86" name="Freeform 27"/>
            <p:cNvSpPr>
              <a:spLocks noChangeArrowheads="1"/>
            </p:cNvSpPr>
            <p:nvPr/>
          </p:nvSpPr>
          <p:spPr bwMode="auto">
            <a:xfrm>
              <a:off x="225" y="0"/>
              <a:ext cx="1248" cy="153"/>
            </a:xfrm>
            <a:custGeom>
              <a:avLst/>
              <a:gdLst>
                <a:gd name="T0" fmla="*/ 101223900 w 1038"/>
                <a:gd name="T1" fmla="*/ 0 h 127"/>
                <a:gd name="T2" fmla="*/ 949483109 w 1038"/>
                <a:gd name="T3" fmla="*/ 0 h 127"/>
                <a:gd name="T4" fmla="*/ 1050707201 w 1038"/>
                <a:gd name="T5" fmla="*/ 129104675 h 127"/>
                <a:gd name="T6" fmla="*/ 0 w 1038"/>
                <a:gd name="T7" fmla="*/ 129104675 h 127"/>
                <a:gd name="T8" fmla="*/ 101223900 w 1038"/>
                <a:gd name="T9" fmla="*/ 0 h 127"/>
                <a:gd name="T10" fmla="*/ 0 60000 65536"/>
                <a:gd name="T11" fmla="*/ 0 60000 65536"/>
                <a:gd name="T12" fmla="*/ 0 60000 65536"/>
                <a:gd name="T13" fmla="*/ 0 60000 65536"/>
                <a:gd name="T14" fmla="*/ 0 60000 65536"/>
                <a:gd name="T15" fmla="*/ 0 w 1038"/>
                <a:gd name="T16" fmla="*/ 0 h 127"/>
                <a:gd name="T17" fmla="*/ 1038 w 1038"/>
                <a:gd name="T18" fmla="*/ 127 h 127"/>
              </a:gdLst>
              <a:ahLst/>
              <a:cxnLst>
                <a:cxn ang="T10">
                  <a:pos x="T0" y="T1"/>
                </a:cxn>
                <a:cxn ang="T11">
                  <a:pos x="T2" y="T3"/>
                </a:cxn>
                <a:cxn ang="T12">
                  <a:pos x="T4" y="T5"/>
                </a:cxn>
                <a:cxn ang="T13">
                  <a:pos x="T6" y="T7"/>
                </a:cxn>
                <a:cxn ang="T14">
                  <a:pos x="T8" y="T9"/>
                </a:cxn>
              </a:cxnLst>
              <a:rect l="T15" t="T16" r="T17" b="T18"/>
              <a:pathLst>
                <a:path w="1038" h="127">
                  <a:moveTo>
                    <a:pt x="100" y="0"/>
                  </a:moveTo>
                  <a:lnTo>
                    <a:pt x="938" y="0"/>
                  </a:lnTo>
                  <a:lnTo>
                    <a:pt x="1038" y="127"/>
                  </a:lnTo>
                  <a:lnTo>
                    <a:pt x="0" y="127"/>
                  </a:lnTo>
                  <a:lnTo>
                    <a:pt x="100" y="0"/>
                  </a:lnTo>
                  <a:close/>
                </a:path>
              </a:pathLst>
            </a:cu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87" name="Rectangle 28"/>
            <p:cNvSpPr>
              <a:spLocks noChangeArrowheads="1"/>
            </p:cNvSpPr>
            <p:nvPr/>
          </p:nvSpPr>
          <p:spPr bwMode="auto">
            <a:xfrm>
              <a:off x="345" y="0"/>
              <a:ext cx="1005" cy="10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88" name="TextBox 88"/>
            <p:cNvSpPr>
              <a:spLocks noChangeArrowheads="1"/>
            </p:cNvSpPr>
            <p:nvPr/>
          </p:nvSpPr>
          <p:spPr bwMode="auto">
            <a:xfrm>
              <a:off x="1515" y="268"/>
              <a:ext cx="3528"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700" b="1">
                  <a:latin typeface="微软雅黑" pitchFamily="34" charset="-122"/>
                  <a:ea typeface="微软雅黑" pitchFamily="34" charset="-122"/>
                  <a:sym typeface="微软雅黑" pitchFamily="34" charset="-122"/>
                </a:rPr>
                <a:t>党的组织生活</a:t>
              </a:r>
              <a:endParaRPr lang="zh-CN" altLang="en-US"/>
            </a:p>
          </p:txBody>
        </p:sp>
        <p:sp>
          <p:nvSpPr>
            <p:cNvPr id="15389" name="TextBox 89"/>
            <p:cNvSpPr>
              <a:spLocks noChangeArrowheads="1"/>
            </p:cNvSpPr>
            <p:nvPr/>
          </p:nvSpPr>
          <p:spPr bwMode="auto">
            <a:xfrm>
              <a:off x="480" y="30"/>
              <a:ext cx="74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600" b="1">
                  <a:solidFill>
                    <a:schemeClr val="bg1"/>
                  </a:solidFill>
                  <a:latin typeface="微软雅黑" pitchFamily="34" charset="-122"/>
                  <a:ea typeface="微软雅黑" pitchFamily="34" charset="-122"/>
                  <a:sym typeface="微软雅黑" pitchFamily="34" charset="-122"/>
                </a:rPr>
                <a:t>5</a:t>
              </a:r>
              <a:endParaRPr lang="zh-CN" altLang="en-US" sz="3600" b="1">
                <a:solidFill>
                  <a:schemeClr val="bg1"/>
                </a:solidFill>
                <a:latin typeface="微软雅黑" pitchFamily="34" charset="-122"/>
                <a:ea typeface="微软雅黑" pitchFamily="34" charset="-122"/>
                <a:sym typeface="微软雅黑" pitchFamily="34" charset="-122"/>
              </a:endParaRPr>
            </a:p>
          </p:txBody>
        </p:sp>
      </p:grpSp>
      <p:grpSp>
        <p:nvGrpSpPr>
          <p:cNvPr id="15373" name="Group 38"/>
          <p:cNvGrpSpPr>
            <a:grpSpLocks/>
          </p:cNvGrpSpPr>
          <p:nvPr/>
        </p:nvGrpSpPr>
        <p:grpSpPr bwMode="auto">
          <a:xfrm>
            <a:off x="4511675" y="5014913"/>
            <a:ext cx="5815013" cy="712787"/>
            <a:chOff x="0" y="0"/>
            <a:chExt cx="9158" cy="1122"/>
          </a:xfrm>
        </p:grpSpPr>
        <p:sp>
          <p:nvSpPr>
            <p:cNvPr id="15380" name="Freeform 26"/>
            <p:cNvSpPr>
              <a:spLocks noChangeArrowheads="1"/>
            </p:cNvSpPr>
            <p:nvPr/>
          </p:nvSpPr>
          <p:spPr bwMode="auto">
            <a:xfrm>
              <a:off x="0" y="168"/>
              <a:ext cx="9158" cy="955"/>
            </a:xfrm>
            <a:custGeom>
              <a:avLst/>
              <a:gdLst>
                <a:gd name="T0" fmla="*/ 138201981 w 6963"/>
                <a:gd name="T1" fmla="*/ 0 h 794"/>
                <a:gd name="T2" fmla="*/ 2147483647 w 6963"/>
                <a:gd name="T3" fmla="*/ 0 h 794"/>
                <a:gd name="T4" fmla="*/ 2147483647 w 6963"/>
                <a:gd name="T5" fmla="*/ 87288686 h 794"/>
                <a:gd name="T6" fmla="*/ 2147483647 w 6963"/>
                <a:gd name="T7" fmla="*/ 717597537 h 794"/>
                <a:gd name="T8" fmla="*/ 2147483647 w 6963"/>
                <a:gd name="T9" fmla="*/ 805900976 h 794"/>
                <a:gd name="T10" fmla="*/ 138201981 w 6963"/>
                <a:gd name="T11" fmla="*/ 805900976 h 794"/>
                <a:gd name="T12" fmla="*/ 0 w 6963"/>
                <a:gd name="T13" fmla="*/ 717597537 h 794"/>
                <a:gd name="T14" fmla="*/ 0 w 6963"/>
                <a:gd name="T15" fmla="*/ 87288686 h 794"/>
                <a:gd name="T16" fmla="*/ 138201981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3"/>
                <a:gd name="T28" fmla="*/ 0 h 794"/>
                <a:gd name="T29" fmla="*/ 6963 w 6963"/>
                <a:gd name="T30" fmla="*/ 794 h 7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3" h="794">
                  <a:moveTo>
                    <a:pt x="87" y="0"/>
                  </a:moveTo>
                  <a:lnTo>
                    <a:pt x="6876" y="0"/>
                  </a:lnTo>
                  <a:cubicBezTo>
                    <a:pt x="6924" y="0"/>
                    <a:pt x="6963" y="39"/>
                    <a:pt x="6963" y="86"/>
                  </a:cubicBezTo>
                  <a:lnTo>
                    <a:pt x="6963" y="707"/>
                  </a:lnTo>
                  <a:cubicBezTo>
                    <a:pt x="6963" y="754"/>
                    <a:pt x="6924" y="794"/>
                    <a:pt x="6876" y="794"/>
                  </a:cubicBezTo>
                  <a:lnTo>
                    <a:pt x="87" y="794"/>
                  </a:lnTo>
                  <a:cubicBezTo>
                    <a:pt x="39" y="794"/>
                    <a:pt x="0" y="754"/>
                    <a:pt x="0" y="707"/>
                  </a:cubicBezTo>
                  <a:lnTo>
                    <a:pt x="0" y="86"/>
                  </a:lnTo>
                  <a:cubicBezTo>
                    <a:pt x="0" y="39"/>
                    <a:pt x="39" y="0"/>
                    <a:pt x="87" y="0"/>
                  </a:cubicBezTo>
                  <a:close/>
                </a:path>
              </a:pathLst>
            </a:custGeom>
            <a:gradFill rotWithShape="1">
              <a:gsLst>
                <a:gs pos="0">
                  <a:srgbClr val="F2F2F2"/>
                </a:gs>
                <a:gs pos="100000">
                  <a:srgbClr val="F2F2F2"/>
                </a:gs>
              </a:gsLst>
              <a:path path="rect">
                <a:fillToRect t="100000" r="100000"/>
              </a:path>
            </a:gradFill>
            <a:ln w="10">
              <a:solidFill>
                <a:srgbClr val="DFDFE1"/>
              </a:solidFill>
              <a:miter lim="800000"/>
              <a:headEnd/>
              <a:tailEnd/>
            </a:ln>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81" name="Freeform 27"/>
            <p:cNvSpPr>
              <a:spLocks noChangeArrowheads="1"/>
            </p:cNvSpPr>
            <p:nvPr/>
          </p:nvSpPr>
          <p:spPr bwMode="auto">
            <a:xfrm>
              <a:off x="225" y="0"/>
              <a:ext cx="1248" cy="153"/>
            </a:xfrm>
            <a:custGeom>
              <a:avLst/>
              <a:gdLst>
                <a:gd name="T0" fmla="*/ 101223900 w 1038"/>
                <a:gd name="T1" fmla="*/ 0 h 127"/>
                <a:gd name="T2" fmla="*/ 949483109 w 1038"/>
                <a:gd name="T3" fmla="*/ 0 h 127"/>
                <a:gd name="T4" fmla="*/ 1050707201 w 1038"/>
                <a:gd name="T5" fmla="*/ 129104675 h 127"/>
                <a:gd name="T6" fmla="*/ 0 w 1038"/>
                <a:gd name="T7" fmla="*/ 129104675 h 127"/>
                <a:gd name="T8" fmla="*/ 101223900 w 1038"/>
                <a:gd name="T9" fmla="*/ 0 h 127"/>
                <a:gd name="T10" fmla="*/ 0 60000 65536"/>
                <a:gd name="T11" fmla="*/ 0 60000 65536"/>
                <a:gd name="T12" fmla="*/ 0 60000 65536"/>
                <a:gd name="T13" fmla="*/ 0 60000 65536"/>
                <a:gd name="T14" fmla="*/ 0 60000 65536"/>
                <a:gd name="T15" fmla="*/ 0 w 1038"/>
                <a:gd name="T16" fmla="*/ 0 h 127"/>
                <a:gd name="T17" fmla="*/ 1038 w 1038"/>
                <a:gd name="T18" fmla="*/ 127 h 127"/>
              </a:gdLst>
              <a:ahLst/>
              <a:cxnLst>
                <a:cxn ang="T10">
                  <a:pos x="T0" y="T1"/>
                </a:cxn>
                <a:cxn ang="T11">
                  <a:pos x="T2" y="T3"/>
                </a:cxn>
                <a:cxn ang="T12">
                  <a:pos x="T4" y="T5"/>
                </a:cxn>
                <a:cxn ang="T13">
                  <a:pos x="T6" y="T7"/>
                </a:cxn>
                <a:cxn ang="T14">
                  <a:pos x="T8" y="T9"/>
                </a:cxn>
              </a:cxnLst>
              <a:rect l="T15" t="T16" r="T17" b="T18"/>
              <a:pathLst>
                <a:path w="1038" h="127">
                  <a:moveTo>
                    <a:pt x="100" y="0"/>
                  </a:moveTo>
                  <a:lnTo>
                    <a:pt x="938" y="0"/>
                  </a:lnTo>
                  <a:lnTo>
                    <a:pt x="1038" y="127"/>
                  </a:lnTo>
                  <a:lnTo>
                    <a:pt x="0" y="127"/>
                  </a:lnTo>
                  <a:lnTo>
                    <a:pt x="100" y="0"/>
                  </a:lnTo>
                  <a:close/>
                </a:path>
              </a:pathLst>
            </a:cu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82" name="Rectangle 28"/>
            <p:cNvSpPr>
              <a:spLocks noChangeArrowheads="1"/>
            </p:cNvSpPr>
            <p:nvPr/>
          </p:nvSpPr>
          <p:spPr bwMode="auto">
            <a:xfrm>
              <a:off x="345" y="0"/>
              <a:ext cx="1005" cy="10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83" name="TextBox 88"/>
            <p:cNvSpPr>
              <a:spLocks noChangeArrowheads="1"/>
            </p:cNvSpPr>
            <p:nvPr/>
          </p:nvSpPr>
          <p:spPr bwMode="auto">
            <a:xfrm>
              <a:off x="1515" y="268"/>
              <a:ext cx="3528"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700" b="1">
                  <a:latin typeface="微软雅黑" pitchFamily="34" charset="-122"/>
                  <a:ea typeface="微软雅黑" pitchFamily="34" charset="-122"/>
                  <a:sym typeface="微软雅黑" pitchFamily="34" charset="-122"/>
                </a:rPr>
                <a:t>民主评议党员</a:t>
              </a:r>
              <a:endParaRPr lang="zh-CN" altLang="en-US"/>
            </a:p>
          </p:txBody>
        </p:sp>
        <p:sp>
          <p:nvSpPr>
            <p:cNvPr id="15384" name="TextBox 89"/>
            <p:cNvSpPr>
              <a:spLocks noChangeArrowheads="1"/>
            </p:cNvSpPr>
            <p:nvPr/>
          </p:nvSpPr>
          <p:spPr bwMode="auto">
            <a:xfrm>
              <a:off x="480" y="30"/>
              <a:ext cx="74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3600" b="1">
                  <a:solidFill>
                    <a:schemeClr val="bg1"/>
                  </a:solidFill>
                  <a:latin typeface="微软雅黑" pitchFamily="34" charset="-122"/>
                  <a:ea typeface="微软雅黑" pitchFamily="34" charset="-122"/>
                  <a:sym typeface="微软雅黑" pitchFamily="34" charset="-122"/>
                </a:rPr>
                <a:t>6</a:t>
              </a:r>
            </a:p>
          </p:txBody>
        </p:sp>
      </p:grpSp>
      <p:grpSp>
        <p:nvGrpSpPr>
          <p:cNvPr id="15374" name="Group 44"/>
          <p:cNvGrpSpPr>
            <a:grpSpLocks/>
          </p:cNvGrpSpPr>
          <p:nvPr/>
        </p:nvGrpSpPr>
        <p:grpSpPr bwMode="auto">
          <a:xfrm>
            <a:off x="4511675" y="5949950"/>
            <a:ext cx="5815013" cy="712788"/>
            <a:chOff x="0" y="0"/>
            <a:chExt cx="9158" cy="1122"/>
          </a:xfrm>
        </p:grpSpPr>
        <p:sp>
          <p:nvSpPr>
            <p:cNvPr id="15375" name="Freeform 26"/>
            <p:cNvSpPr>
              <a:spLocks noChangeArrowheads="1"/>
            </p:cNvSpPr>
            <p:nvPr/>
          </p:nvSpPr>
          <p:spPr bwMode="auto">
            <a:xfrm>
              <a:off x="0" y="168"/>
              <a:ext cx="9158" cy="955"/>
            </a:xfrm>
            <a:custGeom>
              <a:avLst/>
              <a:gdLst>
                <a:gd name="T0" fmla="*/ 138201981 w 6963"/>
                <a:gd name="T1" fmla="*/ 0 h 794"/>
                <a:gd name="T2" fmla="*/ 2147483647 w 6963"/>
                <a:gd name="T3" fmla="*/ 0 h 794"/>
                <a:gd name="T4" fmla="*/ 2147483647 w 6963"/>
                <a:gd name="T5" fmla="*/ 87288686 h 794"/>
                <a:gd name="T6" fmla="*/ 2147483647 w 6963"/>
                <a:gd name="T7" fmla="*/ 717597537 h 794"/>
                <a:gd name="T8" fmla="*/ 2147483647 w 6963"/>
                <a:gd name="T9" fmla="*/ 805900976 h 794"/>
                <a:gd name="T10" fmla="*/ 138201981 w 6963"/>
                <a:gd name="T11" fmla="*/ 805900976 h 794"/>
                <a:gd name="T12" fmla="*/ 0 w 6963"/>
                <a:gd name="T13" fmla="*/ 717597537 h 794"/>
                <a:gd name="T14" fmla="*/ 0 w 6963"/>
                <a:gd name="T15" fmla="*/ 87288686 h 794"/>
                <a:gd name="T16" fmla="*/ 138201981 w 6963"/>
                <a:gd name="T17" fmla="*/ 0 h 7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3"/>
                <a:gd name="T28" fmla="*/ 0 h 794"/>
                <a:gd name="T29" fmla="*/ 6963 w 6963"/>
                <a:gd name="T30" fmla="*/ 794 h 79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3" h="794">
                  <a:moveTo>
                    <a:pt x="87" y="0"/>
                  </a:moveTo>
                  <a:lnTo>
                    <a:pt x="6876" y="0"/>
                  </a:lnTo>
                  <a:cubicBezTo>
                    <a:pt x="6924" y="0"/>
                    <a:pt x="6963" y="39"/>
                    <a:pt x="6963" y="86"/>
                  </a:cubicBezTo>
                  <a:lnTo>
                    <a:pt x="6963" y="707"/>
                  </a:lnTo>
                  <a:cubicBezTo>
                    <a:pt x="6963" y="754"/>
                    <a:pt x="6924" y="794"/>
                    <a:pt x="6876" y="794"/>
                  </a:cubicBezTo>
                  <a:lnTo>
                    <a:pt x="87" y="794"/>
                  </a:lnTo>
                  <a:cubicBezTo>
                    <a:pt x="39" y="794"/>
                    <a:pt x="0" y="754"/>
                    <a:pt x="0" y="707"/>
                  </a:cubicBezTo>
                  <a:lnTo>
                    <a:pt x="0" y="86"/>
                  </a:lnTo>
                  <a:cubicBezTo>
                    <a:pt x="0" y="39"/>
                    <a:pt x="39" y="0"/>
                    <a:pt x="87" y="0"/>
                  </a:cubicBezTo>
                  <a:close/>
                </a:path>
              </a:pathLst>
            </a:custGeom>
            <a:gradFill rotWithShape="1">
              <a:gsLst>
                <a:gs pos="0">
                  <a:srgbClr val="F2F2F2"/>
                </a:gs>
                <a:gs pos="100000">
                  <a:srgbClr val="F2F2F2"/>
                </a:gs>
              </a:gsLst>
              <a:path path="rect">
                <a:fillToRect t="100000" r="100000"/>
              </a:path>
            </a:gradFill>
            <a:ln w="10">
              <a:solidFill>
                <a:srgbClr val="DFDFE1"/>
              </a:solidFill>
              <a:miter lim="800000"/>
              <a:headEnd/>
              <a:tailEnd/>
            </a:ln>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76" name="Freeform 27"/>
            <p:cNvSpPr>
              <a:spLocks noChangeArrowheads="1"/>
            </p:cNvSpPr>
            <p:nvPr/>
          </p:nvSpPr>
          <p:spPr bwMode="auto">
            <a:xfrm>
              <a:off x="225" y="0"/>
              <a:ext cx="1248" cy="153"/>
            </a:xfrm>
            <a:custGeom>
              <a:avLst/>
              <a:gdLst>
                <a:gd name="T0" fmla="*/ 101223900 w 1038"/>
                <a:gd name="T1" fmla="*/ 0 h 127"/>
                <a:gd name="T2" fmla="*/ 949483109 w 1038"/>
                <a:gd name="T3" fmla="*/ 0 h 127"/>
                <a:gd name="T4" fmla="*/ 1050707201 w 1038"/>
                <a:gd name="T5" fmla="*/ 129104675 h 127"/>
                <a:gd name="T6" fmla="*/ 0 w 1038"/>
                <a:gd name="T7" fmla="*/ 129104675 h 127"/>
                <a:gd name="T8" fmla="*/ 101223900 w 1038"/>
                <a:gd name="T9" fmla="*/ 0 h 127"/>
                <a:gd name="T10" fmla="*/ 0 60000 65536"/>
                <a:gd name="T11" fmla="*/ 0 60000 65536"/>
                <a:gd name="T12" fmla="*/ 0 60000 65536"/>
                <a:gd name="T13" fmla="*/ 0 60000 65536"/>
                <a:gd name="T14" fmla="*/ 0 60000 65536"/>
                <a:gd name="T15" fmla="*/ 0 w 1038"/>
                <a:gd name="T16" fmla="*/ 0 h 127"/>
                <a:gd name="T17" fmla="*/ 1038 w 1038"/>
                <a:gd name="T18" fmla="*/ 127 h 127"/>
              </a:gdLst>
              <a:ahLst/>
              <a:cxnLst>
                <a:cxn ang="T10">
                  <a:pos x="T0" y="T1"/>
                </a:cxn>
                <a:cxn ang="T11">
                  <a:pos x="T2" y="T3"/>
                </a:cxn>
                <a:cxn ang="T12">
                  <a:pos x="T4" y="T5"/>
                </a:cxn>
                <a:cxn ang="T13">
                  <a:pos x="T6" y="T7"/>
                </a:cxn>
                <a:cxn ang="T14">
                  <a:pos x="T8" y="T9"/>
                </a:cxn>
              </a:cxnLst>
              <a:rect l="T15" t="T16" r="T17" b="T18"/>
              <a:pathLst>
                <a:path w="1038" h="127">
                  <a:moveTo>
                    <a:pt x="100" y="0"/>
                  </a:moveTo>
                  <a:lnTo>
                    <a:pt x="938" y="0"/>
                  </a:lnTo>
                  <a:lnTo>
                    <a:pt x="1038" y="127"/>
                  </a:lnTo>
                  <a:lnTo>
                    <a:pt x="0" y="127"/>
                  </a:lnTo>
                  <a:lnTo>
                    <a:pt x="100" y="0"/>
                  </a:lnTo>
                  <a:close/>
                </a:path>
              </a:pathLst>
            </a:cu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77" name="Rectangle 28"/>
            <p:cNvSpPr>
              <a:spLocks noChangeArrowheads="1"/>
            </p:cNvSpPr>
            <p:nvPr/>
          </p:nvSpPr>
          <p:spPr bwMode="auto">
            <a:xfrm>
              <a:off x="345" y="0"/>
              <a:ext cx="1005" cy="10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4" tIns="45707" rIns="91414" bIns="45707"/>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15378" name="TextBox 88"/>
            <p:cNvSpPr>
              <a:spLocks noChangeArrowheads="1"/>
            </p:cNvSpPr>
            <p:nvPr/>
          </p:nvSpPr>
          <p:spPr bwMode="auto">
            <a:xfrm>
              <a:off x="1515" y="268"/>
              <a:ext cx="3528"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700" b="1">
                  <a:latin typeface="微软雅黑" pitchFamily="34" charset="-122"/>
                  <a:ea typeface="微软雅黑" pitchFamily="34" charset="-122"/>
                  <a:sym typeface="微软雅黑" pitchFamily="34" charset="-122"/>
                </a:rPr>
                <a:t>党费的收缴使用</a:t>
              </a:r>
            </a:p>
            <a:p>
              <a:pPr eaLnBrk="1" hangingPunct="1"/>
              <a:endParaRPr lang="zh-CN" altLang="en-US"/>
            </a:p>
          </p:txBody>
        </p:sp>
        <p:sp>
          <p:nvSpPr>
            <p:cNvPr id="15379" name="TextBox 89"/>
            <p:cNvSpPr>
              <a:spLocks noChangeArrowheads="1"/>
            </p:cNvSpPr>
            <p:nvPr/>
          </p:nvSpPr>
          <p:spPr bwMode="auto">
            <a:xfrm>
              <a:off x="480" y="30"/>
              <a:ext cx="74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4" tIns="45707" rIns="91414" bIns="45707">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3600" b="1">
                  <a:solidFill>
                    <a:schemeClr val="bg1"/>
                  </a:solidFill>
                  <a:latin typeface="微软雅黑" pitchFamily="34" charset="-122"/>
                  <a:ea typeface="微软雅黑" pitchFamily="34" charset="-122"/>
                  <a:sym typeface="微软雅黑" pitchFamily="34" charset="-122"/>
                </a:rPr>
                <a:t>7</a:t>
              </a:r>
            </a:p>
          </p:txBody>
        </p:sp>
      </p:grpSp>
    </p:spTree>
  </p:cSld>
  <p:clrMapOvr>
    <a:masterClrMapping/>
  </p:clrMapOvr>
  <p:transition spd="med">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300" fill="hold"/>
                                        <p:tgtEl>
                                          <p:spTgt spid="5123"/>
                                        </p:tgtEl>
                                        <p:attrNameLst>
                                          <p:attrName>ppt_w</p:attrName>
                                        </p:attrNameLst>
                                      </p:cBhvr>
                                      <p:tavLst>
                                        <p:tav tm="0">
                                          <p:val>
                                            <p:fltVal val="0"/>
                                          </p:val>
                                        </p:tav>
                                        <p:tav tm="100000">
                                          <p:val>
                                            <p:strVal val="#ppt_w"/>
                                          </p:val>
                                        </p:tav>
                                      </p:tavLst>
                                    </p:anim>
                                    <p:anim calcmode="lin" valueType="num">
                                      <p:cBhvr>
                                        <p:cTn id="8" dur="300" fill="hold"/>
                                        <p:tgtEl>
                                          <p:spTgt spid="5123"/>
                                        </p:tgtEl>
                                        <p:attrNameLst>
                                          <p:attrName>ppt_h</p:attrName>
                                        </p:attrNameLst>
                                      </p:cBhvr>
                                      <p:tavLst>
                                        <p:tav tm="0">
                                          <p:val>
                                            <p:fltVal val="0"/>
                                          </p:val>
                                        </p:tav>
                                        <p:tav tm="100000">
                                          <p:val>
                                            <p:strVal val="#ppt_h"/>
                                          </p:val>
                                        </p:tav>
                                      </p:tavLst>
                                    </p:anim>
                                    <p:anim calcmode="lin" valueType="num">
                                      <p:cBhvr>
                                        <p:cTn id="9" dur="300" fill="hold"/>
                                        <p:tgtEl>
                                          <p:spTgt spid="5123"/>
                                        </p:tgtEl>
                                        <p:attrNameLst>
                                          <p:attrName>style.rotation</p:attrName>
                                        </p:attrNameLst>
                                      </p:cBhvr>
                                      <p:tavLst>
                                        <p:tav tm="0">
                                          <p:val>
                                            <p:fltVal val="90"/>
                                          </p:val>
                                        </p:tav>
                                        <p:tav tm="100000">
                                          <p:val>
                                            <p:fltVal val="0"/>
                                          </p:val>
                                        </p:tav>
                                      </p:tavLst>
                                    </p:anim>
                                    <p:animEffect>
                                      <p:cBhvr>
                                        <p:cTn id="10" dur="300"/>
                                        <p:tgtEl>
                                          <p:spTgt spid="5123"/>
                                        </p:tgtEl>
                                      </p:cBhvr>
                                    </p:animEffect>
                                  </p:childTnLst>
                                </p:cTn>
                              </p:par>
                            </p:childTnLst>
                          </p:cTn>
                        </p:par>
                        <p:par>
                          <p:cTn id="11" fill="hold" nodeType="afterGroup">
                            <p:stCondLst>
                              <p:cond delay="300"/>
                            </p:stCondLst>
                            <p:childTnLst>
                              <p:par>
                                <p:cTn id="12" presetID="42" presetClass="entr" presetSubtype="0" fill="hold" grpId="0" nodeType="afterEffect">
                                  <p:stCondLst>
                                    <p:cond delay="0"/>
                                  </p:stCondLst>
                                  <p:childTnLst>
                                    <p:set>
                                      <p:cBhvr>
                                        <p:cTn id="13" dur="1" fill="hold">
                                          <p:stCondLst>
                                            <p:cond delay="0"/>
                                          </p:stCondLst>
                                        </p:cTn>
                                        <p:tgtEl>
                                          <p:spTgt spid="5124"/>
                                        </p:tgtEl>
                                        <p:attrNameLst>
                                          <p:attrName>style.visibility</p:attrName>
                                        </p:attrNameLst>
                                      </p:cBhvr>
                                      <p:to>
                                        <p:strVal val="visible"/>
                                      </p:to>
                                    </p:set>
                                    <p:animEffect>
                                      <p:cBhvr>
                                        <p:cTn id="14" dur="400"/>
                                        <p:tgtEl>
                                          <p:spTgt spid="5124"/>
                                        </p:tgtEl>
                                      </p:cBhvr>
                                    </p:animEffect>
                                    <p:anim calcmode="lin" valueType="num">
                                      <p:cBhvr>
                                        <p:cTn id="15" dur="400" fill="hold"/>
                                        <p:tgtEl>
                                          <p:spTgt spid="5124"/>
                                        </p:tgtEl>
                                        <p:attrNameLst>
                                          <p:attrName>ppt_x</p:attrName>
                                        </p:attrNameLst>
                                      </p:cBhvr>
                                      <p:tavLst>
                                        <p:tav tm="0">
                                          <p:val>
                                            <p:strVal val="#ppt_x"/>
                                          </p:val>
                                        </p:tav>
                                        <p:tav tm="100000">
                                          <p:val>
                                            <p:strVal val="#ppt_x"/>
                                          </p:val>
                                        </p:tav>
                                      </p:tavLst>
                                    </p:anim>
                                    <p:anim calcmode="lin" valueType="num">
                                      <p:cBhvr>
                                        <p:cTn id="16" dur="400" fill="hold"/>
                                        <p:tgtEl>
                                          <p:spTgt spid="5124"/>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700"/>
                            </p:stCondLst>
                            <p:childTnLst>
                              <p:par>
                                <p:cTn id="18" presetID="22" presetClass="entr" presetSubtype="8" fill="hold" grpId="0" nodeType="afterEffect">
                                  <p:stCondLst>
                                    <p:cond delay="0"/>
                                  </p:stCondLst>
                                  <p:childTnLst>
                                    <p:set>
                                      <p:cBhvr>
                                        <p:cTn id="19" dur="1" fill="hold">
                                          <p:stCondLst>
                                            <p:cond delay="0"/>
                                          </p:stCondLst>
                                        </p:cTn>
                                        <p:tgtEl>
                                          <p:spTgt spid="5125"/>
                                        </p:tgtEl>
                                        <p:attrNameLst>
                                          <p:attrName>style.visibility</p:attrName>
                                        </p:attrNameLst>
                                      </p:cBhvr>
                                      <p:to>
                                        <p:strVal val="visible"/>
                                      </p:to>
                                    </p:set>
                                    <p:animEffect>
                                      <p:cBhvr>
                                        <p:cTn id="20" dur="500"/>
                                        <p:tgtEl>
                                          <p:spTgt spid="512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126"/>
                                        </p:tgtEl>
                                        <p:attrNameLst>
                                          <p:attrName>style.visibility</p:attrName>
                                        </p:attrNameLst>
                                      </p:cBhvr>
                                      <p:to>
                                        <p:strVal val="visible"/>
                                      </p:to>
                                    </p:set>
                                    <p:animEffect>
                                      <p:cBhvr>
                                        <p:cTn id="23" dur="500"/>
                                        <p:tgtEl>
                                          <p:spTgt spid="5126"/>
                                        </p:tgtEl>
                                      </p:cBhvr>
                                    </p:animEffect>
                                  </p:childTnLst>
                                </p:cTn>
                              </p:par>
                            </p:childTnLst>
                          </p:cTn>
                        </p:par>
                        <p:par>
                          <p:cTn id="24" fill="hold" nodeType="afterGroup">
                            <p:stCondLst>
                              <p:cond delay="1200"/>
                            </p:stCondLst>
                            <p:childTnLst>
                              <p:par>
                                <p:cTn id="25" presetID="22" presetClass="entr" presetSubtype="1" fill="hold" grpId="0" nodeType="afterEffect">
                                  <p:stCondLst>
                                    <p:cond delay="0"/>
                                  </p:stCondLst>
                                  <p:childTnLst>
                                    <p:set>
                                      <p:cBhvr>
                                        <p:cTn id="26" dur="1" fill="hold">
                                          <p:stCondLst>
                                            <p:cond delay="0"/>
                                          </p:stCondLst>
                                        </p:cTn>
                                        <p:tgtEl>
                                          <p:spTgt spid="5127"/>
                                        </p:tgtEl>
                                        <p:attrNameLst>
                                          <p:attrName>style.visibility</p:attrName>
                                        </p:attrNameLst>
                                      </p:cBhvr>
                                      <p:to>
                                        <p:strVal val="visible"/>
                                      </p:to>
                                    </p:set>
                                    <p:animEffect>
                                      <p:cBhvr>
                                        <p:cTn id="27" dur="500"/>
                                        <p:tgtEl>
                                          <p:spTgt spid="5127"/>
                                        </p:tgtEl>
                                      </p:cBhvr>
                                    </p:animEffect>
                                  </p:childTnLst>
                                </p:cTn>
                              </p:par>
                            </p:childTnLst>
                          </p:cTn>
                        </p:par>
                        <p:par>
                          <p:cTn id="28" fill="hold" nodeType="afterGroup">
                            <p:stCondLst>
                              <p:cond delay="1700"/>
                            </p:stCondLst>
                            <p:childTnLst>
                              <p:par>
                                <p:cTn id="29" presetID="10" presetClass="entr" presetSubtype="0" fill="hold" grpId="1" nodeType="afterEffect">
                                  <p:stCondLst>
                                    <p:cond delay="0"/>
                                  </p:stCondLst>
                                  <p:childTnLst>
                                    <p:set>
                                      <p:cBhvr>
                                        <p:cTn id="30" dur="1" fill="hold">
                                          <p:stCondLst>
                                            <p:cond delay="0"/>
                                          </p:stCondLst>
                                        </p:cTn>
                                        <p:tgtEl>
                                          <p:spTgt spid="5123"/>
                                        </p:tgtEl>
                                        <p:attrNameLst>
                                          <p:attrName>style.visibility</p:attrName>
                                        </p:attrNameLst>
                                      </p:cBhvr>
                                      <p:to>
                                        <p:strVal val="visible"/>
                                      </p:to>
                                    </p:set>
                                    <p:animEffect>
                                      <p:cBhvr>
                                        <p:cTn id="31" dur="500"/>
                                        <p:tgtEl>
                                          <p:spTgt spid="5123"/>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5124"/>
                                        </p:tgtEl>
                                        <p:attrNameLst>
                                          <p:attrName>style.visibility</p:attrName>
                                        </p:attrNameLst>
                                      </p:cBhvr>
                                      <p:to>
                                        <p:strVal val="visible"/>
                                      </p:to>
                                    </p:set>
                                    <p:animEffect>
                                      <p:cBhvr>
                                        <p:cTn id="34" dur="500"/>
                                        <p:tgtEl>
                                          <p:spTgt spid="5124"/>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5125"/>
                                        </p:tgtEl>
                                        <p:attrNameLst>
                                          <p:attrName>style.visibility</p:attrName>
                                        </p:attrNameLst>
                                      </p:cBhvr>
                                      <p:to>
                                        <p:strVal val="visible"/>
                                      </p:to>
                                    </p:set>
                                    <p:animEffect>
                                      <p:cBhvr>
                                        <p:cTn id="37" dur="500"/>
                                        <p:tgtEl>
                                          <p:spTgt spid="5125"/>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5126"/>
                                        </p:tgtEl>
                                        <p:attrNameLst>
                                          <p:attrName>style.visibility</p:attrName>
                                        </p:attrNameLst>
                                      </p:cBhvr>
                                      <p:to>
                                        <p:strVal val="visible"/>
                                      </p:to>
                                    </p:set>
                                    <p:animEffect>
                                      <p:cBhvr>
                                        <p:cTn id="40"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ldLvl="0" animBg="1" autoUpdateAnimBg="0"/>
      <p:bldP spid="5123" grpId="1" bldLvl="0" animBg="1" autoUpdateAnimBg="0"/>
      <p:bldP spid="5124" grpId="0" bldLvl="0" animBg="1" autoUpdateAnimBg="0"/>
      <p:bldP spid="5124" grpId="1" bldLvl="0" animBg="1" autoUpdateAnimBg="0"/>
      <p:bldP spid="5125" grpId="0" bldLvl="0" animBg="1" autoUpdateAnimBg="0"/>
      <p:bldP spid="5125" grpId="1" bldLvl="0" animBg="1" autoUpdateAnimBg="0"/>
      <p:bldP spid="5126" grpId="0" bldLvl="0" animBg="1" autoUpdateAnimBg="0"/>
      <p:bldP spid="5126" grpId="1" bldLvl="0" animBg="1" autoUpdateAnimBg="0"/>
      <p:bldP spid="5127" grpId="0" bldLvl="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D8B42A73-E4DE-4454-980D-4FC2693C23CB}" type="slidenum">
              <a:rPr lang="zh-CN" altLang="en-US" sz="1200" smtClean="0">
                <a:solidFill>
                  <a:srgbClr val="898989"/>
                </a:solidFill>
              </a:rPr>
              <a:pPr eaLnBrk="1" hangingPunct="1"/>
              <a:t>30</a:t>
            </a:fld>
            <a:endParaRPr lang="zh-CN" altLang="en-US" sz="1800" smtClean="0"/>
          </a:p>
        </p:txBody>
      </p:sp>
      <p:pic>
        <p:nvPicPr>
          <p:cNvPr id="4301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301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301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301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4301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43021"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43022"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31756" name="TextBox 6"/>
          <p:cNvSpPr>
            <a:spLocks noChangeArrowheads="1"/>
          </p:cNvSpPr>
          <p:nvPr/>
        </p:nvSpPr>
        <p:spPr bwMode="auto">
          <a:xfrm>
            <a:off x="1055688" y="2493963"/>
            <a:ext cx="10491787"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a:ea typeface="微软雅黑" pitchFamily="34" charset="-122"/>
              </a:rPr>
              <a:t>        短期（一年以内）借（聘）到外单位工作的同志要求入党，入党申请应向原单位党组织提出，并由原单位党组织负责对其进行培养教育和考察。如借（聘）时间超过一年的，入党申请可向现在工作单位党组织提出，并由现在工作单位党组织负责对其进行培养教育和考察。借（聘）单位和原单位党组织均应主动关心这些同志的思想、工作等情况，并保持一定联系。被借（聘）同志在一个单位连续工作两年以上，确实具备党员条件的，经征求其原所在单位或所在地党组织的意见，可以吸收他们入党。</a:t>
            </a:r>
          </a:p>
        </p:txBody>
      </p:sp>
      <p:sp>
        <p:nvSpPr>
          <p:cNvPr id="31757" name="TextBox 7"/>
          <p:cNvSpPr>
            <a:spLocks noChangeArrowheads="1"/>
          </p:cNvSpPr>
          <p:nvPr/>
        </p:nvSpPr>
        <p:spPr bwMode="auto">
          <a:xfrm>
            <a:off x="3863975" y="1198563"/>
            <a:ext cx="61198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（一）</a:t>
            </a:r>
            <a:r>
              <a:rPr lang="zh-CN" altLang="en-US" sz="2100" b="1">
                <a:latin typeface="微软雅黑" pitchFamily="34" charset="-122"/>
                <a:ea typeface="微软雅黑" pitchFamily="34" charset="-122"/>
              </a:rPr>
              <a:t>借（聘）到外单位工作的同志要求入党，</a:t>
            </a:r>
          </a:p>
          <a:p>
            <a:pPr eaLnBrk="1" hangingPunct="1">
              <a:lnSpc>
                <a:spcPct val="150000"/>
              </a:lnSpc>
            </a:pPr>
            <a:r>
              <a:rPr lang="zh-CN" altLang="en-US" sz="2100" b="1">
                <a:latin typeface="微软雅黑" pitchFamily="34" charset="-122"/>
                <a:ea typeface="微软雅黑" pitchFamily="34" charset="-122"/>
              </a:rPr>
              <a:t>          应向哪里的党组织提出申请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752"/>
                                        </p:tgtEl>
                                        <p:attrNameLst>
                                          <p:attrName>style.visibility</p:attrName>
                                        </p:attrNameLst>
                                      </p:cBhvr>
                                      <p:to>
                                        <p:strVal val="visible"/>
                                      </p:to>
                                    </p:set>
                                    <p:animEffect>
                                      <p:cBhvr>
                                        <p:cTn id="7" dur="500"/>
                                        <p:tgtEl>
                                          <p:spTgt spid="31752"/>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1757"/>
                                        </p:tgtEl>
                                        <p:attrNameLst>
                                          <p:attrName>style.visibility</p:attrName>
                                        </p:attrNameLst>
                                      </p:cBhvr>
                                      <p:to>
                                        <p:strVal val="visible"/>
                                      </p:to>
                                    </p:set>
                                    <p:animEffect>
                                      <p:cBhvr>
                                        <p:cTn id="16" dur="500"/>
                                        <p:tgtEl>
                                          <p:spTgt spid="31757"/>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1756"/>
                                        </p:tgtEl>
                                        <p:attrNameLst>
                                          <p:attrName>style.visibility</p:attrName>
                                        </p:attrNameLst>
                                      </p:cBhvr>
                                      <p:to>
                                        <p:strVal val="visible"/>
                                      </p:to>
                                    </p:set>
                                    <p:animEffect>
                                      <p:cBhvr>
                                        <p:cTn id="20" dur="750"/>
                                        <p:tgtEl>
                                          <p:spTgt spid="31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2" grpId="0" bldLvl="0" autoUpdateAnimBg="0"/>
      <p:bldP spid="31756" grpId="0" bldLvl="0" autoUpdateAnimBg="0"/>
      <p:bldP spid="31757" grpId="0" bldLvl="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9CEFB951-0EEE-4293-AFF2-AFE455836799}" type="slidenum">
              <a:rPr lang="zh-CN" altLang="en-US" sz="1200" smtClean="0">
                <a:solidFill>
                  <a:srgbClr val="898989"/>
                </a:solidFill>
              </a:rPr>
              <a:pPr eaLnBrk="1" hangingPunct="1"/>
              <a:t>31</a:t>
            </a:fld>
            <a:endParaRPr lang="zh-CN" altLang="en-US" sz="1800" smtClean="0"/>
          </a:p>
        </p:txBody>
      </p:sp>
      <p:pic>
        <p:nvPicPr>
          <p:cNvPr id="4403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403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403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403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3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4404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44045"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44046"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32780" name="TextBox 6"/>
          <p:cNvSpPr>
            <a:spLocks noChangeArrowheads="1"/>
          </p:cNvSpPr>
          <p:nvPr/>
        </p:nvSpPr>
        <p:spPr bwMode="auto">
          <a:xfrm>
            <a:off x="839788" y="2349500"/>
            <a:ext cx="10707687"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a:ea typeface="微软雅黑" pitchFamily="34" charset="-122"/>
              </a:rPr>
              <a:t>要求入党的</a:t>
            </a:r>
            <a:r>
              <a:rPr lang="zh-CN" altLang="en-US" sz="2100">
                <a:ea typeface="微软雅黑" pitchFamily="34" charset="-122"/>
              </a:rPr>
              <a:t>同志，</a:t>
            </a:r>
            <a:r>
              <a:rPr lang="zh-CN" altLang="zh-CN" sz="2100">
                <a:ea typeface="微软雅黑" pitchFamily="34" charset="-122"/>
              </a:rPr>
              <a:t>向党组织递交了入党申请书后，一时未被吸收入党，一般不必再写入党申请书，可以继续通过口头方式向党组织汇报自己的思想，表达自己的入党愿望，主动争取党组织的教育和帮助。如果时间过长，或有重要情况需要补充，或觉得过去写的入党申请书较简单，而现在对党有了更深的认识，也可重新写一份入党申请书。</a:t>
            </a:r>
          </a:p>
          <a:p>
            <a:pPr eaLnBrk="1" hangingPunct="1">
              <a:lnSpc>
                <a:spcPct val="150000"/>
              </a:lnSpc>
              <a:buSzPct val="100000"/>
              <a:buFont typeface="Wingdings" pitchFamily="2" charset="2"/>
              <a:buChar char="Ø"/>
            </a:pPr>
            <a:r>
              <a:rPr lang="zh-CN" altLang="zh-CN" sz="2100">
                <a:ea typeface="微软雅黑" pitchFamily="34" charset="-122"/>
              </a:rPr>
              <a:t>申请入党的</a:t>
            </a:r>
            <a:r>
              <a:rPr lang="zh-CN" altLang="en-US" sz="2100">
                <a:ea typeface="微软雅黑" pitchFamily="34" charset="-122"/>
              </a:rPr>
              <a:t>同志</a:t>
            </a:r>
            <a:r>
              <a:rPr lang="zh-CN" altLang="zh-CN" sz="2100">
                <a:ea typeface="微软雅黑" pitchFamily="34" charset="-122"/>
              </a:rPr>
              <a:t>调动工作岗位后，原单位党组织应及时将他的入党申请书和有关材料转给调入单位党组织，以便调入</a:t>
            </a:r>
            <a:r>
              <a:rPr lang="zh-CN" altLang="en-US" sz="2100">
                <a:ea typeface="微软雅黑" pitchFamily="34" charset="-122"/>
              </a:rPr>
              <a:t>单位</a:t>
            </a:r>
            <a:r>
              <a:rPr lang="zh-CN" altLang="zh-CN" sz="2100">
                <a:ea typeface="微软雅黑" pitchFamily="34" charset="-122"/>
              </a:rPr>
              <a:t>党组织继续对其进行培养教育和考察。在这种情况下，申请入党的</a:t>
            </a:r>
            <a:r>
              <a:rPr lang="zh-CN" altLang="en-US" sz="2100">
                <a:ea typeface="微软雅黑" pitchFamily="34" charset="-122"/>
              </a:rPr>
              <a:t>同志</a:t>
            </a:r>
            <a:r>
              <a:rPr lang="zh-CN" altLang="zh-CN" sz="2100">
                <a:ea typeface="微软雅黑" pitchFamily="34" charset="-122"/>
              </a:rPr>
              <a:t>一般不必重新递交入党申请书。</a:t>
            </a:r>
            <a:r>
              <a:rPr lang="zh-CN" altLang="zh-CN" sz="2100" b="1">
                <a:ea typeface="微软雅黑" pitchFamily="34" charset="-122"/>
              </a:rPr>
              <a:t>如因某种原因，调入单位党组织未收到申请人的入党申请书及有关材料，申请人不妨向调入单位党组织重新递交入党申请书。</a:t>
            </a:r>
          </a:p>
        </p:txBody>
      </p:sp>
      <p:sp>
        <p:nvSpPr>
          <p:cNvPr id="32781" name="TextBox 7"/>
          <p:cNvSpPr>
            <a:spLocks noChangeArrowheads="1"/>
          </p:cNvSpPr>
          <p:nvPr/>
        </p:nvSpPr>
        <p:spPr bwMode="auto">
          <a:xfrm>
            <a:off x="3863975" y="1198563"/>
            <a:ext cx="61198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（二）</a:t>
            </a:r>
            <a:r>
              <a:rPr lang="zh-CN" altLang="en-US" sz="2100" b="1">
                <a:ea typeface="微软雅黑" pitchFamily="34" charset="-122"/>
              </a:rPr>
              <a:t>向党组织递交入党申请书后，一时未被吸收入党或调动工作单位，是否要再写入党申请书？</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776"/>
                                        </p:tgtEl>
                                        <p:attrNameLst>
                                          <p:attrName>style.visibility</p:attrName>
                                        </p:attrNameLst>
                                      </p:cBhvr>
                                      <p:to>
                                        <p:strVal val="visible"/>
                                      </p:to>
                                    </p:set>
                                    <p:animEffect>
                                      <p:cBhvr>
                                        <p:cTn id="7" dur="500"/>
                                        <p:tgtEl>
                                          <p:spTgt spid="32776"/>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2781"/>
                                        </p:tgtEl>
                                        <p:attrNameLst>
                                          <p:attrName>style.visibility</p:attrName>
                                        </p:attrNameLst>
                                      </p:cBhvr>
                                      <p:to>
                                        <p:strVal val="visible"/>
                                      </p:to>
                                    </p:set>
                                    <p:animEffect>
                                      <p:cBhvr>
                                        <p:cTn id="16" dur="500"/>
                                        <p:tgtEl>
                                          <p:spTgt spid="32781"/>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2780"/>
                                        </p:tgtEl>
                                        <p:attrNameLst>
                                          <p:attrName>style.visibility</p:attrName>
                                        </p:attrNameLst>
                                      </p:cBhvr>
                                      <p:to>
                                        <p:strVal val="visible"/>
                                      </p:to>
                                    </p:set>
                                    <p:animEffect>
                                      <p:cBhvr>
                                        <p:cTn id="20" dur="750"/>
                                        <p:tgtEl>
                                          <p:spTgt spid="32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6" grpId="0" bldLvl="0" autoUpdateAnimBg="0"/>
      <p:bldP spid="32780" grpId="0" bldLvl="0" autoUpdateAnimBg="0"/>
      <p:bldP spid="32781"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6C7B3140-27C1-426D-B9D2-6F00FE9DDB44}" type="slidenum">
              <a:rPr lang="zh-CN" altLang="en-US" sz="1200" smtClean="0">
                <a:solidFill>
                  <a:srgbClr val="898989"/>
                </a:solidFill>
              </a:rPr>
              <a:pPr eaLnBrk="1" hangingPunct="1"/>
              <a:t>32</a:t>
            </a:fld>
            <a:endParaRPr lang="zh-CN" altLang="en-US" sz="1800" smtClean="0"/>
          </a:p>
        </p:txBody>
      </p:sp>
      <p:pic>
        <p:nvPicPr>
          <p:cNvPr id="4505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506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506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506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6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4506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en-US" sz="2400" b="1">
              <a:latin typeface="微软雅黑" pitchFamily="34" charset="-122"/>
              <a:ea typeface="微软雅黑" pitchFamily="34" charset="-122"/>
            </a:endParaRPr>
          </a:p>
        </p:txBody>
      </p:sp>
      <p:sp>
        <p:nvSpPr>
          <p:cNvPr id="33801" name="矩形 81"/>
          <p:cNvSpPr>
            <a:spLocks noChangeArrowheads="1"/>
          </p:cNvSpPr>
          <p:nvPr/>
        </p:nvSpPr>
        <p:spPr bwMode="auto">
          <a:xfrm>
            <a:off x="2566988" y="1270000"/>
            <a:ext cx="511333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30000"/>
              </a:lnSpc>
              <a:spcAft>
                <a:spcPts val="500"/>
              </a:spcAft>
            </a:pPr>
            <a:r>
              <a:rPr lang="zh-CN" altLang="en-US" sz="2100" b="1">
                <a:latin typeface="微软雅黑" pitchFamily="34" charset="-122"/>
                <a:ea typeface="微软雅黑" pitchFamily="34" charset="-122"/>
              </a:rPr>
              <a:t>（三）党支部应多长时间对入党积极分子进行一次考察？考察的主要内容有哪些？</a:t>
            </a:r>
          </a:p>
        </p:txBody>
      </p:sp>
      <p:grpSp>
        <p:nvGrpSpPr>
          <p:cNvPr id="2" name="Group 10"/>
          <p:cNvGrpSpPr>
            <a:grpSpLocks/>
          </p:cNvGrpSpPr>
          <p:nvPr/>
        </p:nvGrpSpPr>
        <p:grpSpPr bwMode="auto">
          <a:xfrm>
            <a:off x="334963" y="1270000"/>
            <a:ext cx="2209800" cy="987425"/>
            <a:chOff x="0" y="0"/>
            <a:chExt cx="1658494" cy="740511"/>
          </a:xfrm>
        </p:grpSpPr>
        <p:sp>
          <p:nvSpPr>
            <p:cNvPr id="45071"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45072"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45068" name="Text Box 13"/>
          <p:cNvSpPr txBox="1">
            <a:spLocks noChangeArrowheads="1"/>
          </p:cNvSpPr>
          <p:nvPr/>
        </p:nvSpPr>
        <p:spPr bwMode="auto">
          <a:xfrm>
            <a:off x="571500" y="2671763"/>
            <a:ext cx="69643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zh-CN" sz="2100">
                <a:latin typeface="微软雅黑" pitchFamily="34" charset="-122"/>
                <a:ea typeface="微软雅黑" pitchFamily="34" charset="-122"/>
              </a:rPr>
              <a:t>《中国共产党发展党员工作细则》规定：“</a:t>
            </a:r>
            <a:r>
              <a:rPr lang="zh-CN" altLang="zh-CN" sz="2100" b="1">
                <a:latin typeface="微软雅黑" pitchFamily="34" charset="-122"/>
                <a:ea typeface="微软雅黑" pitchFamily="34" charset="-122"/>
              </a:rPr>
              <a:t>党支部每半年对入党积极分子进行一次考察</a:t>
            </a:r>
            <a:r>
              <a:rPr lang="zh-CN" altLang="zh-CN" sz="2100">
                <a:latin typeface="微软雅黑" pitchFamily="34" charset="-122"/>
                <a:ea typeface="微软雅黑" pitchFamily="34" charset="-122"/>
              </a:rPr>
              <a:t>”。考察的主要内容包括：一是入党动机是否端正；二是政治觉悟是否高；三是道德品质是否好；四是工作、学习等方面表现是否积极。考察的结果要记入</a:t>
            </a:r>
            <a:r>
              <a:rPr lang="zh-CN" altLang="zh-CN" sz="2100" b="1">
                <a:latin typeface="微软雅黑" pitchFamily="34" charset="-122"/>
                <a:ea typeface="微软雅黑" pitchFamily="34" charset="-122"/>
              </a:rPr>
              <a:t>《入党积极分子培养考察登记表》</a:t>
            </a:r>
            <a:r>
              <a:rPr lang="zh-CN" altLang="zh-CN" sz="2100">
                <a:latin typeface="微软雅黑" pitchFamily="34" charset="-122"/>
                <a:ea typeface="微软雅黑" pitchFamily="34" charset="-122"/>
              </a:rPr>
              <a:t>，作为衡量入党积极分子是否具备党员条件的重要依据。</a:t>
            </a:r>
          </a:p>
        </p:txBody>
      </p:sp>
      <p:pic>
        <p:nvPicPr>
          <p:cNvPr id="45069" name="Picture 14"/>
          <p:cNvPicPr>
            <a:picLocks noChangeAspect="1" noChangeArrowheads="1"/>
          </p:cNvPicPr>
          <p:nvPr/>
        </p:nvPicPr>
        <p:blipFill>
          <a:blip r:embed="rId5">
            <a:extLst>
              <a:ext uri="{28A0092B-C50C-407E-A947-70E740481C1C}">
                <a14:useLocalDpi xmlns:a14="http://schemas.microsoft.com/office/drawing/2010/main" val="0"/>
              </a:ext>
            </a:extLst>
          </a:blip>
          <a:srcRect l="7152" t="3075" r="6172" b="2914"/>
          <a:stretch>
            <a:fillRect/>
          </a:stretch>
        </p:blipFill>
        <p:spPr bwMode="auto">
          <a:xfrm>
            <a:off x="7823200" y="1127125"/>
            <a:ext cx="3744913" cy="541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7"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800"/>
                                        </p:tgtEl>
                                        <p:attrNameLst>
                                          <p:attrName>style.visibility</p:attrName>
                                        </p:attrNameLst>
                                      </p:cBhvr>
                                      <p:to>
                                        <p:strVal val="visible"/>
                                      </p:to>
                                    </p:set>
                                    <p:animEffect>
                                      <p:cBhvr>
                                        <p:cTn id="7" dur="500"/>
                                        <p:tgtEl>
                                          <p:spTgt spid="33800"/>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3801"/>
                                        </p:tgtEl>
                                        <p:attrNameLst>
                                          <p:attrName>style.visibility</p:attrName>
                                        </p:attrNameLst>
                                      </p:cBhvr>
                                      <p:to>
                                        <p:strVal val="visible"/>
                                      </p:to>
                                    </p:set>
                                    <p:animEffect>
                                      <p:cBhvr>
                                        <p:cTn id="11" dur="750"/>
                                        <p:tgtEl>
                                          <p:spTgt spid="33801"/>
                                        </p:tgtEl>
                                      </p:cBhvr>
                                    </p:animEffect>
                                  </p:childTnLst>
                                </p:cTn>
                              </p:par>
                            </p:childTnLst>
                          </p:cTn>
                        </p:par>
                        <p:par>
                          <p:cTn id="12" fill="hold" nodeType="afterGroup">
                            <p:stCondLst>
                              <p:cond delay="1250"/>
                            </p:stCondLst>
                            <p:childTnLst>
                              <p:par>
                                <p:cTn id="13" presetID="2" presetClass="entr" presetSubtype="8" decel="10000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0-#ppt_w/2"/>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750"/>
                            </p:stCondLst>
                            <p:childTnLst>
                              <p:par>
                                <p:cTn id="18" presetID="22" presetClass="entr" presetSubtype="8" fill="hold" grpId="0" nodeType="afterEffect">
                                  <p:stCondLst>
                                    <p:cond delay="0"/>
                                  </p:stCondLst>
                                  <p:childTnLst>
                                    <p:set>
                                      <p:cBhvr>
                                        <p:cTn id="19" dur="1" fill="hold">
                                          <p:stCondLst>
                                            <p:cond delay="0"/>
                                          </p:stCondLst>
                                        </p:cTn>
                                        <p:tgtEl>
                                          <p:spTgt spid="33807"/>
                                        </p:tgtEl>
                                        <p:attrNameLst>
                                          <p:attrName>style.visibility</p:attrName>
                                        </p:attrNameLst>
                                      </p:cBhvr>
                                      <p:to>
                                        <p:strVal val="visible"/>
                                      </p:to>
                                    </p:set>
                                    <p:animEffect>
                                      <p:cBhvr>
                                        <p:cTn id="20" dur="500"/>
                                        <p:tgtEl>
                                          <p:spTgt spid="33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bldLvl="0" autoUpdateAnimBg="0"/>
      <p:bldP spid="33801" grpId="0" bldLvl="0" autoUpdateAnimBg="0"/>
      <p:bldP spid="33807" grpId="0" bldLvl="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14A46D54-8AD0-49CF-B2E1-81624515C047}" type="slidenum">
              <a:rPr lang="zh-CN" altLang="en-US" sz="1200" smtClean="0">
                <a:solidFill>
                  <a:srgbClr val="898989"/>
                </a:solidFill>
              </a:rPr>
              <a:pPr eaLnBrk="1" hangingPunct="1"/>
              <a:t>33</a:t>
            </a:fld>
            <a:endParaRPr lang="zh-CN" altLang="en-US" sz="1800" smtClean="0"/>
          </a:p>
        </p:txBody>
      </p:sp>
      <p:pic>
        <p:nvPicPr>
          <p:cNvPr id="4608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608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608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608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4608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46093"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46094"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34828" name="TextBox 6"/>
          <p:cNvSpPr>
            <a:spLocks noChangeArrowheads="1"/>
          </p:cNvSpPr>
          <p:nvPr/>
        </p:nvSpPr>
        <p:spPr bwMode="auto">
          <a:xfrm>
            <a:off x="622300" y="2925763"/>
            <a:ext cx="10707688" cy="205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a:ea typeface="微软雅黑" pitchFamily="34" charset="-122"/>
              </a:rPr>
              <a:t>入党积极分子调动工作单位，调出单位党组织应将他们的入党申请书、思想汇报、培养教育和考察材料以及党组织对其鉴定的意见等有关材料，及时转给调入单位党组织。调入单位党组织收到有关材料后，要及时进行研究，同新转来的入党积极分子谈话，了解其思想和各方面的情况，并落实对其继续培养和考察的措施（包括制定党员作其培养联系人）</a:t>
            </a:r>
            <a:r>
              <a:rPr lang="zh-CN" altLang="en-US" sz="2100">
                <a:ea typeface="微软雅黑" pitchFamily="34" charset="-122"/>
              </a:rPr>
              <a:t>。</a:t>
            </a:r>
            <a:endParaRPr lang="zh-CN" altLang="zh-CN" sz="2100">
              <a:ea typeface="微软雅黑" pitchFamily="34" charset="-122"/>
            </a:endParaRPr>
          </a:p>
        </p:txBody>
      </p:sp>
      <p:sp>
        <p:nvSpPr>
          <p:cNvPr id="34829" name="TextBox 7"/>
          <p:cNvSpPr>
            <a:spLocks noChangeArrowheads="1"/>
          </p:cNvSpPr>
          <p:nvPr/>
        </p:nvSpPr>
        <p:spPr bwMode="auto">
          <a:xfrm>
            <a:off x="3863975" y="1198563"/>
            <a:ext cx="61198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（四）</a:t>
            </a:r>
            <a:r>
              <a:rPr lang="zh-CN" altLang="en-US" sz="2100" b="1">
                <a:ea typeface="微软雅黑" pitchFamily="34" charset="-122"/>
              </a:rPr>
              <a:t>入党积极分子调动工作单位时，调出和调入单位的党组织应做好哪些工作？</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824"/>
                                        </p:tgtEl>
                                        <p:attrNameLst>
                                          <p:attrName>style.visibility</p:attrName>
                                        </p:attrNameLst>
                                      </p:cBhvr>
                                      <p:to>
                                        <p:strVal val="visible"/>
                                      </p:to>
                                    </p:set>
                                    <p:animEffect>
                                      <p:cBhvr>
                                        <p:cTn id="7" dur="500"/>
                                        <p:tgtEl>
                                          <p:spTgt spid="34824"/>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4829"/>
                                        </p:tgtEl>
                                        <p:attrNameLst>
                                          <p:attrName>style.visibility</p:attrName>
                                        </p:attrNameLst>
                                      </p:cBhvr>
                                      <p:to>
                                        <p:strVal val="visible"/>
                                      </p:to>
                                    </p:set>
                                    <p:animEffect>
                                      <p:cBhvr>
                                        <p:cTn id="16" dur="500"/>
                                        <p:tgtEl>
                                          <p:spTgt spid="34829"/>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4828"/>
                                        </p:tgtEl>
                                        <p:attrNameLst>
                                          <p:attrName>style.visibility</p:attrName>
                                        </p:attrNameLst>
                                      </p:cBhvr>
                                      <p:to>
                                        <p:strVal val="visible"/>
                                      </p:to>
                                    </p:set>
                                    <p:animEffect>
                                      <p:cBhvr>
                                        <p:cTn id="20" dur="750"/>
                                        <p:tgtEl>
                                          <p:spTgt spid="34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4" grpId="0" bldLvl="0" autoUpdateAnimBg="0"/>
      <p:bldP spid="34828" grpId="0" bldLvl="0" autoUpdateAnimBg="0"/>
      <p:bldP spid="34829"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D1C4D3BB-C076-4599-8856-C17086AE5EAF}" type="slidenum">
              <a:rPr lang="zh-CN" altLang="en-US" sz="1200" smtClean="0">
                <a:solidFill>
                  <a:srgbClr val="898989"/>
                </a:solidFill>
              </a:rPr>
              <a:pPr eaLnBrk="1" hangingPunct="1"/>
              <a:t>34</a:t>
            </a:fld>
            <a:endParaRPr lang="zh-CN" altLang="en-US" sz="1800" smtClean="0"/>
          </a:p>
        </p:txBody>
      </p:sp>
      <p:pic>
        <p:nvPicPr>
          <p:cNvPr id="4710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710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710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711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4711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党员发展第三环节</a:t>
            </a:r>
            <a:endParaRPr lang="zh-CN" altLang="en-US" sz="1600" b="1">
              <a:latin typeface="微软雅黑" pitchFamily="34" charset="-122"/>
              <a:ea typeface="微软雅黑" pitchFamily="34" charset="-122"/>
              <a:sym typeface="微软雅黑" pitchFamily="34" charset="-122"/>
            </a:endParaRPr>
          </a:p>
        </p:txBody>
      </p:sp>
      <p:sp>
        <p:nvSpPr>
          <p:cNvPr id="35849" name="矩形 57"/>
          <p:cNvSpPr>
            <a:spLocks noChangeArrowheads="1"/>
          </p:cNvSpPr>
          <p:nvPr/>
        </p:nvSpPr>
        <p:spPr bwMode="auto">
          <a:xfrm>
            <a:off x="1801813" y="2062163"/>
            <a:ext cx="18415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r" eaLnBrk="1" hangingPunct="1">
              <a:lnSpc>
                <a:spcPts val="2125"/>
              </a:lnSpc>
            </a:pPr>
            <a:r>
              <a:rPr lang="zh-CN" altLang="en-US" sz="1500">
                <a:solidFill>
                  <a:srgbClr val="F2F2F2"/>
                </a:solidFill>
                <a:latin typeface="微软雅黑" pitchFamily="34" charset="-122"/>
                <a:ea typeface="微软雅黑" pitchFamily="34" charset="-122"/>
                <a:sym typeface="微软雅黑" pitchFamily="34" charset="-122"/>
              </a:rPr>
              <a:t>文字描述，总结概括，内容大纲。</a:t>
            </a:r>
            <a:r>
              <a:rPr lang="en-US" altLang="zh-CN" sz="1500">
                <a:solidFill>
                  <a:srgbClr val="F2F2F2"/>
                </a:solidFill>
                <a:latin typeface="微软雅黑" pitchFamily="34" charset="-122"/>
                <a:ea typeface="微软雅黑" pitchFamily="34" charset="-122"/>
                <a:sym typeface="微软雅黑" pitchFamily="34" charset="-122"/>
              </a:rPr>
              <a:t> </a:t>
            </a:r>
            <a:endParaRPr lang="zh-CN" altLang="en-US" sz="1500">
              <a:solidFill>
                <a:srgbClr val="F2F2F2"/>
              </a:solidFill>
              <a:latin typeface="微软雅黑" pitchFamily="34" charset="-122"/>
              <a:ea typeface="微软雅黑" pitchFamily="34" charset="-122"/>
              <a:sym typeface="微软雅黑" pitchFamily="34" charset="-122"/>
            </a:endParaRPr>
          </a:p>
        </p:txBody>
      </p:sp>
      <p:sp>
        <p:nvSpPr>
          <p:cNvPr id="35850" name="矩形 44"/>
          <p:cNvSpPr>
            <a:spLocks noChangeArrowheads="1"/>
          </p:cNvSpPr>
          <p:nvPr/>
        </p:nvSpPr>
        <p:spPr bwMode="auto">
          <a:xfrm>
            <a:off x="5124450" y="3981450"/>
            <a:ext cx="3098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300" b="1">
                <a:solidFill>
                  <a:srgbClr val="F2F2F2"/>
                </a:solidFill>
                <a:latin typeface="微软雅黑" pitchFamily="34" charset="-122"/>
                <a:ea typeface="微软雅黑" pitchFamily="34" charset="-122"/>
                <a:sym typeface="微软雅黑" pitchFamily="34" charset="-122"/>
              </a:rPr>
              <a:t>添加主题</a:t>
            </a:r>
            <a:endParaRPr lang="zh-CN" altLang="en-US" sz="2300">
              <a:solidFill>
                <a:srgbClr val="F2F2F2"/>
              </a:solidFill>
              <a:sym typeface="Arial" pitchFamily="34" charset="0"/>
            </a:endParaRPr>
          </a:p>
        </p:txBody>
      </p:sp>
      <p:sp>
        <p:nvSpPr>
          <p:cNvPr id="35851" name="矩形 45"/>
          <p:cNvSpPr>
            <a:spLocks noChangeArrowheads="1"/>
          </p:cNvSpPr>
          <p:nvPr/>
        </p:nvSpPr>
        <p:spPr bwMode="auto">
          <a:xfrm>
            <a:off x="5124450" y="4383088"/>
            <a:ext cx="4281488"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1500">
                <a:solidFill>
                  <a:srgbClr val="F2F2F2"/>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a:t>
            </a:r>
            <a:r>
              <a:rPr lang="zh-CN" altLang="en-US" sz="1500">
                <a:solidFill>
                  <a:srgbClr val="F2F2F2"/>
                </a:solidFill>
                <a:latin typeface="微软雅黑" pitchFamily="34" charset="-122"/>
                <a:ea typeface="微软雅黑" pitchFamily="34" charset="-122"/>
              </a:rPr>
              <a:t>在此录入上述图表的综合分析说明，在此录入上述图表的综合分析说明，在此录入上述图表的综合分析说明。 </a:t>
            </a:r>
            <a:endParaRPr lang="zh-CN" altLang="en-US"/>
          </a:p>
        </p:txBody>
      </p:sp>
      <p:pic>
        <p:nvPicPr>
          <p:cNvPr id="47117"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17700"/>
            <a:ext cx="12138025"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848"/>
                                        </p:tgtEl>
                                        <p:attrNameLst>
                                          <p:attrName>style.visibility</p:attrName>
                                        </p:attrNameLst>
                                      </p:cBhvr>
                                      <p:to>
                                        <p:strVal val="visible"/>
                                      </p:to>
                                    </p:set>
                                    <p:animEffect>
                                      <p:cBhvr>
                                        <p:cTn id="7" dur="500"/>
                                        <p:tgtEl>
                                          <p:spTgt spid="35848"/>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5849"/>
                                        </p:tgtEl>
                                        <p:attrNameLst>
                                          <p:attrName>style.visibility</p:attrName>
                                        </p:attrNameLst>
                                      </p:cBhvr>
                                      <p:to>
                                        <p:strVal val="visible"/>
                                      </p:to>
                                    </p:set>
                                    <p:animEffect>
                                      <p:cBhvr>
                                        <p:cTn id="11" dur="500"/>
                                        <p:tgtEl>
                                          <p:spTgt spid="35849"/>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850"/>
                                        </p:tgtEl>
                                        <p:attrNameLst>
                                          <p:attrName>style.visibility</p:attrName>
                                        </p:attrNameLst>
                                      </p:cBhvr>
                                      <p:to>
                                        <p:strVal val="visible"/>
                                      </p:to>
                                    </p:set>
                                    <p:animEffect>
                                      <p:cBhvr>
                                        <p:cTn id="15" dur="500"/>
                                        <p:tgtEl>
                                          <p:spTgt spid="35850"/>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5851"/>
                                        </p:tgtEl>
                                        <p:attrNameLst>
                                          <p:attrName>style.visibility</p:attrName>
                                        </p:attrNameLst>
                                      </p:cBhvr>
                                      <p:to>
                                        <p:strVal val="visible"/>
                                      </p:to>
                                    </p:set>
                                    <p:animEffect>
                                      <p:cBhvr>
                                        <p:cTn id="19" dur="500"/>
                                        <p:tgtEl>
                                          <p:spTgt spid="3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8" grpId="0" bldLvl="0" autoUpdateAnimBg="0"/>
      <p:bldP spid="35849" grpId="0" bldLvl="0" autoUpdateAnimBg="0"/>
      <p:bldP spid="35850" grpId="0" bldLvl="0" autoUpdateAnimBg="0"/>
      <p:bldP spid="35851"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04F0CFB4-50AF-488F-A84C-5CD8B1DE0E13}" type="slidenum">
              <a:rPr lang="zh-CN" altLang="en-US" sz="1200" smtClean="0">
                <a:solidFill>
                  <a:srgbClr val="898989"/>
                </a:solidFill>
              </a:rPr>
              <a:pPr eaLnBrk="1" hangingPunct="1"/>
              <a:t>35</a:t>
            </a:fld>
            <a:endParaRPr lang="zh-CN" altLang="en-US" sz="1800" smtClean="0"/>
          </a:p>
        </p:txBody>
      </p:sp>
      <p:pic>
        <p:nvPicPr>
          <p:cNvPr id="4813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813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813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813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13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4813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拟发展积极分子综合评定意见</a:t>
            </a:r>
            <a:endParaRPr lang="zh-CN" altLang="en-US" sz="1600" b="1">
              <a:latin typeface="微软雅黑" pitchFamily="34" charset="-122"/>
              <a:ea typeface="微软雅黑" pitchFamily="34" charset="-122"/>
              <a:sym typeface="微软雅黑" pitchFamily="34" charset="-122"/>
            </a:endParaRPr>
          </a:p>
        </p:txBody>
      </p:sp>
      <p:pic>
        <p:nvPicPr>
          <p:cNvPr id="4813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450" y="1054100"/>
            <a:ext cx="42957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963" y="1270000"/>
            <a:ext cx="39528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0" name="Text Box 11"/>
          <p:cNvSpPr txBox="1">
            <a:spLocks noChangeArrowheads="1"/>
          </p:cNvSpPr>
          <p:nvPr/>
        </p:nvSpPr>
        <p:spPr bwMode="auto">
          <a:xfrm>
            <a:off x="479425" y="1414463"/>
            <a:ext cx="2016125" cy="313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a:ea typeface="微软雅黑" pitchFamily="34" charset="-122"/>
              </a:rPr>
              <a:t>综合评定意见需上报中环党委。</a:t>
            </a:r>
          </a:p>
          <a:p>
            <a:pPr eaLnBrk="1" hangingPunct="1">
              <a:lnSpc>
                <a:spcPct val="150000"/>
              </a:lnSpc>
            </a:pPr>
            <a:endParaRPr lang="zh-CN" altLang="en-US">
              <a:ea typeface="微软雅黑" pitchFamily="34" charset="-122"/>
            </a:endParaRPr>
          </a:p>
          <a:p>
            <a:pPr eaLnBrk="1" hangingPunct="1">
              <a:lnSpc>
                <a:spcPct val="150000"/>
              </a:lnSpc>
            </a:pPr>
            <a:r>
              <a:rPr lang="zh-CN" altLang="en-US">
                <a:ea typeface="微软雅黑" pitchFamily="34" charset="-122"/>
              </a:rPr>
              <a:t>模板仅供</a:t>
            </a:r>
            <a:r>
              <a:rPr lang="zh-CN" altLang="en-US" b="1">
                <a:ea typeface="微软雅黑" pitchFamily="34" charset="-122"/>
              </a:rPr>
              <a:t>京内党组织</a:t>
            </a:r>
            <a:r>
              <a:rPr lang="zh-CN" altLang="en-US">
                <a:ea typeface="微软雅黑" pitchFamily="34" charset="-122"/>
              </a:rPr>
              <a:t>参考，京外党组织请参照</a:t>
            </a:r>
            <a:r>
              <a:rPr lang="zh-CN" altLang="en-US" b="1">
                <a:ea typeface="微软雅黑" pitchFamily="34" charset="-122"/>
              </a:rPr>
              <a:t>当地党委要求</a:t>
            </a:r>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872"/>
                                        </p:tgtEl>
                                        <p:attrNameLst>
                                          <p:attrName>style.visibility</p:attrName>
                                        </p:attrNameLst>
                                      </p:cBhvr>
                                      <p:to>
                                        <p:strVal val="visible"/>
                                      </p:to>
                                    </p:set>
                                    <p:animEffect>
                                      <p:cBhvr>
                                        <p:cTn id="7" dur="500"/>
                                        <p:tgtEl>
                                          <p:spTgt spid="36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2"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60211582-1704-4D8E-AB3A-BE61CA877C1C}" type="slidenum">
              <a:rPr lang="zh-CN" altLang="en-US" sz="1200" smtClean="0">
                <a:solidFill>
                  <a:srgbClr val="898989"/>
                </a:solidFill>
              </a:rPr>
              <a:pPr eaLnBrk="1" hangingPunct="1"/>
              <a:t>36</a:t>
            </a:fld>
            <a:endParaRPr lang="zh-CN" altLang="en-US" sz="1800" smtClean="0"/>
          </a:p>
        </p:txBody>
      </p:sp>
      <p:pic>
        <p:nvPicPr>
          <p:cNvPr id="4915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915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915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4915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15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4916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确定发展对象的决议</a:t>
            </a:r>
            <a:endParaRPr lang="zh-CN" altLang="en-US" sz="1600" b="1">
              <a:latin typeface="微软雅黑" pitchFamily="34" charset="-122"/>
              <a:ea typeface="微软雅黑" pitchFamily="34" charset="-122"/>
              <a:sym typeface="微软雅黑" pitchFamily="34" charset="-122"/>
            </a:endParaRPr>
          </a:p>
        </p:txBody>
      </p:sp>
      <p:sp>
        <p:nvSpPr>
          <p:cNvPr id="49162" name="Text Box 9"/>
          <p:cNvSpPr txBox="1">
            <a:spLocks noChangeArrowheads="1"/>
          </p:cNvSpPr>
          <p:nvPr/>
        </p:nvSpPr>
        <p:spPr bwMode="auto">
          <a:xfrm>
            <a:off x="479425" y="1414463"/>
            <a:ext cx="20161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a:ea typeface="微软雅黑" pitchFamily="34" charset="-122"/>
              </a:rPr>
              <a:t>确定发展对象决议报中环党委备案。</a:t>
            </a:r>
          </a:p>
          <a:p>
            <a:pPr eaLnBrk="1" hangingPunct="1">
              <a:lnSpc>
                <a:spcPct val="150000"/>
              </a:lnSpc>
            </a:pPr>
            <a:endParaRPr lang="zh-CN" altLang="en-US">
              <a:ea typeface="微软雅黑" pitchFamily="34" charset="-122"/>
            </a:endParaRPr>
          </a:p>
          <a:p>
            <a:pPr eaLnBrk="1" hangingPunct="1">
              <a:lnSpc>
                <a:spcPct val="150000"/>
              </a:lnSpc>
            </a:pPr>
            <a:r>
              <a:rPr lang="zh-CN" altLang="en-US">
                <a:ea typeface="微软雅黑" pitchFamily="34" charset="-122"/>
              </a:rPr>
              <a:t>模板仅供</a:t>
            </a:r>
            <a:r>
              <a:rPr lang="zh-CN" altLang="en-US" b="1">
                <a:ea typeface="微软雅黑" pitchFamily="34" charset="-122"/>
              </a:rPr>
              <a:t>京内党组织</a:t>
            </a:r>
            <a:r>
              <a:rPr lang="zh-CN" altLang="en-US">
                <a:ea typeface="微软雅黑" pitchFamily="34" charset="-122"/>
              </a:rPr>
              <a:t>参考，京外党组织请参照</a:t>
            </a:r>
            <a:r>
              <a:rPr lang="zh-CN" altLang="en-US" b="1">
                <a:ea typeface="微软雅黑" pitchFamily="34" charset="-122"/>
              </a:rPr>
              <a:t>当地党委要求</a:t>
            </a:r>
            <a:endParaRPr lang="zh-CN" altLang="en-US"/>
          </a:p>
        </p:txBody>
      </p:sp>
      <p:pic>
        <p:nvPicPr>
          <p:cNvPr id="4916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0" y="1054100"/>
            <a:ext cx="8485188" cy="531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896"/>
                                        </p:tgtEl>
                                        <p:attrNameLst>
                                          <p:attrName>style.visibility</p:attrName>
                                        </p:attrNameLst>
                                      </p:cBhvr>
                                      <p:to>
                                        <p:strVal val="visible"/>
                                      </p:to>
                                    </p:set>
                                    <p:animEffect>
                                      <p:cBhvr>
                                        <p:cTn id="7" dur="500"/>
                                        <p:tgtEl>
                                          <p:spTgt spid="37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6" grpId="0" bldLvl="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5AAAA634-73E0-4D35-9709-8DC553A125BC}" type="slidenum">
              <a:rPr lang="zh-CN" altLang="en-US" sz="1200" smtClean="0">
                <a:solidFill>
                  <a:srgbClr val="898989"/>
                </a:solidFill>
              </a:rPr>
              <a:pPr eaLnBrk="1" hangingPunct="1"/>
              <a:t>37</a:t>
            </a:fld>
            <a:endParaRPr lang="zh-CN" altLang="en-US" sz="1800" smtClean="0"/>
          </a:p>
        </p:txBody>
      </p:sp>
      <p:pic>
        <p:nvPicPr>
          <p:cNvPr id="5017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018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018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018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5018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50189"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50190"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38924" name="TextBox 6"/>
          <p:cNvSpPr>
            <a:spLocks noChangeArrowheads="1"/>
          </p:cNvSpPr>
          <p:nvPr/>
        </p:nvSpPr>
        <p:spPr bwMode="auto">
          <a:xfrm>
            <a:off x="622300" y="2349500"/>
            <a:ext cx="10707688"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a:t>发展对象，是指入党积极分子经过一年以上的培养教育和考察，党支部在听取党小组 、培养联系人、党员和群众意见的基础上，经过分析研究，认为基本具备党员条件、准备近期发展的人。</a:t>
            </a:r>
          </a:p>
          <a:p>
            <a:pPr eaLnBrk="1" hangingPunct="1">
              <a:lnSpc>
                <a:spcPct val="150000"/>
              </a:lnSpc>
              <a:buSzPct val="100000"/>
              <a:buFont typeface="Wingdings" pitchFamily="2" charset="2"/>
              <a:buChar char="Ø"/>
            </a:pPr>
            <a:r>
              <a:rPr lang="zh-CN" altLang="zh-CN" sz="2100"/>
              <a:t>发展对象与入党申请人、入党积极分子既有联系，又有区别。凡符合党章第一条规定，向党组织正式提出入党申请的人，均称作“入党申请人”。</a:t>
            </a:r>
          </a:p>
          <a:p>
            <a:pPr eaLnBrk="1" hangingPunct="1">
              <a:lnSpc>
                <a:spcPct val="150000"/>
              </a:lnSpc>
              <a:buSzPct val="100000"/>
              <a:buFont typeface="Wingdings" pitchFamily="2" charset="2"/>
              <a:buChar char="Ø"/>
            </a:pPr>
            <a:r>
              <a:rPr lang="zh-CN" altLang="zh-CN" sz="2100"/>
              <a:t>入党申请人</a:t>
            </a:r>
            <a:r>
              <a:rPr lang="zh-CN" altLang="en-US" sz="2100"/>
              <a:t>经</a:t>
            </a:r>
            <a:r>
              <a:rPr lang="zh-CN" altLang="zh-CN" sz="2100"/>
              <a:t>党组织讨论研究，被列为培养教育和考察的对象，称作“入党积极分子”</a:t>
            </a:r>
          </a:p>
          <a:p>
            <a:pPr eaLnBrk="1" hangingPunct="1">
              <a:lnSpc>
                <a:spcPct val="150000"/>
              </a:lnSpc>
              <a:buSzPct val="100000"/>
              <a:buFont typeface="Wingdings" pitchFamily="2" charset="2"/>
              <a:buChar char="Ø"/>
            </a:pPr>
            <a:r>
              <a:rPr lang="zh-CN" altLang="zh-CN" sz="2100"/>
              <a:t>入党申请人、入党积极分子、发展对象是对要求入党的人不同阶段的称谓，也是衡量入党申请人的成熟程度的标志。</a:t>
            </a:r>
          </a:p>
          <a:p>
            <a:pPr eaLnBrk="1" hangingPunct="1">
              <a:lnSpc>
                <a:spcPct val="150000"/>
              </a:lnSpc>
              <a:buSzPct val="100000"/>
              <a:buFont typeface="Wingdings" pitchFamily="2" charset="2"/>
              <a:buChar char="Ø"/>
            </a:pPr>
            <a:endParaRPr lang="zh-CN" altLang="zh-CN" sz="2100"/>
          </a:p>
        </p:txBody>
      </p:sp>
      <p:sp>
        <p:nvSpPr>
          <p:cNvPr id="38925" name="TextBox 7"/>
          <p:cNvSpPr>
            <a:spLocks noChangeArrowheads="1"/>
          </p:cNvSpPr>
          <p:nvPr/>
        </p:nvSpPr>
        <p:spPr bwMode="auto">
          <a:xfrm>
            <a:off x="3863975" y="1198563"/>
            <a:ext cx="61198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（五）</a:t>
            </a:r>
            <a:r>
              <a:rPr lang="zh-CN" altLang="en-US" sz="2100" b="1">
                <a:latin typeface="微软雅黑" pitchFamily="34" charset="-122"/>
                <a:ea typeface="微软雅黑" pitchFamily="34" charset="-122"/>
              </a:rPr>
              <a:t>什么 是发展对象？发展对象与入党申请人、入党积极分子有何区别？</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920"/>
                                        </p:tgtEl>
                                        <p:attrNameLst>
                                          <p:attrName>style.visibility</p:attrName>
                                        </p:attrNameLst>
                                      </p:cBhvr>
                                      <p:to>
                                        <p:strVal val="visible"/>
                                      </p:to>
                                    </p:set>
                                    <p:animEffect>
                                      <p:cBhvr>
                                        <p:cTn id="7" dur="500"/>
                                        <p:tgtEl>
                                          <p:spTgt spid="38920"/>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8925"/>
                                        </p:tgtEl>
                                        <p:attrNameLst>
                                          <p:attrName>style.visibility</p:attrName>
                                        </p:attrNameLst>
                                      </p:cBhvr>
                                      <p:to>
                                        <p:strVal val="visible"/>
                                      </p:to>
                                    </p:set>
                                    <p:animEffect>
                                      <p:cBhvr>
                                        <p:cTn id="16" dur="500"/>
                                        <p:tgtEl>
                                          <p:spTgt spid="38925"/>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8924"/>
                                        </p:tgtEl>
                                        <p:attrNameLst>
                                          <p:attrName>style.visibility</p:attrName>
                                        </p:attrNameLst>
                                      </p:cBhvr>
                                      <p:to>
                                        <p:strVal val="visible"/>
                                      </p:to>
                                    </p:set>
                                    <p:animEffect>
                                      <p:cBhvr>
                                        <p:cTn id="20" dur="750"/>
                                        <p:tgtEl>
                                          <p:spTgt spid="38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0" grpId="0" bldLvl="0" autoUpdateAnimBg="0"/>
      <p:bldP spid="38924" grpId="0" bldLvl="0" autoUpdateAnimBg="0"/>
      <p:bldP spid="38925" grpId="0" bldLvl="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22A06DB8-0F43-4E33-92BF-BC22D8F26CDD}" type="slidenum">
              <a:rPr lang="zh-CN" altLang="en-US" sz="1200" smtClean="0">
                <a:solidFill>
                  <a:srgbClr val="898989"/>
                </a:solidFill>
              </a:rPr>
              <a:pPr eaLnBrk="1" hangingPunct="1"/>
              <a:t>38</a:t>
            </a:fld>
            <a:endParaRPr lang="zh-CN" altLang="en-US" sz="1800" smtClean="0"/>
          </a:p>
        </p:txBody>
      </p:sp>
      <p:pic>
        <p:nvPicPr>
          <p:cNvPr id="5120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120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120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120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5120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51213"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51214"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39948" name="TextBox 6"/>
          <p:cNvSpPr>
            <a:spLocks noChangeArrowheads="1"/>
          </p:cNvSpPr>
          <p:nvPr/>
        </p:nvSpPr>
        <p:spPr bwMode="auto">
          <a:xfrm>
            <a:off x="622300" y="2349500"/>
            <a:ext cx="10707688"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en-US" sz="2100"/>
              <a:t>（1）	</a:t>
            </a:r>
            <a:r>
              <a:rPr lang="zh-CN" altLang="en-US" sz="2100" b="1"/>
              <a:t>一般应经过党组织一年以上的培养教育和考察</a:t>
            </a:r>
            <a:r>
              <a:rPr lang="zh-CN" altLang="en-US" sz="2100"/>
              <a:t>（调动工作单位、其培养教育和考察的时间可以连续计算）。培养教育的时间不到一年的，除个别变现突出者外，一般不宜过早确定为发展对象。</a:t>
            </a:r>
          </a:p>
          <a:p>
            <a:pPr eaLnBrk="1" hangingPunct="1">
              <a:lnSpc>
                <a:spcPct val="150000"/>
              </a:lnSpc>
              <a:buSzPct val="100000"/>
              <a:buFont typeface="Wingdings" pitchFamily="2" charset="2"/>
              <a:buChar char="Ø"/>
            </a:pPr>
            <a:r>
              <a:rPr lang="zh-CN" altLang="en-US" sz="2100"/>
              <a:t>（2）	党组织对其进行了党的基本理论、基本知识等内容的教育，并经考察，基本达到要求，</a:t>
            </a:r>
            <a:r>
              <a:rPr lang="zh-CN" altLang="en-US" sz="2100" b="1"/>
              <a:t>即通过入党积极分子培训，并取得结业证书。</a:t>
            </a:r>
            <a:r>
              <a:rPr lang="zh-CN" altLang="en-US" sz="2100"/>
              <a:t>未进行上述内容的教育，对党的基本理论、基本知识不了解的，不能确定为发展对象。</a:t>
            </a:r>
          </a:p>
          <a:p>
            <a:pPr eaLnBrk="1" hangingPunct="1">
              <a:lnSpc>
                <a:spcPct val="150000"/>
              </a:lnSpc>
              <a:buSzPct val="100000"/>
              <a:buFont typeface="Wingdings" pitchFamily="2" charset="2"/>
              <a:buChar char="Ø"/>
            </a:pPr>
            <a:r>
              <a:rPr lang="zh-CN" altLang="en-US" sz="2100"/>
              <a:t>（3）	基本具备党员条件，准备近期发展。对先进性不明显，群众威信不高，尚不具备党员条件的，不能确定为发展对象。</a:t>
            </a:r>
          </a:p>
          <a:p>
            <a:pPr eaLnBrk="1" hangingPunct="1">
              <a:lnSpc>
                <a:spcPct val="150000"/>
              </a:lnSpc>
              <a:buSzPct val="100000"/>
              <a:buFont typeface="Wingdings" pitchFamily="2" charset="2"/>
              <a:buChar char="Ø"/>
            </a:pPr>
            <a:endParaRPr lang="zh-CN" altLang="en-US" sz="2100"/>
          </a:p>
        </p:txBody>
      </p:sp>
      <p:sp>
        <p:nvSpPr>
          <p:cNvPr id="39949" name="TextBox 7"/>
          <p:cNvSpPr>
            <a:spLocks noChangeArrowheads="1"/>
          </p:cNvSpPr>
          <p:nvPr/>
        </p:nvSpPr>
        <p:spPr bwMode="auto">
          <a:xfrm>
            <a:off x="3863975" y="1198563"/>
            <a:ext cx="6119813"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（六）</a:t>
            </a:r>
            <a:r>
              <a:rPr lang="zh-CN" altLang="en-US" sz="2100" b="1">
                <a:ea typeface="微软雅黑" pitchFamily="34" charset="-122"/>
              </a:rPr>
              <a:t>将入党积极分子确定为发展对象，一般应具备哪些条件？</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944"/>
                                        </p:tgtEl>
                                        <p:attrNameLst>
                                          <p:attrName>style.visibility</p:attrName>
                                        </p:attrNameLst>
                                      </p:cBhvr>
                                      <p:to>
                                        <p:strVal val="visible"/>
                                      </p:to>
                                    </p:set>
                                    <p:animEffect>
                                      <p:cBhvr>
                                        <p:cTn id="7" dur="500"/>
                                        <p:tgtEl>
                                          <p:spTgt spid="39944"/>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9949"/>
                                        </p:tgtEl>
                                        <p:attrNameLst>
                                          <p:attrName>style.visibility</p:attrName>
                                        </p:attrNameLst>
                                      </p:cBhvr>
                                      <p:to>
                                        <p:strVal val="visible"/>
                                      </p:to>
                                    </p:set>
                                    <p:animEffect>
                                      <p:cBhvr>
                                        <p:cTn id="16" dur="500"/>
                                        <p:tgtEl>
                                          <p:spTgt spid="39949"/>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39948"/>
                                        </p:tgtEl>
                                        <p:attrNameLst>
                                          <p:attrName>style.visibility</p:attrName>
                                        </p:attrNameLst>
                                      </p:cBhvr>
                                      <p:to>
                                        <p:strVal val="visible"/>
                                      </p:to>
                                    </p:set>
                                    <p:animEffect>
                                      <p:cBhvr>
                                        <p:cTn id="20" dur="750"/>
                                        <p:tgtEl>
                                          <p:spTgt spid="39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bldLvl="0" autoUpdateAnimBg="0"/>
      <p:bldP spid="39948" grpId="0" bldLvl="0" autoUpdateAnimBg="0"/>
      <p:bldP spid="39949"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E4ADF991-ED5D-4D00-ABF3-87B6F12E57C9}" type="slidenum">
              <a:rPr lang="zh-CN" altLang="en-US" sz="1200" smtClean="0">
                <a:solidFill>
                  <a:srgbClr val="898989"/>
                </a:solidFill>
              </a:rPr>
              <a:pPr eaLnBrk="1" hangingPunct="1"/>
              <a:t>39</a:t>
            </a:fld>
            <a:endParaRPr lang="zh-CN" altLang="en-US" sz="1800" smtClean="0"/>
          </a:p>
        </p:txBody>
      </p:sp>
      <p:pic>
        <p:nvPicPr>
          <p:cNvPr id="5222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222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222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223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5223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党员发展第四环节</a:t>
            </a:r>
            <a:endParaRPr lang="zh-CN" altLang="en-US" sz="1600" b="1">
              <a:latin typeface="微软雅黑" pitchFamily="34" charset="-122"/>
              <a:ea typeface="微软雅黑" pitchFamily="34" charset="-122"/>
              <a:sym typeface="微软雅黑" pitchFamily="34" charset="-122"/>
            </a:endParaRPr>
          </a:p>
        </p:txBody>
      </p:sp>
      <p:sp>
        <p:nvSpPr>
          <p:cNvPr id="41993" name="矩形 57"/>
          <p:cNvSpPr>
            <a:spLocks noChangeArrowheads="1"/>
          </p:cNvSpPr>
          <p:nvPr/>
        </p:nvSpPr>
        <p:spPr bwMode="auto">
          <a:xfrm>
            <a:off x="1801813" y="2062163"/>
            <a:ext cx="18415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r" eaLnBrk="1" hangingPunct="1">
              <a:lnSpc>
                <a:spcPts val="2125"/>
              </a:lnSpc>
            </a:pPr>
            <a:r>
              <a:rPr lang="zh-CN" altLang="en-US" sz="1500">
                <a:solidFill>
                  <a:srgbClr val="F2F2F2"/>
                </a:solidFill>
                <a:latin typeface="微软雅黑" pitchFamily="34" charset="-122"/>
                <a:ea typeface="微软雅黑" pitchFamily="34" charset="-122"/>
                <a:sym typeface="微软雅黑" pitchFamily="34" charset="-122"/>
              </a:rPr>
              <a:t>文字描述，总结概括，内容大纲。</a:t>
            </a:r>
            <a:r>
              <a:rPr lang="en-US" altLang="zh-CN" sz="1500">
                <a:solidFill>
                  <a:srgbClr val="F2F2F2"/>
                </a:solidFill>
                <a:latin typeface="微软雅黑" pitchFamily="34" charset="-122"/>
                <a:ea typeface="微软雅黑" pitchFamily="34" charset="-122"/>
                <a:sym typeface="微软雅黑" pitchFamily="34" charset="-122"/>
              </a:rPr>
              <a:t> </a:t>
            </a:r>
            <a:endParaRPr lang="zh-CN" altLang="en-US" sz="1500">
              <a:solidFill>
                <a:srgbClr val="F2F2F2"/>
              </a:solidFill>
              <a:latin typeface="微软雅黑" pitchFamily="34" charset="-122"/>
              <a:ea typeface="微软雅黑" pitchFamily="34" charset="-122"/>
              <a:sym typeface="微软雅黑" pitchFamily="34" charset="-122"/>
            </a:endParaRPr>
          </a:p>
        </p:txBody>
      </p:sp>
      <p:sp>
        <p:nvSpPr>
          <p:cNvPr id="41994" name="矩形 44"/>
          <p:cNvSpPr>
            <a:spLocks noChangeArrowheads="1"/>
          </p:cNvSpPr>
          <p:nvPr/>
        </p:nvSpPr>
        <p:spPr bwMode="auto">
          <a:xfrm>
            <a:off x="5124450" y="3981450"/>
            <a:ext cx="3098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300" b="1">
                <a:solidFill>
                  <a:srgbClr val="F2F2F2"/>
                </a:solidFill>
                <a:latin typeface="微软雅黑" pitchFamily="34" charset="-122"/>
                <a:ea typeface="微软雅黑" pitchFamily="34" charset="-122"/>
                <a:sym typeface="微软雅黑" pitchFamily="34" charset="-122"/>
              </a:rPr>
              <a:t>添加主题</a:t>
            </a:r>
            <a:endParaRPr lang="zh-CN" altLang="en-US" sz="2300">
              <a:solidFill>
                <a:srgbClr val="F2F2F2"/>
              </a:solidFill>
              <a:sym typeface="Arial" pitchFamily="34" charset="0"/>
            </a:endParaRPr>
          </a:p>
        </p:txBody>
      </p:sp>
      <p:sp>
        <p:nvSpPr>
          <p:cNvPr id="41995" name="矩形 45"/>
          <p:cNvSpPr>
            <a:spLocks noChangeArrowheads="1"/>
          </p:cNvSpPr>
          <p:nvPr/>
        </p:nvSpPr>
        <p:spPr bwMode="auto">
          <a:xfrm>
            <a:off x="5124450" y="4383088"/>
            <a:ext cx="4281488"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1500">
                <a:solidFill>
                  <a:srgbClr val="F2F2F2"/>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a:t>
            </a:r>
            <a:r>
              <a:rPr lang="zh-CN" altLang="en-US" sz="1500">
                <a:solidFill>
                  <a:srgbClr val="F2F2F2"/>
                </a:solidFill>
                <a:latin typeface="微软雅黑" pitchFamily="34" charset="-122"/>
                <a:ea typeface="微软雅黑" pitchFamily="34" charset="-122"/>
              </a:rPr>
              <a:t>在此录入上述图表的综合分析说明，在此录入上述图表的综合分析说明，在此录入上述图表的综合分析说明。 </a:t>
            </a:r>
            <a:endParaRPr lang="zh-CN" altLang="en-US"/>
          </a:p>
        </p:txBody>
      </p:sp>
      <p:pic>
        <p:nvPicPr>
          <p:cNvPr id="52237"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63" y="1990725"/>
            <a:ext cx="11963400" cy="323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992"/>
                                        </p:tgtEl>
                                        <p:attrNameLst>
                                          <p:attrName>style.visibility</p:attrName>
                                        </p:attrNameLst>
                                      </p:cBhvr>
                                      <p:to>
                                        <p:strVal val="visible"/>
                                      </p:to>
                                    </p:set>
                                    <p:animEffect>
                                      <p:cBhvr>
                                        <p:cTn id="7" dur="500"/>
                                        <p:tgtEl>
                                          <p:spTgt spid="4199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1993"/>
                                        </p:tgtEl>
                                        <p:attrNameLst>
                                          <p:attrName>style.visibility</p:attrName>
                                        </p:attrNameLst>
                                      </p:cBhvr>
                                      <p:to>
                                        <p:strVal val="visible"/>
                                      </p:to>
                                    </p:set>
                                    <p:animEffect>
                                      <p:cBhvr>
                                        <p:cTn id="11" dur="500"/>
                                        <p:tgtEl>
                                          <p:spTgt spid="41993"/>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1994"/>
                                        </p:tgtEl>
                                        <p:attrNameLst>
                                          <p:attrName>style.visibility</p:attrName>
                                        </p:attrNameLst>
                                      </p:cBhvr>
                                      <p:to>
                                        <p:strVal val="visible"/>
                                      </p:to>
                                    </p:set>
                                    <p:animEffect>
                                      <p:cBhvr>
                                        <p:cTn id="15" dur="500"/>
                                        <p:tgtEl>
                                          <p:spTgt spid="41994"/>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1995"/>
                                        </p:tgtEl>
                                        <p:attrNameLst>
                                          <p:attrName>style.visibility</p:attrName>
                                        </p:attrNameLst>
                                      </p:cBhvr>
                                      <p:to>
                                        <p:strVal val="visible"/>
                                      </p:to>
                                    </p:set>
                                    <p:animEffect>
                                      <p:cBhvr>
                                        <p:cTn id="19" dur="500"/>
                                        <p:tgtEl>
                                          <p:spTgt spid="41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2" grpId="0" bldLvl="0" autoUpdateAnimBg="0"/>
      <p:bldP spid="41993" grpId="0" bldLvl="0" autoUpdateAnimBg="0"/>
      <p:bldP spid="41994" grpId="0" bldLvl="0" autoUpdateAnimBg="0"/>
      <p:bldP spid="41995"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6386" name="图片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4">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562100" y="1201738"/>
            <a:ext cx="9429750" cy="4645025"/>
            <a:chOff x="0" y="0"/>
            <a:chExt cx="7072312" cy="3482975"/>
          </a:xfrm>
        </p:grpSpPr>
        <p:sp>
          <p:nvSpPr>
            <p:cNvPr id="16396" name="Freeform 5"/>
            <p:cNvSpPr>
              <a:spLocks noChangeArrowheads="1"/>
            </p:cNvSpPr>
            <p:nvPr/>
          </p:nvSpPr>
          <p:spPr bwMode="auto">
            <a:xfrm>
              <a:off x="0" y="0"/>
              <a:ext cx="7072312" cy="3482975"/>
            </a:xfrm>
            <a:custGeom>
              <a:avLst/>
              <a:gdLst>
                <a:gd name="T0" fmla="*/ 2147483647 w 9549"/>
                <a:gd name="T1" fmla="*/ 0 h 4700"/>
                <a:gd name="T2" fmla="*/ 2147483647 w 9549"/>
                <a:gd name="T3" fmla="*/ 0 h 4700"/>
                <a:gd name="T4" fmla="*/ 2147483647 w 9549"/>
                <a:gd name="T5" fmla="*/ 2147483647 h 4700"/>
                <a:gd name="T6" fmla="*/ 2147483647 w 9549"/>
                <a:gd name="T7" fmla="*/ 2147483647 h 4700"/>
                <a:gd name="T8" fmla="*/ 2147483647 w 9549"/>
                <a:gd name="T9" fmla="*/ 2147483647 h 4700"/>
                <a:gd name="T10" fmla="*/ 2147483647 w 9549"/>
                <a:gd name="T11" fmla="*/ 2147483647 h 4700"/>
                <a:gd name="T12" fmla="*/ 0 w 9549"/>
                <a:gd name="T13" fmla="*/ 2147483647 h 4700"/>
                <a:gd name="T14" fmla="*/ 0 w 9549"/>
                <a:gd name="T15" fmla="*/ 2147483647 h 4700"/>
                <a:gd name="T16" fmla="*/ 2147483647 w 9549"/>
                <a:gd name="T17" fmla="*/ 0 h 47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49"/>
                <a:gd name="T28" fmla="*/ 0 h 4700"/>
                <a:gd name="T29" fmla="*/ 9549 w 9549"/>
                <a:gd name="T30" fmla="*/ 4700 h 47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FFFFFF"/>
                </a:gs>
                <a:gs pos="45000">
                  <a:srgbClr val="FFFFFF"/>
                </a:gs>
                <a:gs pos="100000">
                  <a:srgbClr val="D8D8D8"/>
                </a:gs>
              </a:gsLst>
              <a:lin ang="3600000" scaled="1"/>
            </a:gradFill>
            <a:ln w="6350">
              <a:solidFill>
                <a:srgbClr val="00518C"/>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000">
                <a:solidFill>
                  <a:srgbClr val="595959"/>
                </a:solidFill>
                <a:latin typeface="微软雅黑" pitchFamily="34" charset="-122"/>
                <a:ea typeface="微软雅黑" pitchFamily="34" charset="-122"/>
                <a:sym typeface="微软雅黑" pitchFamily="34" charset="-122"/>
              </a:endParaRPr>
            </a:p>
          </p:txBody>
        </p:sp>
        <p:sp>
          <p:nvSpPr>
            <p:cNvPr id="16397" name="Freeform 8"/>
            <p:cNvSpPr>
              <a:spLocks noChangeArrowheads="1"/>
            </p:cNvSpPr>
            <p:nvPr/>
          </p:nvSpPr>
          <p:spPr bwMode="auto">
            <a:xfrm>
              <a:off x="6492875" y="2903537"/>
              <a:ext cx="579437" cy="579438"/>
            </a:xfrm>
            <a:custGeom>
              <a:avLst/>
              <a:gdLst>
                <a:gd name="T0" fmla="*/ 2147483647 w 782"/>
                <a:gd name="T1" fmla="*/ 0 h 782"/>
                <a:gd name="T2" fmla="*/ 2147483647 w 782"/>
                <a:gd name="T3" fmla="*/ 2147483647 h 782"/>
                <a:gd name="T4" fmla="*/ 2147483647 w 782"/>
                <a:gd name="T5" fmla="*/ 2147483647 h 782"/>
                <a:gd name="T6" fmla="*/ 0 w 782"/>
                <a:gd name="T7" fmla="*/ 2147483647 h 782"/>
                <a:gd name="T8" fmla="*/ 2147483647 w 782"/>
                <a:gd name="T9" fmla="*/ 0 h 782"/>
                <a:gd name="T10" fmla="*/ 0 60000 65536"/>
                <a:gd name="T11" fmla="*/ 0 60000 65536"/>
                <a:gd name="T12" fmla="*/ 0 60000 65536"/>
                <a:gd name="T13" fmla="*/ 0 60000 65536"/>
                <a:gd name="T14" fmla="*/ 0 60000 65536"/>
                <a:gd name="T15" fmla="*/ 0 w 782"/>
                <a:gd name="T16" fmla="*/ 0 h 782"/>
                <a:gd name="T17" fmla="*/ 782 w 782"/>
                <a:gd name="T18" fmla="*/ 782 h 782"/>
              </a:gdLst>
              <a:ahLst/>
              <a:cxnLst>
                <a:cxn ang="T10">
                  <a:pos x="T0" y="T1"/>
                </a:cxn>
                <a:cxn ang="T11">
                  <a:pos x="T2" y="T3"/>
                </a:cxn>
                <a:cxn ang="T12">
                  <a:pos x="T4" y="T5"/>
                </a:cxn>
                <a:cxn ang="T13">
                  <a:pos x="T6" y="T7"/>
                </a:cxn>
                <a:cxn ang="T14">
                  <a:pos x="T8" y="T9"/>
                </a:cxn>
              </a:cxnLst>
              <a:rect l="T15" t="T16" r="T17" b="T18"/>
              <a:pathLst>
                <a:path w="782" h="782">
                  <a:moveTo>
                    <a:pt x="782" y="0"/>
                  </a:moveTo>
                  <a:lnTo>
                    <a:pt x="782" y="685"/>
                  </a:lnTo>
                  <a:cubicBezTo>
                    <a:pt x="782" y="738"/>
                    <a:pt x="738" y="782"/>
                    <a:pt x="685" y="782"/>
                  </a:cubicBezTo>
                  <a:lnTo>
                    <a:pt x="0" y="782"/>
                  </a:lnTo>
                  <a:lnTo>
                    <a:pt x="78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grpSp>
      <p:sp>
        <p:nvSpPr>
          <p:cNvPr id="6150" name="Freeform 6"/>
          <p:cNvSpPr>
            <a:spLocks noChangeArrowheads="1"/>
          </p:cNvSpPr>
          <p:nvPr/>
        </p:nvSpPr>
        <p:spPr bwMode="auto">
          <a:xfrm>
            <a:off x="1431925" y="933450"/>
            <a:ext cx="3228975" cy="257175"/>
          </a:xfrm>
          <a:custGeom>
            <a:avLst/>
            <a:gdLst>
              <a:gd name="T0" fmla="*/ 2147483647 w 3270"/>
              <a:gd name="T1" fmla="*/ 2147483647 h 261"/>
              <a:gd name="T2" fmla="*/ 2147483647 w 3270"/>
              <a:gd name="T3" fmla="*/ 2147483647 h 261"/>
              <a:gd name="T4" fmla="*/ 2147483647 w 3270"/>
              <a:gd name="T5" fmla="*/ 0 h 261"/>
              <a:gd name="T6" fmla="*/ 0 w 3270"/>
              <a:gd name="T7" fmla="*/ 0 h 261"/>
              <a:gd name="T8" fmla="*/ 2147483647 w 3270"/>
              <a:gd name="T9" fmla="*/ 2147483647 h 261"/>
              <a:gd name="T10" fmla="*/ 0 60000 65536"/>
              <a:gd name="T11" fmla="*/ 0 60000 65536"/>
              <a:gd name="T12" fmla="*/ 0 60000 65536"/>
              <a:gd name="T13" fmla="*/ 0 60000 65536"/>
              <a:gd name="T14" fmla="*/ 0 60000 65536"/>
              <a:gd name="T15" fmla="*/ 0 w 3270"/>
              <a:gd name="T16" fmla="*/ 0 h 261"/>
              <a:gd name="T17" fmla="*/ 3270 w 3270"/>
              <a:gd name="T18" fmla="*/ 261 h 261"/>
            </a:gdLst>
            <a:ahLst/>
            <a:cxnLst>
              <a:cxn ang="T10">
                <a:pos x="T0" y="T1"/>
              </a:cxn>
              <a:cxn ang="T11">
                <a:pos x="T2" y="T3"/>
              </a:cxn>
              <a:cxn ang="T12">
                <a:pos x="T4" y="T5"/>
              </a:cxn>
              <a:cxn ang="T13">
                <a:pos x="T6" y="T7"/>
              </a:cxn>
              <a:cxn ang="T14">
                <a:pos x="T8" y="T9"/>
              </a:cxn>
            </a:cxnLst>
            <a:rect l="T15" t="T16" r="T17" b="T18"/>
            <a:pathLst>
              <a:path w="3270" h="261">
                <a:moveTo>
                  <a:pt x="249" y="261"/>
                </a:moveTo>
                <a:lnTo>
                  <a:pt x="3270" y="261"/>
                </a:lnTo>
                <a:lnTo>
                  <a:pt x="3022" y="0"/>
                </a:lnTo>
                <a:lnTo>
                  <a:pt x="0" y="0"/>
                </a:lnTo>
                <a:lnTo>
                  <a:pt x="249" y="261"/>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6151" name="Freeform 7"/>
          <p:cNvSpPr>
            <a:spLocks noChangeArrowheads="1"/>
          </p:cNvSpPr>
          <p:nvPr/>
        </p:nvSpPr>
        <p:spPr bwMode="auto">
          <a:xfrm>
            <a:off x="1431925" y="933450"/>
            <a:ext cx="2982913" cy="2071688"/>
          </a:xfrm>
          <a:custGeom>
            <a:avLst/>
            <a:gdLst>
              <a:gd name="T0" fmla="*/ 2147483647 w 3022"/>
              <a:gd name="T1" fmla="*/ 0 h 2098"/>
              <a:gd name="T2" fmla="*/ 0 w 3022"/>
              <a:gd name="T3" fmla="*/ 0 h 2098"/>
              <a:gd name="T4" fmla="*/ 0 w 3022"/>
              <a:gd name="T5" fmla="*/ 2147483647 h 2098"/>
              <a:gd name="T6" fmla="*/ 2147483647 w 3022"/>
              <a:gd name="T7" fmla="*/ 2147483647 h 2098"/>
              <a:gd name="T8" fmla="*/ 2147483647 w 3022"/>
              <a:gd name="T9" fmla="*/ 0 h 2098"/>
              <a:gd name="T10" fmla="*/ 0 60000 65536"/>
              <a:gd name="T11" fmla="*/ 0 60000 65536"/>
              <a:gd name="T12" fmla="*/ 0 60000 65536"/>
              <a:gd name="T13" fmla="*/ 0 60000 65536"/>
              <a:gd name="T14" fmla="*/ 0 60000 65536"/>
              <a:gd name="T15" fmla="*/ 0 w 3022"/>
              <a:gd name="T16" fmla="*/ 0 h 2098"/>
              <a:gd name="T17" fmla="*/ 3022 w 3022"/>
              <a:gd name="T18" fmla="*/ 2098 h 2098"/>
            </a:gdLst>
            <a:ahLst/>
            <a:cxnLst>
              <a:cxn ang="T10">
                <a:pos x="T0" y="T1"/>
              </a:cxn>
              <a:cxn ang="T11">
                <a:pos x="T2" y="T3"/>
              </a:cxn>
              <a:cxn ang="T12">
                <a:pos x="T4" y="T5"/>
              </a:cxn>
              <a:cxn ang="T13">
                <a:pos x="T6" y="T7"/>
              </a:cxn>
              <a:cxn ang="T14">
                <a:pos x="T8" y="T9"/>
              </a:cxn>
            </a:cxnLst>
            <a:rect l="T15" t="T16" r="T17" b="T18"/>
            <a:pathLst>
              <a:path w="3022" h="2098">
                <a:moveTo>
                  <a:pt x="3022" y="0"/>
                </a:moveTo>
                <a:lnTo>
                  <a:pt x="0" y="0"/>
                </a:lnTo>
                <a:lnTo>
                  <a:pt x="0" y="2098"/>
                </a:lnTo>
                <a:lnTo>
                  <a:pt x="2165" y="2098"/>
                </a:lnTo>
                <a:lnTo>
                  <a:pt x="302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16390" name="Freeform 9"/>
          <p:cNvSpPr>
            <a:spLocks noEditPoints="1" noChangeArrowheads="1"/>
          </p:cNvSpPr>
          <p:nvPr/>
        </p:nvSpPr>
        <p:spPr bwMode="auto">
          <a:xfrm>
            <a:off x="10620375" y="5508625"/>
            <a:ext cx="265113" cy="263525"/>
          </a:xfrm>
          <a:custGeom>
            <a:avLst/>
            <a:gdLst>
              <a:gd name="T0" fmla="*/ 2147483647 w 268"/>
              <a:gd name="T1" fmla="*/ 2147483647 h 268"/>
              <a:gd name="T2" fmla="*/ 2147483647 w 268"/>
              <a:gd name="T3" fmla="*/ 2147483647 h 268"/>
              <a:gd name="T4" fmla="*/ 2147483647 w 268"/>
              <a:gd name="T5" fmla="*/ 2147483647 h 268"/>
              <a:gd name="T6" fmla="*/ 2147483647 w 268"/>
              <a:gd name="T7" fmla="*/ 2147483647 h 268"/>
              <a:gd name="T8" fmla="*/ 2147483647 w 268"/>
              <a:gd name="T9" fmla="*/ 2147483647 h 268"/>
              <a:gd name="T10" fmla="*/ 2147483647 w 268"/>
              <a:gd name="T11" fmla="*/ 2147483647 h 268"/>
              <a:gd name="T12" fmla="*/ 2147483647 w 268"/>
              <a:gd name="T13" fmla="*/ 2147483647 h 268"/>
              <a:gd name="T14" fmla="*/ 2147483647 w 268"/>
              <a:gd name="T15" fmla="*/ 2147483647 h 268"/>
              <a:gd name="T16" fmla="*/ 2147483647 w 268"/>
              <a:gd name="T17" fmla="*/ 2147483647 h 268"/>
              <a:gd name="T18" fmla="*/ 2147483647 w 268"/>
              <a:gd name="T19" fmla="*/ 2147483647 h 268"/>
              <a:gd name="T20" fmla="*/ 2147483647 w 268"/>
              <a:gd name="T21" fmla="*/ 0 h 268"/>
              <a:gd name="T22" fmla="*/ 2147483647 w 268"/>
              <a:gd name="T23" fmla="*/ 2147483647 h 268"/>
              <a:gd name="T24" fmla="*/ 2147483647 w 268"/>
              <a:gd name="T25" fmla="*/ 2147483647 h 268"/>
              <a:gd name="T26" fmla="*/ 0 w 268"/>
              <a:gd name="T27" fmla="*/ 2147483647 h 268"/>
              <a:gd name="T28" fmla="*/ 2147483647 w 268"/>
              <a:gd name="T29" fmla="*/ 0 h 268"/>
              <a:gd name="T30" fmla="*/ 2147483647 w 268"/>
              <a:gd name="T31" fmla="*/ 2147483647 h 268"/>
              <a:gd name="T32" fmla="*/ 2147483647 w 268"/>
              <a:gd name="T33" fmla="*/ 2147483647 h 268"/>
              <a:gd name="T34" fmla="*/ 2147483647 w 268"/>
              <a:gd name="T35" fmla="*/ 2147483647 h 268"/>
              <a:gd name="T36" fmla="*/ 2147483647 w 268"/>
              <a:gd name="T37" fmla="*/ 2147483647 h 268"/>
              <a:gd name="T38" fmla="*/ 2147483647 w 268"/>
              <a:gd name="T39" fmla="*/ 2147483647 h 2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8"/>
              <a:gd name="T61" fmla="*/ 0 h 268"/>
              <a:gd name="T62" fmla="*/ 268 w 268"/>
              <a:gd name="T63" fmla="*/ 268 h 2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6153" name="TextBox 19"/>
          <p:cNvSpPr>
            <a:spLocks noChangeArrowheads="1"/>
          </p:cNvSpPr>
          <p:nvPr/>
        </p:nvSpPr>
        <p:spPr bwMode="auto">
          <a:xfrm>
            <a:off x="2244725" y="1152525"/>
            <a:ext cx="931863"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10700" b="1">
                <a:solidFill>
                  <a:srgbClr val="F8F8F8"/>
                </a:solidFill>
                <a:latin typeface="微软雅黑" pitchFamily="34" charset="-122"/>
                <a:ea typeface="微软雅黑" pitchFamily="34" charset="-122"/>
                <a:sym typeface="微软雅黑" pitchFamily="34" charset="-122"/>
              </a:rPr>
              <a:t>1</a:t>
            </a:r>
            <a:endParaRPr lang="zh-CN" altLang="en-US" sz="10700" b="1">
              <a:solidFill>
                <a:srgbClr val="F8F8F8"/>
              </a:solidFill>
              <a:latin typeface="微软雅黑" pitchFamily="34" charset="-122"/>
              <a:ea typeface="微软雅黑" pitchFamily="34" charset="-122"/>
              <a:sym typeface="微软雅黑" pitchFamily="34" charset="-122"/>
            </a:endParaRPr>
          </a:p>
        </p:txBody>
      </p:sp>
      <p:sp>
        <p:nvSpPr>
          <p:cNvPr id="6154" name="TextBox 28"/>
          <p:cNvSpPr>
            <a:spLocks noChangeArrowheads="1"/>
          </p:cNvSpPr>
          <p:nvPr/>
        </p:nvSpPr>
        <p:spPr bwMode="auto">
          <a:xfrm>
            <a:off x="4260850" y="1687513"/>
            <a:ext cx="5383213"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4300" b="1">
                <a:solidFill>
                  <a:srgbClr val="2B2A30"/>
                </a:solidFill>
                <a:latin typeface="微软雅黑" pitchFamily="34" charset="-122"/>
                <a:ea typeface="微软雅黑" pitchFamily="34" charset="-122"/>
                <a:sym typeface="微软雅黑" pitchFamily="34" charset="-122"/>
              </a:rPr>
              <a:t>党的基层组织建设</a:t>
            </a:r>
            <a:endParaRPr lang="zh-CN" altLang="en-US"/>
          </a:p>
        </p:txBody>
      </p:sp>
      <p:sp>
        <p:nvSpPr>
          <p:cNvPr id="6155" name="Rectangle 13"/>
          <p:cNvSpPr>
            <a:spLocks noChangeArrowheads="1"/>
          </p:cNvSpPr>
          <p:nvPr/>
        </p:nvSpPr>
        <p:spPr bwMode="auto">
          <a:xfrm>
            <a:off x="1552575" y="2108200"/>
            <a:ext cx="762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3100">
                <a:solidFill>
                  <a:srgbClr val="FFFFFF"/>
                </a:solidFill>
                <a:latin typeface="微软雅黑" pitchFamily="34" charset="-122"/>
                <a:ea typeface="微软雅黑" pitchFamily="34" charset="-122"/>
                <a:sym typeface="微软雅黑" pitchFamily="34" charset="-122"/>
              </a:rPr>
              <a:t>Part</a:t>
            </a:r>
            <a:endParaRPr lang="zh-CN" altLang="en-US">
              <a:solidFill>
                <a:srgbClr val="FEAE01"/>
              </a:solidFill>
              <a:latin typeface="微软雅黑" pitchFamily="34" charset="-122"/>
              <a:ea typeface="微软雅黑" pitchFamily="34" charset="-122"/>
              <a:sym typeface="微软雅黑" pitchFamily="34" charset="-122"/>
            </a:endParaRPr>
          </a:p>
        </p:txBody>
      </p:sp>
      <p:sp>
        <p:nvSpPr>
          <p:cNvPr id="6156" name="TextBox 30"/>
          <p:cNvSpPr>
            <a:spLocks noChangeArrowheads="1"/>
          </p:cNvSpPr>
          <p:nvPr/>
        </p:nvSpPr>
        <p:spPr bwMode="auto">
          <a:xfrm>
            <a:off x="1736725" y="3214688"/>
            <a:ext cx="907415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700">
                <a:solidFill>
                  <a:srgbClr val="2B2A30"/>
                </a:solidFill>
                <a:latin typeface="微软雅黑" pitchFamily="34" charset="-122"/>
                <a:ea typeface="微软雅黑" pitchFamily="34" charset="-122"/>
                <a:sym typeface="微软雅黑" pitchFamily="34" charset="-122"/>
              </a:rPr>
              <a:t>党的基层组织建设包括党的基层委员会、总支部委员会、支部委员会，还包括基层委员会经批准设立的纪律检查委员会。党的基层组织是党在社会基层单位中的战斗堡垒，是党的全部工作和战斗力的基础。</a:t>
            </a:r>
            <a:endParaRPr lang="zh-CN" altLang="en-US"/>
          </a:p>
        </p:txBody>
      </p:sp>
      <p:sp>
        <p:nvSpPr>
          <p:cNvPr id="6157" name="TextBox 31"/>
          <p:cNvSpPr>
            <a:spLocks noChangeArrowheads="1"/>
          </p:cNvSpPr>
          <p:nvPr/>
        </p:nvSpPr>
        <p:spPr bwMode="auto">
          <a:xfrm>
            <a:off x="4232275" y="2478088"/>
            <a:ext cx="570071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a:solidFill>
                  <a:srgbClr val="2B2A30"/>
                </a:solidFill>
                <a:latin typeface="微软雅黑" pitchFamily="34" charset="-122"/>
                <a:ea typeface="微软雅黑" pitchFamily="34" charset="-122"/>
                <a:sym typeface="微软雅黑" pitchFamily="34" charset="-122"/>
              </a:rPr>
              <a:t>◎</a:t>
            </a:r>
            <a:r>
              <a:rPr lang="zh-CN" altLang="en-US" b="1">
                <a:latin typeface="微软雅黑" pitchFamily="34" charset="-122"/>
                <a:ea typeface="微软雅黑" pitchFamily="34" charset="-122"/>
              </a:rPr>
              <a:t>设置的基本原则</a:t>
            </a:r>
            <a:r>
              <a:rPr lang="zh-CN" altLang="en-US">
                <a:solidFill>
                  <a:srgbClr val="2B2A30"/>
                </a:solidFill>
                <a:latin typeface="微软雅黑" pitchFamily="34" charset="-122"/>
                <a:ea typeface="微软雅黑" pitchFamily="34" charset="-122"/>
                <a:sym typeface="微软雅黑" pitchFamily="34" charset="-122"/>
              </a:rPr>
              <a:t>   </a:t>
            </a:r>
            <a:r>
              <a:rPr lang="en-US" altLang="zh-CN">
                <a:solidFill>
                  <a:srgbClr val="2B2A30"/>
                </a:solidFill>
                <a:latin typeface="微软雅黑" pitchFamily="34" charset="-122"/>
                <a:ea typeface="微软雅黑" pitchFamily="34" charset="-122"/>
                <a:sym typeface="微软雅黑" pitchFamily="34" charset="-122"/>
              </a:rPr>
              <a:t>◎</a:t>
            </a:r>
            <a:r>
              <a:rPr lang="zh-CN" altLang="en-US" b="1">
                <a:latin typeface="微软雅黑" pitchFamily="34" charset="-122"/>
                <a:ea typeface="微软雅黑" pitchFamily="34" charset="-122"/>
              </a:rPr>
              <a:t>领导成员的配备</a:t>
            </a:r>
            <a:r>
              <a:rPr lang="zh-CN" altLang="en-US">
                <a:solidFill>
                  <a:srgbClr val="2B2A30"/>
                </a:solidFill>
                <a:latin typeface="微软雅黑" pitchFamily="34" charset="-122"/>
                <a:ea typeface="微软雅黑" pitchFamily="34" charset="-122"/>
                <a:sym typeface="微软雅黑" pitchFamily="34" charset="-122"/>
              </a:rPr>
              <a:t>  </a:t>
            </a:r>
            <a:r>
              <a:rPr lang="en-US" altLang="zh-CN">
                <a:solidFill>
                  <a:srgbClr val="2B2A30"/>
                </a:solidFill>
                <a:latin typeface="微软雅黑" pitchFamily="34" charset="-122"/>
                <a:ea typeface="微软雅黑" pitchFamily="34" charset="-122"/>
                <a:sym typeface="微软雅黑" pitchFamily="34" charset="-122"/>
              </a:rPr>
              <a:t>◎</a:t>
            </a:r>
            <a:r>
              <a:rPr lang="zh-CN" altLang="en-US" b="1">
                <a:latin typeface="微软雅黑" pitchFamily="34" charset="-122"/>
                <a:ea typeface="微软雅黑" pitchFamily="34" charset="-122"/>
              </a:rPr>
              <a:t>成立程序</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150"/>
                                        </p:tgtEl>
                                        <p:attrNameLst>
                                          <p:attrName>style.visibility</p:attrName>
                                        </p:attrNameLst>
                                      </p:cBhvr>
                                      <p:to>
                                        <p:strVal val="visible"/>
                                      </p:to>
                                    </p:set>
                                    <p:animEffect>
                                      <p:cBhvr>
                                        <p:cTn id="11" dur="500"/>
                                        <p:tgtEl>
                                          <p:spTgt spid="6150"/>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151"/>
                                        </p:tgtEl>
                                        <p:attrNameLst>
                                          <p:attrName>style.visibility</p:attrName>
                                        </p:attrNameLst>
                                      </p:cBhvr>
                                      <p:to>
                                        <p:strVal val="visible"/>
                                      </p:to>
                                    </p:set>
                                    <p:animEffect>
                                      <p:cBhvr>
                                        <p:cTn id="15" dur="500"/>
                                        <p:tgtEl>
                                          <p:spTgt spid="6151"/>
                                        </p:tgtEl>
                                      </p:cBhvr>
                                    </p:animEffect>
                                  </p:childTnLst>
                                </p:cTn>
                              </p:par>
                            </p:childTnLst>
                          </p:cTn>
                        </p:par>
                        <p:par>
                          <p:cTn id="16" fill="hold" nodeType="afterGroup">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6153"/>
                                        </p:tgtEl>
                                        <p:attrNameLst>
                                          <p:attrName>style.visibility</p:attrName>
                                        </p:attrNameLst>
                                      </p:cBhvr>
                                      <p:to>
                                        <p:strVal val="visible"/>
                                      </p:to>
                                    </p:set>
                                    <p:anim calcmode="lin" valueType="num">
                                      <p:cBhvr>
                                        <p:cTn id="19" dur="500" fill="hold"/>
                                        <p:tgtEl>
                                          <p:spTgt spid="6153"/>
                                        </p:tgtEl>
                                        <p:attrNameLst>
                                          <p:attrName>ppt_w</p:attrName>
                                        </p:attrNameLst>
                                      </p:cBhvr>
                                      <p:tavLst>
                                        <p:tav tm="0">
                                          <p:val>
                                            <p:fltVal val="0"/>
                                          </p:val>
                                        </p:tav>
                                        <p:tav tm="100000">
                                          <p:val>
                                            <p:strVal val="#ppt_w"/>
                                          </p:val>
                                        </p:tav>
                                      </p:tavLst>
                                    </p:anim>
                                    <p:anim calcmode="lin" valueType="num">
                                      <p:cBhvr>
                                        <p:cTn id="20" dur="500" fill="hold"/>
                                        <p:tgtEl>
                                          <p:spTgt spid="6153"/>
                                        </p:tgtEl>
                                        <p:attrNameLst>
                                          <p:attrName>ppt_h</p:attrName>
                                        </p:attrNameLst>
                                      </p:cBhvr>
                                      <p:tavLst>
                                        <p:tav tm="0">
                                          <p:val>
                                            <p:fltVal val="0"/>
                                          </p:val>
                                        </p:tav>
                                        <p:tav tm="100000">
                                          <p:val>
                                            <p:strVal val="#ppt_h"/>
                                          </p:val>
                                        </p:tav>
                                      </p:tavLst>
                                    </p:anim>
                                    <p:anim calcmode="lin" valueType="num">
                                      <p:cBhvr>
                                        <p:cTn id="21" dur="500" fill="hold"/>
                                        <p:tgtEl>
                                          <p:spTgt spid="6153"/>
                                        </p:tgtEl>
                                        <p:attrNameLst>
                                          <p:attrName>style.rotation</p:attrName>
                                        </p:attrNameLst>
                                      </p:cBhvr>
                                      <p:tavLst>
                                        <p:tav tm="0">
                                          <p:val>
                                            <p:fltVal val="90"/>
                                          </p:val>
                                        </p:tav>
                                        <p:tav tm="100000">
                                          <p:val>
                                            <p:fltVal val="0"/>
                                          </p:val>
                                        </p:tav>
                                      </p:tavLst>
                                    </p:anim>
                                    <p:animEffect>
                                      <p:cBhvr>
                                        <p:cTn id="22" dur="500"/>
                                        <p:tgtEl>
                                          <p:spTgt spid="615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155"/>
                                        </p:tgtEl>
                                        <p:attrNameLst>
                                          <p:attrName>style.visibility</p:attrName>
                                        </p:attrNameLst>
                                      </p:cBhvr>
                                      <p:to>
                                        <p:strVal val="visible"/>
                                      </p:to>
                                    </p:set>
                                    <p:anim calcmode="lin" valueType="num">
                                      <p:cBhvr>
                                        <p:cTn id="25" dur="500" fill="hold"/>
                                        <p:tgtEl>
                                          <p:spTgt spid="6155"/>
                                        </p:tgtEl>
                                        <p:attrNameLst>
                                          <p:attrName>ppt_w</p:attrName>
                                        </p:attrNameLst>
                                      </p:cBhvr>
                                      <p:tavLst>
                                        <p:tav tm="0">
                                          <p:val>
                                            <p:fltVal val="0"/>
                                          </p:val>
                                        </p:tav>
                                        <p:tav tm="100000">
                                          <p:val>
                                            <p:strVal val="#ppt_w"/>
                                          </p:val>
                                        </p:tav>
                                      </p:tavLst>
                                    </p:anim>
                                    <p:anim calcmode="lin" valueType="num">
                                      <p:cBhvr>
                                        <p:cTn id="26" dur="500" fill="hold"/>
                                        <p:tgtEl>
                                          <p:spTgt spid="6155"/>
                                        </p:tgtEl>
                                        <p:attrNameLst>
                                          <p:attrName>ppt_h</p:attrName>
                                        </p:attrNameLst>
                                      </p:cBhvr>
                                      <p:tavLst>
                                        <p:tav tm="0">
                                          <p:val>
                                            <p:fltVal val="0"/>
                                          </p:val>
                                        </p:tav>
                                        <p:tav tm="100000">
                                          <p:val>
                                            <p:strVal val="#ppt_h"/>
                                          </p:val>
                                        </p:tav>
                                      </p:tavLst>
                                    </p:anim>
                                    <p:anim calcmode="lin" valueType="num">
                                      <p:cBhvr>
                                        <p:cTn id="27" dur="500" fill="hold"/>
                                        <p:tgtEl>
                                          <p:spTgt spid="6155"/>
                                        </p:tgtEl>
                                        <p:attrNameLst>
                                          <p:attrName>style.rotation</p:attrName>
                                        </p:attrNameLst>
                                      </p:cBhvr>
                                      <p:tavLst>
                                        <p:tav tm="0">
                                          <p:val>
                                            <p:fltVal val="90"/>
                                          </p:val>
                                        </p:tav>
                                        <p:tav tm="100000">
                                          <p:val>
                                            <p:fltVal val="0"/>
                                          </p:val>
                                        </p:tav>
                                      </p:tavLst>
                                    </p:anim>
                                    <p:animEffect>
                                      <p:cBhvr>
                                        <p:cTn id="28" dur="500"/>
                                        <p:tgtEl>
                                          <p:spTgt spid="6155"/>
                                        </p:tgtEl>
                                      </p:cBhvr>
                                    </p:animEffect>
                                  </p:childTnLst>
                                </p:cTn>
                              </p:par>
                            </p:childTnLst>
                          </p:cTn>
                        </p:par>
                        <p:par>
                          <p:cTn id="29" fill="hold" nodeType="afterGroup">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6154"/>
                                        </p:tgtEl>
                                        <p:attrNameLst>
                                          <p:attrName>style.visibility</p:attrName>
                                        </p:attrNameLst>
                                      </p:cBhvr>
                                      <p:to>
                                        <p:strVal val="visible"/>
                                      </p:to>
                                    </p:set>
                                    <p:animEffect>
                                      <p:cBhvr>
                                        <p:cTn id="32" dur="500"/>
                                        <p:tgtEl>
                                          <p:spTgt spid="615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157"/>
                                        </p:tgtEl>
                                        <p:attrNameLst>
                                          <p:attrName>style.visibility</p:attrName>
                                        </p:attrNameLst>
                                      </p:cBhvr>
                                      <p:to>
                                        <p:strVal val="visible"/>
                                      </p:to>
                                    </p:set>
                                    <p:animEffect>
                                      <p:cBhvr>
                                        <p:cTn id="35" dur="500"/>
                                        <p:tgtEl>
                                          <p:spTgt spid="6157"/>
                                        </p:tgtEl>
                                      </p:cBhvr>
                                    </p:animEffect>
                                  </p:childTnLst>
                                </p:cTn>
                              </p:par>
                            </p:childTnLst>
                          </p:cTn>
                        </p:par>
                        <p:par>
                          <p:cTn id="36" fill="hold" nodeType="afterGroup">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6156"/>
                                        </p:tgtEl>
                                        <p:attrNameLst>
                                          <p:attrName>style.visibility</p:attrName>
                                        </p:attrNameLst>
                                      </p:cBhvr>
                                      <p:to>
                                        <p:strVal val="visible"/>
                                      </p:to>
                                    </p:set>
                                    <p:anim calcmode="lin" valueType="num">
                                      <p:cBhvr>
                                        <p:cTn id="39" dur="500" fill="hold"/>
                                        <p:tgtEl>
                                          <p:spTgt spid="6156"/>
                                        </p:tgtEl>
                                        <p:attrNameLst>
                                          <p:attrName>ppt_w</p:attrName>
                                        </p:attrNameLst>
                                      </p:cBhvr>
                                      <p:tavLst>
                                        <p:tav tm="0">
                                          <p:val>
                                            <p:fltVal val="0"/>
                                          </p:val>
                                        </p:tav>
                                        <p:tav tm="100000">
                                          <p:val>
                                            <p:strVal val="#ppt_w"/>
                                          </p:val>
                                        </p:tav>
                                      </p:tavLst>
                                    </p:anim>
                                    <p:anim calcmode="lin" valueType="num">
                                      <p:cBhvr>
                                        <p:cTn id="40" dur="500" fill="hold"/>
                                        <p:tgtEl>
                                          <p:spTgt spid="6156"/>
                                        </p:tgtEl>
                                        <p:attrNameLst>
                                          <p:attrName>ppt_h</p:attrName>
                                        </p:attrNameLst>
                                      </p:cBhvr>
                                      <p:tavLst>
                                        <p:tav tm="0">
                                          <p:val>
                                            <p:fltVal val="0"/>
                                          </p:val>
                                        </p:tav>
                                        <p:tav tm="100000">
                                          <p:val>
                                            <p:strVal val="#ppt_h"/>
                                          </p:val>
                                        </p:tav>
                                      </p:tavLst>
                                    </p:anim>
                                    <p:anim calcmode="lin" valueType="num">
                                      <p:cBhvr>
                                        <p:cTn id="41" dur="500" fill="hold"/>
                                        <p:tgtEl>
                                          <p:spTgt spid="6156"/>
                                        </p:tgtEl>
                                        <p:attrNameLst>
                                          <p:attrName>style.rotation</p:attrName>
                                        </p:attrNameLst>
                                      </p:cBhvr>
                                      <p:tavLst>
                                        <p:tav tm="0">
                                          <p:val>
                                            <p:fltVal val="90"/>
                                          </p:val>
                                        </p:tav>
                                        <p:tav tm="100000">
                                          <p:val>
                                            <p:fltVal val="0"/>
                                          </p:val>
                                        </p:tav>
                                      </p:tavLst>
                                    </p:anim>
                                    <p:animEffect>
                                      <p:cBhvr>
                                        <p:cTn id="42" dur="500"/>
                                        <p:tgtEl>
                                          <p:spTgt spid="6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ldLvl="0" animBg="1" autoUpdateAnimBg="0"/>
      <p:bldP spid="6151" grpId="0" bldLvl="0" animBg="1" autoUpdateAnimBg="0"/>
      <p:bldP spid="6153" grpId="0" bldLvl="0" autoUpdateAnimBg="0"/>
      <p:bldP spid="6154" grpId="0" bldLvl="0" autoUpdateAnimBg="0"/>
      <p:bldP spid="6155" grpId="0" bldLvl="0" autoUpdateAnimBg="0"/>
      <p:bldP spid="6156" grpId="0" bldLvl="0" autoUpdateAnimBg="0"/>
      <p:bldP spid="6157"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5F3FDAD0-4061-41E7-8AB6-F97347BF7A2B}" type="slidenum">
              <a:rPr lang="zh-CN" altLang="en-US" sz="1200" smtClean="0">
                <a:solidFill>
                  <a:srgbClr val="898989"/>
                </a:solidFill>
              </a:rPr>
              <a:pPr eaLnBrk="1" hangingPunct="1"/>
              <a:t>40</a:t>
            </a:fld>
            <a:endParaRPr lang="zh-CN" altLang="en-US" sz="1800" smtClean="0"/>
          </a:p>
        </p:txBody>
      </p:sp>
      <p:pic>
        <p:nvPicPr>
          <p:cNvPr id="5325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325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325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325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5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5325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53261"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53262"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43020" name="TextBox 6"/>
          <p:cNvSpPr>
            <a:spLocks noChangeArrowheads="1"/>
          </p:cNvSpPr>
          <p:nvPr/>
        </p:nvSpPr>
        <p:spPr bwMode="auto">
          <a:xfrm>
            <a:off x="622300" y="2349500"/>
            <a:ext cx="10707688"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a:t>（1）	入党材料是否齐全，各项材料是否符合要求；</a:t>
            </a:r>
          </a:p>
          <a:p>
            <a:pPr eaLnBrk="1" hangingPunct="1">
              <a:lnSpc>
                <a:spcPct val="150000"/>
              </a:lnSpc>
              <a:buSzPct val="100000"/>
              <a:buFont typeface="Wingdings" pitchFamily="2" charset="2"/>
              <a:buChar char="Ø"/>
            </a:pPr>
            <a:r>
              <a:rPr lang="zh-CN" altLang="zh-CN" sz="2100"/>
              <a:t>（2）	是否经过一年以上的培养教育和考察，具体措施是否扎实有效；</a:t>
            </a:r>
          </a:p>
          <a:p>
            <a:pPr eaLnBrk="1" hangingPunct="1">
              <a:lnSpc>
                <a:spcPct val="150000"/>
              </a:lnSpc>
              <a:buSzPct val="100000"/>
              <a:buFont typeface="Wingdings" pitchFamily="2" charset="2"/>
              <a:buChar char="Ø"/>
            </a:pPr>
            <a:r>
              <a:rPr lang="zh-CN" altLang="zh-CN" sz="2100"/>
              <a:t>（3）	是否经过短期集中培训，培训成绩是否合格；</a:t>
            </a:r>
          </a:p>
          <a:p>
            <a:pPr eaLnBrk="1" hangingPunct="1">
              <a:lnSpc>
                <a:spcPct val="150000"/>
              </a:lnSpc>
              <a:buSzPct val="100000"/>
              <a:buFont typeface="Wingdings" pitchFamily="2" charset="2"/>
              <a:buChar char="Ø"/>
            </a:pPr>
            <a:r>
              <a:rPr lang="zh-CN" altLang="zh-CN" sz="2100"/>
              <a:t>（4）	是否经过政治审查，政治审查是否合格；</a:t>
            </a:r>
          </a:p>
          <a:p>
            <a:pPr eaLnBrk="1" hangingPunct="1">
              <a:lnSpc>
                <a:spcPct val="150000"/>
              </a:lnSpc>
              <a:buSzPct val="100000"/>
              <a:buFont typeface="Wingdings" pitchFamily="2" charset="2"/>
              <a:buChar char="Ø"/>
            </a:pPr>
            <a:r>
              <a:rPr lang="zh-CN" altLang="zh-CN" sz="2100"/>
              <a:t>（5）	是否广泛听取党内外群众的意见，群众反映是否好，群众威信是否高；</a:t>
            </a:r>
          </a:p>
          <a:p>
            <a:pPr eaLnBrk="1" hangingPunct="1">
              <a:lnSpc>
                <a:spcPct val="150000"/>
              </a:lnSpc>
              <a:buSzPct val="100000"/>
              <a:buFont typeface="Wingdings" pitchFamily="2" charset="2"/>
              <a:buChar char="Ø"/>
            </a:pPr>
            <a:r>
              <a:rPr lang="zh-CN" altLang="zh-CN" sz="2100"/>
              <a:t>（6）	入党动机是否端正，政治觉悟是否高，道德品质是否好；</a:t>
            </a:r>
          </a:p>
          <a:p>
            <a:pPr eaLnBrk="1" hangingPunct="1">
              <a:lnSpc>
                <a:spcPct val="150000"/>
              </a:lnSpc>
              <a:buSzPct val="100000"/>
              <a:buFont typeface="Wingdings" pitchFamily="2" charset="2"/>
              <a:buChar char="Ø"/>
            </a:pPr>
            <a:r>
              <a:rPr lang="zh-CN" altLang="zh-CN" sz="2100"/>
              <a:t>（7）	工作、学习等方面表现是否突出，先进性是否明显。</a:t>
            </a:r>
          </a:p>
        </p:txBody>
      </p:sp>
      <p:sp>
        <p:nvSpPr>
          <p:cNvPr id="43021" name="TextBox 7"/>
          <p:cNvSpPr>
            <a:spLocks noChangeArrowheads="1"/>
          </p:cNvSpPr>
          <p:nvPr/>
        </p:nvSpPr>
        <p:spPr bwMode="auto">
          <a:xfrm>
            <a:off x="3790950" y="1414463"/>
            <a:ext cx="68421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（七）</a:t>
            </a:r>
            <a:r>
              <a:rPr lang="zh-CN" altLang="en-US" sz="2100" b="1">
                <a:ea typeface="微软雅黑" pitchFamily="34" charset="-122"/>
              </a:rPr>
              <a:t>对发展对象进行预审时，应注意审查哪些内容？</a:t>
            </a:r>
            <a:r>
              <a:rPr lang="zh-CN" altLang="en-US" sz="2100" b="1">
                <a:latin typeface="微软雅黑" pitchFamily="34" charset="-122"/>
                <a:ea typeface="微软雅黑" pitchFamily="34" charset="-122"/>
              </a:rPr>
              <a:t>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3016"/>
                                        </p:tgtEl>
                                        <p:attrNameLst>
                                          <p:attrName>style.visibility</p:attrName>
                                        </p:attrNameLst>
                                      </p:cBhvr>
                                      <p:to>
                                        <p:strVal val="visible"/>
                                      </p:to>
                                    </p:set>
                                    <p:animEffect>
                                      <p:cBhvr>
                                        <p:cTn id="7" dur="500"/>
                                        <p:tgtEl>
                                          <p:spTgt spid="43016"/>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3021"/>
                                        </p:tgtEl>
                                        <p:attrNameLst>
                                          <p:attrName>style.visibility</p:attrName>
                                        </p:attrNameLst>
                                      </p:cBhvr>
                                      <p:to>
                                        <p:strVal val="visible"/>
                                      </p:to>
                                    </p:set>
                                    <p:animEffect>
                                      <p:cBhvr>
                                        <p:cTn id="16" dur="500"/>
                                        <p:tgtEl>
                                          <p:spTgt spid="43021"/>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3020"/>
                                        </p:tgtEl>
                                        <p:attrNameLst>
                                          <p:attrName>style.visibility</p:attrName>
                                        </p:attrNameLst>
                                      </p:cBhvr>
                                      <p:to>
                                        <p:strVal val="visible"/>
                                      </p:to>
                                    </p:set>
                                    <p:animEffect>
                                      <p:cBhvr>
                                        <p:cTn id="20" dur="750"/>
                                        <p:tgtEl>
                                          <p:spTgt spid="43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6" grpId="0" bldLvl="0" autoUpdateAnimBg="0"/>
      <p:bldP spid="43020" grpId="0" bldLvl="0" autoUpdateAnimBg="0"/>
      <p:bldP spid="43021"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BEFF4EB9-2087-41EA-B92E-850F81682647}" type="slidenum">
              <a:rPr lang="zh-CN" altLang="en-US" sz="1200" smtClean="0">
                <a:solidFill>
                  <a:srgbClr val="898989"/>
                </a:solidFill>
              </a:rPr>
              <a:pPr eaLnBrk="1" hangingPunct="1"/>
              <a:t>41</a:t>
            </a:fld>
            <a:endParaRPr lang="zh-CN" altLang="en-US" sz="1800" smtClean="0"/>
          </a:p>
        </p:txBody>
      </p:sp>
      <p:pic>
        <p:nvPicPr>
          <p:cNvPr id="5427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427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427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427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7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5428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54285"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54286"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45068" name="TextBox 6"/>
          <p:cNvSpPr>
            <a:spLocks noChangeArrowheads="1"/>
          </p:cNvSpPr>
          <p:nvPr/>
        </p:nvSpPr>
        <p:spPr bwMode="auto">
          <a:xfrm>
            <a:off x="622300" y="2349500"/>
            <a:ext cx="10707688"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a:t>中央办公厅2014年印发的《中国共产党发展党员工作细则》规定：</a:t>
            </a:r>
          </a:p>
          <a:p>
            <a:pPr eaLnBrk="1" hangingPunct="1">
              <a:lnSpc>
                <a:spcPct val="150000"/>
              </a:lnSpc>
              <a:buSzPct val="100000"/>
              <a:buFont typeface="Wingdings" pitchFamily="2" charset="2"/>
              <a:buNone/>
            </a:pPr>
            <a:r>
              <a:rPr lang="zh-CN" altLang="zh-CN" sz="2100"/>
              <a:t>预备党员必须由党委（工委，下同）审批。</a:t>
            </a:r>
            <a:r>
              <a:rPr lang="zh-CN" altLang="zh-CN" sz="2100" b="1"/>
              <a:t>乡镇（街道）党委所属的基层党委，不能审批预备党员，</a:t>
            </a:r>
            <a:r>
              <a:rPr lang="zh-CN" altLang="zh-CN" sz="2100"/>
              <a:t>但应当对支部大会通过接收的预备党员进行审议。</a:t>
            </a:r>
          </a:p>
          <a:p>
            <a:pPr eaLnBrk="1" hangingPunct="1">
              <a:lnSpc>
                <a:spcPct val="150000"/>
              </a:lnSpc>
              <a:buSzPct val="100000"/>
              <a:buFont typeface="Wingdings" pitchFamily="2" charset="2"/>
              <a:buChar char="Ø"/>
            </a:pPr>
            <a:r>
              <a:rPr lang="zh-CN" altLang="zh-CN" sz="2100" b="1"/>
              <a:t>党总支不能审批预备党员</a:t>
            </a:r>
            <a:r>
              <a:rPr lang="zh-CN" altLang="zh-CN" sz="2100"/>
              <a:t>，但应当对支部大会通过接收的预备党员进行审议。</a:t>
            </a:r>
          </a:p>
          <a:p>
            <a:pPr eaLnBrk="1" hangingPunct="1">
              <a:lnSpc>
                <a:spcPct val="150000"/>
              </a:lnSpc>
              <a:buSzPct val="100000"/>
              <a:buFont typeface="Wingdings" pitchFamily="2" charset="2"/>
              <a:buChar char="Ø"/>
            </a:pPr>
            <a:r>
              <a:rPr lang="zh-CN" altLang="zh-CN" sz="2100"/>
              <a:t>除另有规定外，</a:t>
            </a:r>
            <a:r>
              <a:rPr lang="zh-CN" altLang="zh-CN" sz="2100" b="1"/>
              <a:t>临时党组织不能接收、审批预备党员</a:t>
            </a:r>
            <a:r>
              <a:rPr lang="zh-CN" altLang="zh-CN" sz="2100"/>
              <a:t>。</a:t>
            </a:r>
          </a:p>
          <a:p>
            <a:pPr eaLnBrk="1" hangingPunct="1">
              <a:lnSpc>
                <a:spcPct val="150000"/>
              </a:lnSpc>
              <a:buSzPct val="100000"/>
              <a:buFont typeface="Wingdings" pitchFamily="2" charset="2"/>
              <a:buChar char="Ø"/>
            </a:pPr>
            <a:r>
              <a:rPr lang="zh-CN" altLang="zh-CN" sz="2100" b="1"/>
              <a:t>党组不能审批预备党员</a:t>
            </a:r>
            <a:r>
              <a:rPr lang="zh-CN" altLang="zh-CN" sz="2100"/>
              <a:t>。</a:t>
            </a:r>
          </a:p>
        </p:txBody>
      </p:sp>
      <p:sp>
        <p:nvSpPr>
          <p:cNvPr id="45069" name="TextBox 7"/>
          <p:cNvSpPr>
            <a:spLocks noChangeArrowheads="1"/>
          </p:cNvSpPr>
          <p:nvPr/>
        </p:nvSpPr>
        <p:spPr bwMode="auto">
          <a:xfrm>
            <a:off x="3790950" y="1414463"/>
            <a:ext cx="68421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（十）</a:t>
            </a:r>
            <a:r>
              <a:rPr lang="zh-CN" altLang="en-US" sz="2100" b="1">
                <a:ea typeface="微软雅黑" pitchFamily="34" charset="-122"/>
              </a:rPr>
              <a:t>审批预备党员的权限是怎么规定的？</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064"/>
                                        </p:tgtEl>
                                        <p:attrNameLst>
                                          <p:attrName>style.visibility</p:attrName>
                                        </p:attrNameLst>
                                      </p:cBhvr>
                                      <p:to>
                                        <p:strVal val="visible"/>
                                      </p:to>
                                    </p:set>
                                    <p:animEffect>
                                      <p:cBhvr>
                                        <p:cTn id="7" dur="500"/>
                                        <p:tgtEl>
                                          <p:spTgt spid="45064"/>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5069"/>
                                        </p:tgtEl>
                                        <p:attrNameLst>
                                          <p:attrName>style.visibility</p:attrName>
                                        </p:attrNameLst>
                                      </p:cBhvr>
                                      <p:to>
                                        <p:strVal val="visible"/>
                                      </p:to>
                                    </p:set>
                                    <p:animEffect>
                                      <p:cBhvr>
                                        <p:cTn id="16" dur="500"/>
                                        <p:tgtEl>
                                          <p:spTgt spid="45069"/>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5068"/>
                                        </p:tgtEl>
                                        <p:attrNameLst>
                                          <p:attrName>style.visibility</p:attrName>
                                        </p:attrNameLst>
                                      </p:cBhvr>
                                      <p:to>
                                        <p:strVal val="visible"/>
                                      </p:to>
                                    </p:set>
                                    <p:animEffect>
                                      <p:cBhvr>
                                        <p:cTn id="20" dur="750"/>
                                        <p:tgtEl>
                                          <p:spTgt spid="45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4" grpId="0" bldLvl="0" autoUpdateAnimBg="0"/>
      <p:bldP spid="45068" grpId="0" bldLvl="0" autoUpdateAnimBg="0"/>
      <p:bldP spid="45069"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78A7BCA8-3CEE-4004-8D73-026BB797B19D}" type="slidenum">
              <a:rPr lang="zh-CN" altLang="en-US" sz="1200" smtClean="0">
                <a:solidFill>
                  <a:srgbClr val="898989"/>
                </a:solidFill>
              </a:rPr>
              <a:pPr eaLnBrk="1" hangingPunct="1"/>
              <a:t>42</a:t>
            </a:fld>
            <a:endParaRPr lang="zh-CN" altLang="en-US" sz="1800" smtClean="0"/>
          </a:p>
        </p:txBody>
      </p:sp>
      <p:pic>
        <p:nvPicPr>
          <p:cNvPr id="5529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530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530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530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0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5530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55309"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55310"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46092" name="TextBox 6"/>
          <p:cNvSpPr>
            <a:spLocks noChangeArrowheads="1"/>
          </p:cNvSpPr>
          <p:nvPr/>
        </p:nvSpPr>
        <p:spPr bwMode="auto">
          <a:xfrm>
            <a:off x="622300" y="2349500"/>
            <a:ext cx="10707688"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a:t>根据中央组织部的规定，上级党组织对支部上报的接收预备党员的决议，</a:t>
            </a:r>
            <a:r>
              <a:rPr lang="zh-CN" altLang="zh-CN" sz="2100" b="1"/>
              <a:t>必须在3个月内审批。</a:t>
            </a:r>
            <a:r>
              <a:rPr lang="zh-CN" altLang="zh-CN" sz="2100"/>
              <a:t>如遇特殊情况，可适当延长审批时间，</a:t>
            </a:r>
            <a:r>
              <a:rPr lang="zh-CN" altLang="zh-CN" sz="2100" b="1"/>
              <a:t>但不得超过6个月。</a:t>
            </a:r>
            <a:r>
              <a:rPr lang="zh-CN" altLang="zh-CN" sz="2100"/>
              <a:t>无故超过规定时限而未予审批的，应追究有关人员责任。</a:t>
            </a:r>
          </a:p>
          <a:p>
            <a:pPr eaLnBrk="1" hangingPunct="1">
              <a:lnSpc>
                <a:spcPct val="150000"/>
              </a:lnSpc>
              <a:buSzPct val="100000"/>
              <a:buFont typeface="Wingdings" pitchFamily="2" charset="2"/>
              <a:buChar char="Ø"/>
            </a:pPr>
            <a:r>
              <a:rPr lang="zh-CN" altLang="zh-CN" sz="2100"/>
              <a:t>超过3个月未予审批的，原报批党支部应对发展对象进行复议，并提出复议意见，报上级党组织审批。</a:t>
            </a:r>
            <a:r>
              <a:rPr lang="zh-CN" altLang="zh-CN" sz="2100" b="1"/>
              <a:t>超过6个月未审批的，原报批党支部要为发展对象重新办理入党手续，（包括重新填写入党志愿书）。</a:t>
            </a:r>
          </a:p>
        </p:txBody>
      </p:sp>
      <p:sp>
        <p:nvSpPr>
          <p:cNvPr id="46093" name="TextBox 7"/>
          <p:cNvSpPr>
            <a:spLocks noChangeArrowheads="1"/>
          </p:cNvSpPr>
          <p:nvPr/>
        </p:nvSpPr>
        <p:spPr bwMode="auto">
          <a:xfrm>
            <a:off x="3790950" y="1414463"/>
            <a:ext cx="684212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（十一）</a:t>
            </a:r>
            <a:r>
              <a:rPr lang="zh-CN" altLang="en-US" sz="2100" b="1">
                <a:ea typeface="微软雅黑" pitchFamily="34" charset="-122"/>
              </a:rPr>
              <a:t>上级党组织审批预备党员的时限是怎么规定的？超过审批时限怎么处理？</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088"/>
                                        </p:tgtEl>
                                        <p:attrNameLst>
                                          <p:attrName>style.visibility</p:attrName>
                                        </p:attrNameLst>
                                      </p:cBhvr>
                                      <p:to>
                                        <p:strVal val="visible"/>
                                      </p:to>
                                    </p:set>
                                    <p:animEffect>
                                      <p:cBhvr>
                                        <p:cTn id="7" dur="500"/>
                                        <p:tgtEl>
                                          <p:spTgt spid="46088"/>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6093"/>
                                        </p:tgtEl>
                                        <p:attrNameLst>
                                          <p:attrName>style.visibility</p:attrName>
                                        </p:attrNameLst>
                                      </p:cBhvr>
                                      <p:to>
                                        <p:strVal val="visible"/>
                                      </p:to>
                                    </p:set>
                                    <p:animEffect>
                                      <p:cBhvr>
                                        <p:cTn id="16" dur="500"/>
                                        <p:tgtEl>
                                          <p:spTgt spid="46093"/>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6092"/>
                                        </p:tgtEl>
                                        <p:attrNameLst>
                                          <p:attrName>style.visibility</p:attrName>
                                        </p:attrNameLst>
                                      </p:cBhvr>
                                      <p:to>
                                        <p:strVal val="visible"/>
                                      </p:to>
                                    </p:set>
                                    <p:animEffect>
                                      <p:cBhvr>
                                        <p:cTn id="20" dur="750"/>
                                        <p:tgtEl>
                                          <p:spTgt spid="46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8" grpId="0" bldLvl="0" autoUpdateAnimBg="0"/>
      <p:bldP spid="46092" grpId="0" bldLvl="0" autoUpdateAnimBg="0"/>
      <p:bldP spid="46093"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094A04C7-6CC1-4975-AE1F-688C98A18383}" type="slidenum">
              <a:rPr lang="zh-CN" altLang="en-US" sz="1200" smtClean="0">
                <a:solidFill>
                  <a:srgbClr val="898989"/>
                </a:solidFill>
              </a:rPr>
              <a:pPr eaLnBrk="1" hangingPunct="1"/>
              <a:t>43</a:t>
            </a:fld>
            <a:endParaRPr lang="zh-CN" altLang="en-US" sz="1800" smtClean="0"/>
          </a:p>
        </p:txBody>
      </p:sp>
      <p:pic>
        <p:nvPicPr>
          <p:cNvPr id="5632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632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632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632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2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5632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56333"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56334"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47116" name="TextBox 6"/>
          <p:cNvSpPr>
            <a:spLocks noChangeArrowheads="1"/>
          </p:cNvSpPr>
          <p:nvPr/>
        </p:nvSpPr>
        <p:spPr bwMode="auto">
          <a:xfrm>
            <a:off x="622300" y="2062163"/>
            <a:ext cx="10707688"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40000"/>
              </a:lnSpc>
              <a:buSzPct val="100000"/>
              <a:buFont typeface="Wingdings" pitchFamily="2" charset="2"/>
              <a:buChar char="Ø"/>
            </a:pPr>
            <a:r>
              <a:rPr lang="zh-CN" altLang="zh-CN" sz="2100"/>
              <a:t>党章规定，预备党员的预备期为一年（从支部大会通过他为预备党员之日起算），起止日期应对应，例如支部大会2012年6月10日通过接收的预备党员，其预备期的起止日期应自2012年6月10日起，至2013年6月10日止。</a:t>
            </a:r>
          </a:p>
          <a:p>
            <a:pPr eaLnBrk="1" hangingPunct="1">
              <a:lnSpc>
                <a:spcPct val="140000"/>
              </a:lnSpc>
              <a:buSzPct val="100000"/>
              <a:buFont typeface="Wingdings" pitchFamily="2" charset="2"/>
              <a:buChar char="Ø"/>
            </a:pPr>
            <a:r>
              <a:rPr lang="zh-CN" altLang="zh-CN" sz="2100"/>
              <a:t>根据中央组织部的规定，支部大会通过接收的预备党员，上级党组织必须在3个月内审批。</a:t>
            </a:r>
            <a:r>
              <a:rPr lang="zh-CN" altLang="zh-CN" sz="2100" b="1"/>
              <a:t>超过3个月未审批的预备党员，其预备期的起算日应视不同情况而定</a:t>
            </a:r>
            <a:r>
              <a:rPr lang="zh-CN" altLang="zh-CN" sz="2100"/>
              <a:t>：如是本人有关问题没查清楚等原因所致，其预备期应从支部大会复议之日（或由党委确定之日）起算；如是组织上的原因所致，且本人一直表现好，其预备期仍应从支部大会通过他为预备党员之日起算。</a:t>
            </a:r>
            <a:r>
              <a:rPr lang="zh-CN" altLang="zh-CN" sz="2100" b="1"/>
              <a:t>上级党组织超过6个月未予审批的，</a:t>
            </a:r>
            <a:r>
              <a:rPr lang="zh-CN" altLang="zh-CN" sz="2100"/>
              <a:t>本人一直表现好，原党支部要为其重新办理入党手续（包括重新填写入党志愿书），其预备期应从重新办理入党手续的支部大会通过他为预备党员之日起算。</a:t>
            </a:r>
          </a:p>
        </p:txBody>
      </p:sp>
      <p:sp>
        <p:nvSpPr>
          <p:cNvPr id="47117" name="TextBox 7"/>
          <p:cNvSpPr>
            <a:spLocks noChangeArrowheads="1"/>
          </p:cNvSpPr>
          <p:nvPr/>
        </p:nvSpPr>
        <p:spPr bwMode="auto">
          <a:xfrm>
            <a:off x="3790950" y="1054100"/>
            <a:ext cx="68421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（十二）</a:t>
            </a:r>
            <a:r>
              <a:rPr lang="zh-CN" altLang="en-US" sz="2100" b="1">
                <a:ea typeface="微软雅黑" pitchFamily="34" charset="-122"/>
              </a:rPr>
              <a:t>超过审批时限怎么处理？</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112"/>
                                        </p:tgtEl>
                                        <p:attrNameLst>
                                          <p:attrName>style.visibility</p:attrName>
                                        </p:attrNameLst>
                                      </p:cBhvr>
                                      <p:to>
                                        <p:strVal val="visible"/>
                                      </p:to>
                                    </p:set>
                                    <p:animEffect>
                                      <p:cBhvr>
                                        <p:cTn id="7" dur="500"/>
                                        <p:tgtEl>
                                          <p:spTgt spid="47112"/>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7117"/>
                                        </p:tgtEl>
                                        <p:attrNameLst>
                                          <p:attrName>style.visibility</p:attrName>
                                        </p:attrNameLst>
                                      </p:cBhvr>
                                      <p:to>
                                        <p:strVal val="visible"/>
                                      </p:to>
                                    </p:set>
                                    <p:animEffect>
                                      <p:cBhvr>
                                        <p:cTn id="16" dur="500"/>
                                        <p:tgtEl>
                                          <p:spTgt spid="47117"/>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7116"/>
                                        </p:tgtEl>
                                        <p:attrNameLst>
                                          <p:attrName>style.visibility</p:attrName>
                                        </p:attrNameLst>
                                      </p:cBhvr>
                                      <p:to>
                                        <p:strVal val="visible"/>
                                      </p:to>
                                    </p:set>
                                    <p:animEffect>
                                      <p:cBhvr>
                                        <p:cTn id="20" dur="750"/>
                                        <p:tgtEl>
                                          <p:spTgt spid="47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2" grpId="0" bldLvl="0" autoUpdateAnimBg="0"/>
      <p:bldP spid="47116" grpId="0" bldLvl="0" autoUpdateAnimBg="0"/>
      <p:bldP spid="47117" grpId="0" bldLvl="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267A20E5-78AB-41FE-BA41-EB12FAC928C3}" type="slidenum">
              <a:rPr lang="zh-CN" altLang="en-US" sz="1200" smtClean="0">
                <a:solidFill>
                  <a:srgbClr val="898989"/>
                </a:solidFill>
              </a:rPr>
              <a:pPr eaLnBrk="1" hangingPunct="1"/>
              <a:t>44</a:t>
            </a:fld>
            <a:endParaRPr lang="zh-CN" altLang="en-US" sz="1800" smtClean="0"/>
          </a:p>
        </p:txBody>
      </p:sp>
      <p:pic>
        <p:nvPicPr>
          <p:cNvPr id="5734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734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734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735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5735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57357"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57358"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48140" name="TextBox 6"/>
          <p:cNvSpPr>
            <a:spLocks noChangeArrowheads="1"/>
          </p:cNvSpPr>
          <p:nvPr/>
        </p:nvSpPr>
        <p:spPr bwMode="auto">
          <a:xfrm>
            <a:off x="622300" y="2349500"/>
            <a:ext cx="10707688"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a:t>（1）	预备党员每3个月应向党小组或党支部汇报一次思想、工作、学习等方面的情况，平时如有重要情况，应随时向党组织汇报，以便党组织对其进行教育和考察。</a:t>
            </a:r>
          </a:p>
          <a:p>
            <a:pPr eaLnBrk="1" hangingPunct="1">
              <a:lnSpc>
                <a:spcPct val="150000"/>
              </a:lnSpc>
              <a:buSzPct val="100000"/>
              <a:buFont typeface="Wingdings" pitchFamily="2" charset="2"/>
              <a:buChar char="Ø"/>
            </a:pPr>
            <a:r>
              <a:rPr lang="zh-CN" altLang="zh-CN" sz="2100"/>
              <a:t>（2）	党小组每3个月应安排一次组织生活会，在听取预备党员的汇报后，对其进行一次评议，肯定其成绩和进步，指出其缺点和 不足，向其提出要求和希望，促使其不断进步。</a:t>
            </a:r>
          </a:p>
          <a:p>
            <a:pPr eaLnBrk="1" hangingPunct="1">
              <a:lnSpc>
                <a:spcPct val="150000"/>
              </a:lnSpc>
              <a:buSzPct val="100000"/>
              <a:buFont typeface="Wingdings" pitchFamily="2" charset="2"/>
              <a:buChar char="Ø"/>
            </a:pPr>
            <a:r>
              <a:rPr lang="zh-CN" altLang="zh-CN" sz="2100"/>
              <a:t>（3）	支委会每3个月要对预备党员</a:t>
            </a:r>
            <a:r>
              <a:rPr lang="zh-CN" altLang="en-US" sz="2100"/>
              <a:t>表现</a:t>
            </a:r>
            <a:r>
              <a:rPr lang="zh-CN" altLang="zh-CN" sz="2100"/>
              <a:t>情况分析研究一次，发现问题要及时同本人谈话。不能采取平时不分析、不教育，到预备期满时“算总账”的不负责任的态度。</a:t>
            </a:r>
          </a:p>
          <a:p>
            <a:pPr eaLnBrk="1" hangingPunct="1">
              <a:lnSpc>
                <a:spcPct val="150000"/>
              </a:lnSpc>
              <a:buSzPct val="100000"/>
              <a:buFont typeface="Wingdings" pitchFamily="2" charset="2"/>
              <a:buChar char="Ø"/>
            </a:pPr>
            <a:r>
              <a:rPr lang="zh-CN" altLang="zh-CN" sz="2100"/>
              <a:t>（4）	党小组和支委会每3个月应将对预备党员的评议和分析的意见填入《预备党员考察表》，作为预备期满时讨论其转正的依据。</a:t>
            </a:r>
          </a:p>
        </p:txBody>
      </p:sp>
      <p:sp>
        <p:nvSpPr>
          <p:cNvPr id="48141" name="TextBox 7"/>
          <p:cNvSpPr>
            <a:spLocks noChangeArrowheads="1"/>
          </p:cNvSpPr>
          <p:nvPr/>
        </p:nvSpPr>
        <p:spPr bwMode="auto">
          <a:xfrm>
            <a:off x="3790950" y="1414463"/>
            <a:ext cx="68421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（十三）</a:t>
            </a:r>
            <a:r>
              <a:rPr lang="zh-CN" altLang="en-US" sz="2100" b="1">
                <a:ea typeface="微软雅黑" pitchFamily="34" charset="-122"/>
              </a:rPr>
              <a:t>对预备党员进行教育和考察应坚持哪些制度？</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136"/>
                                        </p:tgtEl>
                                        <p:attrNameLst>
                                          <p:attrName>style.visibility</p:attrName>
                                        </p:attrNameLst>
                                      </p:cBhvr>
                                      <p:to>
                                        <p:strVal val="visible"/>
                                      </p:to>
                                    </p:set>
                                    <p:animEffect>
                                      <p:cBhvr>
                                        <p:cTn id="7" dur="500"/>
                                        <p:tgtEl>
                                          <p:spTgt spid="48136"/>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8141"/>
                                        </p:tgtEl>
                                        <p:attrNameLst>
                                          <p:attrName>style.visibility</p:attrName>
                                        </p:attrNameLst>
                                      </p:cBhvr>
                                      <p:to>
                                        <p:strVal val="visible"/>
                                      </p:to>
                                    </p:set>
                                    <p:animEffect>
                                      <p:cBhvr>
                                        <p:cTn id="16" dur="500"/>
                                        <p:tgtEl>
                                          <p:spTgt spid="48141"/>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8140"/>
                                        </p:tgtEl>
                                        <p:attrNameLst>
                                          <p:attrName>style.visibility</p:attrName>
                                        </p:attrNameLst>
                                      </p:cBhvr>
                                      <p:to>
                                        <p:strVal val="visible"/>
                                      </p:to>
                                    </p:set>
                                    <p:animEffect>
                                      <p:cBhvr>
                                        <p:cTn id="20" dur="750"/>
                                        <p:tgtEl>
                                          <p:spTgt spid="48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6" grpId="0" bldLvl="0" autoUpdateAnimBg="0"/>
      <p:bldP spid="48140" grpId="0" bldLvl="0" autoUpdateAnimBg="0"/>
      <p:bldP spid="48141"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B943FAE7-B8E6-46C1-A2F0-DCA47B69F616}" type="slidenum">
              <a:rPr lang="zh-CN" altLang="en-US" sz="1200" smtClean="0">
                <a:solidFill>
                  <a:srgbClr val="898989"/>
                </a:solidFill>
              </a:rPr>
              <a:pPr eaLnBrk="1" hangingPunct="1"/>
              <a:t>45</a:t>
            </a:fld>
            <a:endParaRPr lang="zh-CN" altLang="en-US" sz="1800" smtClean="0"/>
          </a:p>
        </p:txBody>
      </p:sp>
      <p:pic>
        <p:nvPicPr>
          <p:cNvPr id="5837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837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837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837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5837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58381"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58382"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49164" name="TextBox 6"/>
          <p:cNvSpPr>
            <a:spLocks noChangeArrowheads="1"/>
          </p:cNvSpPr>
          <p:nvPr/>
        </p:nvSpPr>
        <p:spPr bwMode="auto">
          <a:xfrm>
            <a:off x="622300" y="2349500"/>
            <a:ext cx="10707688" cy="299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a:t>预备党员调动工作单位，</a:t>
            </a:r>
            <a:r>
              <a:rPr lang="zh-CN" altLang="zh-CN" sz="2100" b="1"/>
              <a:t>如预备期已满，调出单位党组织应抓紧讨论其转正问题。</a:t>
            </a:r>
            <a:r>
              <a:rPr lang="zh-CN" altLang="zh-CN" sz="2100"/>
              <a:t>若因某些情况不能按时办理转正手续，调出单位党组织应向调入单位党组织说明，并尽快办理转正手续。</a:t>
            </a:r>
            <a:r>
              <a:rPr lang="zh-CN" altLang="zh-CN" sz="2100" b="1"/>
              <a:t>如预备期未满，</a:t>
            </a:r>
            <a:r>
              <a:rPr lang="zh-CN" altLang="zh-CN" sz="2100"/>
              <a:t>调出单位党组织应把预备党员的教育和考察的情况，认真负责的介绍给调入单位党组织，并将教育和考察的有关材料转给调入单位党组织。调入单位党组织对调出单位党组织转来的有关材料和情况介绍，要认真审阅和研究，并落实具体措施，继续对其进行教育和考察。</a:t>
            </a:r>
          </a:p>
        </p:txBody>
      </p:sp>
      <p:sp>
        <p:nvSpPr>
          <p:cNvPr id="49165" name="TextBox 7"/>
          <p:cNvSpPr>
            <a:spLocks noChangeArrowheads="1"/>
          </p:cNvSpPr>
          <p:nvPr/>
        </p:nvSpPr>
        <p:spPr bwMode="auto">
          <a:xfrm>
            <a:off x="3790950" y="1270000"/>
            <a:ext cx="684212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（十四）</a:t>
            </a:r>
            <a:r>
              <a:rPr lang="zh-CN" altLang="en-US" sz="2100" b="1">
                <a:ea typeface="微软雅黑" pitchFamily="34" charset="-122"/>
              </a:rPr>
              <a:t>预备党员调动工作单位，调出、调入单位党组织应做好哪些工作？</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160"/>
                                        </p:tgtEl>
                                        <p:attrNameLst>
                                          <p:attrName>style.visibility</p:attrName>
                                        </p:attrNameLst>
                                      </p:cBhvr>
                                      <p:to>
                                        <p:strVal val="visible"/>
                                      </p:to>
                                    </p:set>
                                    <p:animEffect>
                                      <p:cBhvr>
                                        <p:cTn id="7" dur="500"/>
                                        <p:tgtEl>
                                          <p:spTgt spid="49160"/>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9165"/>
                                        </p:tgtEl>
                                        <p:attrNameLst>
                                          <p:attrName>style.visibility</p:attrName>
                                        </p:attrNameLst>
                                      </p:cBhvr>
                                      <p:to>
                                        <p:strVal val="visible"/>
                                      </p:to>
                                    </p:set>
                                    <p:animEffect>
                                      <p:cBhvr>
                                        <p:cTn id="16" dur="500"/>
                                        <p:tgtEl>
                                          <p:spTgt spid="49165"/>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49164"/>
                                        </p:tgtEl>
                                        <p:attrNameLst>
                                          <p:attrName>style.visibility</p:attrName>
                                        </p:attrNameLst>
                                      </p:cBhvr>
                                      <p:to>
                                        <p:strVal val="visible"/>
                                      </p:to>
                                    </p:set>
                                    <p:animEffect>
                                      <p:cBhvr>
                                        <p:cTn id="20" dur="750"/>
                                        <p:tgtEl>
                                          <p:spTgt spid="49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0" grpId="0" bldLvl="0" autoUpdateAnimBg="0"/>
      <p:bldP spid="49164" grpId="0" bldLvl="0" autoUpdateAnimBg="0"/>
      <p:bldP spid="49165"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633F07B3-95FE-41DF-A9CE-ACBC50C2C3B3}" type="slidenum">
              <a:rPr lang="zh-CN" altLang="en-US" sz="1200" smtClean="0">
                <a:solidFill>
                  <a:srgbClr val="898989"/>
                </a:solidFill>
              </a:rPr>
              <a:pPr eaLnBrk="1" hangingPunct="1"/>
              <a:t>46</a:t>
            </a:fld>
            <a:endParaRPr lang="zh-CN" altLang="en-US" sz="1800" smtClean="0"/>
          </a:p>
        </p:txBody>
      </p:sp>
      <p:pic>
        <p:nvPicPr>
          <p:cNvPr id="5939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5939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939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5939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5940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党员发展第五环节</a:t>
            </a:r>
            <a:endParaRPr lang="zh-CN" altLang="en-US" sz="1600" b="1">
              <a:latin typeface="微软雅黑" pitchFamily="34" charset="-122"/>
              <a:ea typeface="微软雅黑" pitchFamily="34" charset="-122"/>
              <a:sym typeface="微软雅黑" pitchFamily="34" charset="-122"/>
            </a:endParaRPr>
          </a:p>
        </p:txBody>
      </p:sp>
      <p:sp>
        <p:nvSpPr>
          <p:cNvPr id="50185" name="矩形 57"/>
          <p:cNvSpPr>
            <a:spLocks noChangeArrowheads="1"/>
          </p:cNvSpPr>
          <p:nvPr/>
        </p:nvSpPr>
        <p:spPr bwMode="auto">
          <a:xfrm>
            <a:off x="1801813" y="2062163"/>
            <a:ext cx="18415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r" eaLnBrk="1" hangingPunct="1">
              <a:lnSpc>
                <a:spcPts val="2125"/>
              </a:lnSpc>
            </a:pPr>
            <a:r>
              <a:rPr lang="zh-CN" altLang="en-US" sz="1500">
                <a:solidFill>
                  <a:srgbClr val="F2F2F2"/>
                </a:solidFill>
                <a:latin typeface="微软雅黑" pitchFamily="34" charset="-122"/>
                <a:ea typeface="微软雅黑" pitchFamily="34" charset="-122"/>
                <a:sym typeface="微软雅黑" pitchFamily="34" charset="-122"/>
              </a:rPr>
              <a:t>文字描述，总结概括，内容大纲。</a:t>
            </a:r>
            <a:r>
              <a:rPr lang="en-US" altLang="zh-CN" sz="1500">
                <a:solidFill>
                  <a:srgbClr val="F2F2F2"/>
                </a:solidFill>
                <a:latin typeface="微软雅黑" pitchFamily="34" charset="-122"/>
                <a:ea typeface="微软雅黑" pitchFamily="34" charset="-122"/>
                <a:sym typeface="微软雅黑" pitchFamily="34" charset="-122"/>
              </a:rPr>
              <a:t> </a:t>
            </a:r>
            <a:endParaRPr lang="zh-CN" altLang="en-US" sz="1500">
              <a:solidFill>
                <a:srgbClr val="F2F2F2"/>
              </a:solidFill>
              <a:latin typeface="微软雅黑" pitchFamily="34" charset="-122"/>
              <a:ea typeface="微软雅黑" pitchFamily="34" charset="-122"/>
              <a:sym typeface="微软雅黑" pitchFamily="34" charset="-122"/>
            </a:endParaRPr>
          </a:p>
        </p:txBody>
      </p:sp>
      <p:sp>
        <p:nvSpPr>
          <p:cNvPr id="50186" name="矩形 44"/>
          <p:cNvSpPr>
            <a:spLocks noChangeArrowheads="1"/>
          </p:cNvSpPr>
          <p:nvPr/>
        </p:nvSpPr>
        <p:spPr bwMode="auto">
          <a:xfrm>
            <a:off x="5124450" y="3981450"/>
            <a:ext cx="3098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300" b="1">
                <a:solidFill>
                  <a:srgbClr val="F2F2F2"/>
                </a:solidFill>
                <a:latin typeface="微软雅黑" pitchFamily="34" charset="-122"/>
                <a:ea typeface="微软雅黑" pitchFamily="34" charset="-122"/>
                <a:sym typeface="微软雅黑" pitchFamily="34" charset="-122"/>
              </a:rPr>
              <a:t>添加主题</a:t>
            </a:r>
            <a:endParaRPr lang="zh-CN" altLang="en-US" sz="2300">
              <a:solidFill>
                <a:srgbClr val="F2F2F2"/>
              </a:solidFill>
              <a:sym typeface="Arial" pitchFamily="34" charset="0"/>
            </a:endParaRPr>
          </a:p>
        </p:txBody>
      </p:sp>
      <p:sp>
        <p:nvSpPr>
          <p:cNvPr id="50187" name="矩形 45"/>
          <p:cNvSpPr>
            <a:spLocks noChangeArrowheads="1"/>
          </p:cNvSpPr>
          <p:nvPr/>
        </p:nvSpPr>
        <p:spPr bwMode="auto">
          <a:xfrm>
            <a:off x="5124450" y="4383088"/>
            <a:ext cx="4281488"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1500">
                <a:solidFill>
                  <a:srgbClr val="F2F2F2"/>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a:t>
            </a:r>
            <a:r>
              <a:rPr lang="zh-CN" altLang="en-US" sz="1500">
                <a:solidFill>
                  <a:srgbClr val="F2F2F2"/>
                </a:solidFill>
                <a:latin typeface="微软雅黑" pitchFamily="34" charset="-122"/>
                <a:ea typeface="微软雅黑" pitchFamily="34" charset="-122"/>
              </a:rPr>
              <a:t>在此录入上述图表的综合分析说明，在此录入上述图表的综合分析说明，在此录入上述图表的综合分析说明。 </a:t>
            </a:r>
            <a:endParaRPr lang="zh-CN" altLang="en-US"/>
          </a:p>
        </p:txBody>
      </p:sp>
      <p:pic>
        <p:nvPicPr>
          <p:cNvPr id="59405"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63" y="2133600"/>
            <a:ext cx="11966575"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184"/>
                                        </p:tgtEl>
                                        <p:attrNameLst>
                                          <p:attrName>style.visibility</p:attrName>
                                        </p:attrNameLst>
                                      </p:cBhvr>
                                      <p:to>
                                        <p:strVal val="visible"/>
                                      </p:to>
                                    </p:set>
                                    <p:animEffect>
                                      <p:cBhvr>
                                        <p:cTn id="7" dur="500"/>
                                        <p:tgtEl>
                                          <p:spTgt spid="50184"/>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185"/>
                                        </p:tgtEl>
                                        <p:attrNameLst>
                                          <p:attrName>style.visibility</p:attrName>
                                        </p:attrNameLst>
                                      </p:cBhvr>
                                      <p:to>
                                        <p:strVal val="visible"/>
                                      </p:to>
                                    </p:set>
                                    <p:animEffect>
                                      <p:cBhvr>
                                        <p:cTn id="11" dur="500"/>
                                        <p:tgtEl>
                                          <p:spTgt spid="50185"/>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0186"/>
                                        </p:tgtEl>
                                        <p:attrNameLst>
                                          <p:attrName>style.visibility</p:attrName>
                                        </p:attrNameLst>
                                      </p:cBhvr>
                                      <p:to>
                                        <p:strVal val="visible"/>
                                      </p:to>
                                    </p:set>
                                    <p:animEffect>
                                      <p:cBhvr>
                                        <p:cTn id="15" dur="500"/>
                                        <p:tgtEl>
                                          <p:spTgt spid="50186"/>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0187"/>
                                        </p:tgtEl>
                                        <p:attrNameLst>
                                          <p:attrName>style.visibility</p:attrName>
                                        </p:attrNameLst>
                                      </p:cBhvr>
                                      <p:to>
                                        <p:strVal val="visible"/>
                                      </p:to>
                                    </p:set>
                                    <p:animEffect>
                                      <p:cBhvr>
                                        <p:cTn id="19" dur="500"/>
                                        <p:tgtEl>
                                          <p:spTgt spid="50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4" grpId="0" bldLvl="0" autoUpdateAnimBg="0"/>
      <p:bldP spid="50185" grpId="0" bldLvl="0" autoUpdateAnimBg="0"/>
      <p:bldP spid="50186" grpId="0" bldLvl="0" autoUpdateAnimBg="0"/>
      <p:bldP spid="50187" grpId="0" bldLvl="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EF81E78A-A73E-4BF3-A5D1-9349944B8451}" type="slidenum">
              <a:rPr lang="zh-CN" altLang="en-US" sz="1200" smtClean="0">
                <a:solidFill>
                  <a:srgbClr val="898989"/>
                </a:solidFill>
              </a:rPr>
              <a:pPr eaLnBrk="1" hangingPunct="1"/>
              <a:t>47</a:t>
            </a:fld>
            <a:endParaRPr lang="zh-CN" altLang="en-US" sz="1800" smtClean="0"/>
          </a:p>
        </p:txBody>
      </p:sp>
      <p:pic>
        <p:nvPicPr>
          <p:cNvPr id="6041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042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042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042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2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6042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982663" y="909638"/>
            <a:ext cx="2209800" cy="987425"/>
            <a:chOff x="0" y="0"/>
            <a:chExt cx="1658494" cy="740511"/>
          </a:xfrm>
        </p:grpSpPr>
        <p:sp>
          <p:nvSpPr>
            <p:cNvPr id="60429"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60430"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51212" name="TextBox 6"/>
          <p:cNvSpPr>
            <a:spLocks noChangeArrowheads="1"/>
          </p:cNvSpPr>
          <p:nvPr/>
        </p:nvSpPr>
        <p:spPr bwMode="auto">
          <a:xfrm>
            <a:off x="190500" y="1917700"/>
            <a:ext cx="11953875"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20000"/>
              </a:lnSpc>
              <a:buSzPct val="100000"/>
              <a:buFont typeface="Wingdings" pitchFamily="2" charset="2"/>
              <a:buChar char="Ø"/>
            </a:pPr>
            <a:r>
              <a:rPr lang="zh-CN" altLang="en-US" sz="2100"/>
              <a:t>（1）	</a:t>
            </a:r>
            <a:r>
              <a:rPr lang="zh-CN" altLang="en-US" sz="2100" b="1"/>
              <a:t>本人提出书面转正申请。</a:t>
            </a:r>
            <a:r>
              <a:rPr lang="zh-CN" altLang="en-US" sz="2100"/>
              <a:t>预备党员预备期满前，一般应提前一至两周主动向所在党支部提出转为正式党员的书面申请；</a:t>
            </a:r>
          </a:p>
          <a:p>
            <a:pPr eaLnBrk="1" hangingPunct="1">
              <a:lnSpc>
                <a:spcPct val="120000"/>
              </a:lnSpc>
              <a:buSzPct val="100000"/>
              <a:buFont typeface="Wingdings" pitchFamily="2" charset="2"/>
              <a:buChar char="Ø"/>
            </a:pPr>
            <a:r>
              <a:rPr lang="zh-CN" altLang="en-US" sz="2100"/>
              <a:t>（2）	</a:t>
            </a:r>
            <a:r>
              <a:rPr lang="zh-CN" altLang="en-US" sz="2100" b="1"/>
              <a:t>党支部征求党内外群众的意见。</a:t>
            </a:r>
            <a:r>
              <a:rPr lang="zh-CN" altLang="en-US" sz="2100"/>
              <a:t>预备党员预备期满时，党支部不仅要听取党小组的意见，还应征求入党介绍人（联系人）和党内外有关群众的意见，并在适当范围内进行公示。这样做， 更全面的了解预备党员的表现情况；</a:t>
            </a:r>
          </a:p>
          <a:p>
            <a:pPr eaLnBrk="1" hangingPunct="1">
              <a:lnSpc>
                <a:spcPct val="120000"/>
              </a:lnSpc>
              <a:buSzPct val="100000"/>
              <a:buFont typeface="Wingdings" pitchFamily="2" charset="2"/>
              <a:buChar char="Ø"/>
            </a:pPr>
            <a:r>
              <a:rPr lang="zh-CN" altLang="en-US" sz="2100"/>
              <a:t>（3）	</a:t>
            </a:r>
            <a:r>
              <a:rPr lang="zh-CN" altLang="en-US" sz="2100" b="1"/>
              <a:t>支部委员会进行审查。</a:t>
            </a:r>
            <a:r>
              <a:rPr lang="zh-CN" altLang="en-US" sz="2100"/>
              <a:t>支部委员会要根据预备党员本人的转正申请，党小组、入党介绍人（联系人）和党内外有关群众的意见，对照党章规定的党员标准，认真进行分析研究，提出能否转为正式党员的意见，</a:t>
            </a:r>
            <a:r>
              <a:rPr lang="zh-CN" altLang="en-US" sz="2100" b="1"/>
              <a:t>提交党支部大会讨论。</a:t>
            </a:r>
          </a:p>
          <a:p>
            <a:pPr eaLnBrk="1" hangingPunct="1">
              <a:lnSpc>
                <a:spcPct val="120000"/>
              </a:lnSpc>
              <a:buSzPct val="100000"/>
              <a:buFont typeface="Wingdings" pitchFamily="2" charset="2"/>
              <a:buChar char="Ø"/>
            </a:pPr>
            <a:r>
              <a:rPr lang="zh-CN" altLang="en-US" sz="2100"/>
              <a:t>（4）	</a:t>
            </a:r>
            <a:r>
              <a:rPr lang="zh-CN" altLang="en-US" sz="2100" b="1"/>
              <a:t>支部大会讨论、表决通过。预备党员</a:t>
            </a:r>
            <a:r>
              <a:rPr lang="zh-CN" altLang="en-US" sz="2100"/>
              <a:t>能否按期转为正式党员，必须经支部大会讨论、表决作出决议；</a:t>
            </a:r>
          </a:p>
          <a:p>
            <a:pPr eaLnBrk="1" hangingPunct="1">
              <a:lnSpc>
                <a:spcPct val="120000"/>
              </a:lnSpc>
              <a:buSzPct val="100000"/>
              <a:buFont typeface="Wingdings" pitchFamily="2" charset="2"/>
              <a:buChar char="Ø"/>
            </a:pPr>
            <a:r>
              <a:rPr lang="zh-CN" altLang="en-US" sz="2100"/>
              <a:t>（5）</a:t>
            </a:r>
            <a:r>
              <a:rPr lang="zh-CN" altLang="en-US" sz="2100" b="1"/>
              <a:t>	报上级党委审批。</a:t>
            </a:r>
            <a:r>
              <a:rPr lang="zh-CN" altLang="en-US" sz="2100"/>
              <a:t>支部大会讨论、表决通过后，支部委员会应及时将支部大会决议填入入党志愿书相应栏内，报上级党委审批。上级党委应进行严格审查，并召开党委会集体讨论审批。</a:t>
            </a:r>
          </a:p>
        </p:txBody>
      </p:sp>
      <p:sp>
        <p:nvSpPr>
          <p:cNvPr id="51213" name="TextBox 7"/>
          <p:cNvSpPr>
            <a:spLocks noChangeArrowheads="1"/>
          </p:cNvSpPr>
          <p:nvPr/>
        </p:nvSpPr>
        <p:spPr bwMode="auto">
          <a:xfrm>
            <a:off x="3648075" y="982663"/>
            <a:ext cx="6840538"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（十五）</a:t>
            </a:r>
            <a:r>
              <a:rPr lang="zh-CN" altLang="en-US" sz="2100" b="1">
                <a:ea typeface="微软雅黑" pitchFamily="34" charset="-122"/>
              </a:rPr>
              <a:t>预备党员转正的手续有哪些？</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208"/>
                                        </p:tgtEl>
                                        <p:attrNameLst>
                                          <p:attrName>style.visibility</p:attrName>
                                        </p:attrNameLst>
                                      </p:cBhvr>
                                      <p:to>
                                        <p:strVal val="visible"/>
                                      </p:to>
                                    </p:set>
                                    <p:animEffect>
                                      <p:cBhvr>
                                        <p:cTn id="7" dur="500"/>
                                        <p:tgtEl>
                                          <p:spTgt spid="51208"/>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213"/>
                                        </p:tgtEl>
                                        <p:attrNameLst>
                                          <p:attrName>style.visibility</p:attrName>
                                        </p:attrNameLst>
                                      </p:cBhvr>
                                      <p:to>
                                        <p:strVal val="visible"/>
                                      </p:to>
                                    </p:set>
                                    <p:animEffect>
                                      <p:cBhvr>
                                        <p:cTn id="16" dur="500"/>
                                        <p:tgtEl>
                                          <p:spTgt spid="51213"/>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1212"/>
                                        </p:tgtEl>
                                        <p:attrNameLst>
                                          <p:attrName>style.visibility</p:attrName>
                                        </p:attrNameLst>
                                      </p:cBhvr>
                                      <p:to>
                                        <p:strVal val="visible"/>
                                      </p:to>
                                    </p:set>
                                    <p:animEffect>
                                      <p:cBhvr>
                                        <p:cTn id="20" dur="750"/>
                                        <p:tgtEl>
                                          <p:spTgt spid="51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8" grpId="0" bldLvl="0" autoUpdateAnimBg="0"/>
      <p:bldP spid="51212" grpId="0" bldLvl="0" autoUpdateAnimBg="0"/>
      <p:bldP spid="51213"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9FE4AC80-F6F0-4C00-8BD5-E41B1F6E78A0}" type="slidenum">
              <a:rPr lang="zh-CN" altLang="en-US" sz="1200" smtClean="0">
                <a:solidFill>
                  <a:srgbClr val="898989"/>
                </a:solidFill>
              </a:rPr>
              <a:pPr eaLnBrk="1" hangingPunct="1"/>
              <a:t>48</a:t>
            </a:fld>
            <a:endParaRPr lang="zh-CN" altLang="en-US" sz="1800" smtClean="0"/>
          </a:p>
        </p:txBody>
      </p:sp>
      <p:pic>
        <p:nvPicPr>
          <p:cNvPr id="6144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144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144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144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6144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61453"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61454"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52236" name="TextBox 6"/>
          <p:cNvSpPr>
            <a:spLocks noChangeArrowheads="1"/>
          </p:cNvSpPr>
          <p:nvPr/>
        </p:nvSpPr>
        <p:spPr bwMode="auto">
          <a:xfrm>
            <a:off x="622300" y="2349500"/>
            <a:ext cx="10707688"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a:t>外单位转来的预备党员,如时间较短，党组织认为需要进一步考察的，可推迟讨论他的转正问题，</a:t>
            </a:r>
            <a:r>
              <a:rPr lang="zh-CN" altLang="zh-CN" sz="2100" b="1"/>
              <a:t>但推迟的时间不能超过6个月。</a:t>
            </a:r>
            <a:r>
              <a:rPr lang="zh-CN" altLang="zh-CN" sz="2100"/>
              <a:t>转为正式党员的，其转正时间自预备期满之日标起。</a:t>
            </a:r>
          </a:p>
        </p:txBody>
      </p:sp>
      <p:sp>
        <p:nvSpPr>
          <p:cNvPr id="52237" name="TextBox 7"/>
          <p:cNvSpPr>
            <a:spLocks noChangeArrowheads="1"/>
          </p:cNvSpPr>
          <p:nvPr/>
        </p:nvSpPr>
        <p:spPr bwMode="auto">
          <a:xfrm>
            <a:off x="3790950" y="1270000"/>
            <a:ext cx="6842125"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（十六）</a:t>
            </a:r>
            <a:r>
              <a:rPr lang="zh-CN" altLang="en-US" sz="2100" b="1">
                <a:ea typeface="微软雅黑" pitchFamily="34" charset="-122"/>
              </a:rPr>
              <a:t>外单位转来的预备党员，能否推迟讨论其转正问题？</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32"/>
                                        </p:tgtEl>
                                        <p:attrNameLst>
                                          <p:attrName>style.visibility</p:attrName>
                                        </p:attrNameLst>
                                      </p:cBhvr>
                                      <p:to>
                                        <p:strVal val="visible"/>
                                      </p:to>
                                    </p:set>
                                    <p:animEffect>
                                      <p:cBhvr>
                                        <p:cTn id="7" dur="500"/>
                                        <p:tgtEl>
                                          <p:spTgt spid="52232"/>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2237"/>
                                        </p:tgtEl>
                                        <p:attrNameLst>
                                          <p:attrName>style.visibility</p:attrName>
                                        </p:attrNameLst>
                                      </p:cBhvr>
                                      <p:to>
                                        <p:strVal val="visible"/>
                                      </p:to>
                                    </p:set>
                                    <p:animEffect>
                                      <p:cBhvr>
                                        <p:cTn id="16" dur="500"/>
                                        <p:tgtEl>
                                          <p:spTgt spid="52237"/>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2236"/>
                                        </p:tgtEl>
                                        <p:attrNameLst>
                                          <p:attrName>style.visibility</p:attrName>
                                        </p:attrNameLst>
                                      </p:cBhvr>
                                      <p:to>
                                        <p:strVal val="visible"/>
                                      </p:to>
                                    </p:set>
                                    <p:animEffect>
                                      <p:cBhvr>
                                        <p:cTn id="20" dur="750"/>
                                        <p:tgtEl>
                                          <p:spTgt spid="52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2" grpId="0" bldLvl="0" autoUpdateAnimBg="0"/>
      <p:bldP spid="52236" grpId="0" bldLvl="0" autoUpdateAnimBg="0"/>
      <p:bldP spid="52237" grpId="0" bldLvl="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6FCBEC8B-4BF6-4B4B-A70D-CDAF46D20771}" type="slidenum">
              <a:rPr lang="zh-CN" altLang="en-US" sz="1200" smtClean="0">
                <a:solidFill>
                  <a:srgbClr val="898989"/>
                </a:solidFill>
              </a:rPr>
              <a:pPr eaLnBrk="1" hangingPunct="1"/>
              <a:t>49</a:t>
            </a:fld>
            <a:endParaRPr lang="zh-CN" altLang="en-US" sz="1800" smtClean="0"/>
          </a:p>
        </p:txBody>
      </p:sp>
      <p:pic>
        <p:nvPicPr>
          <p:cNvPr id="6246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246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246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247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6247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6"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62477"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62478"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53260" name="TextBox 6"/>
          <p:cNvSpPr>
            <a:spLocks noChangeArrowheads="1"/>
          </p:cNvSpPr>
          <p:nvPr/>
        </p:nvSpPr>
        <p:spPr bwMode="auto">
          <a:xfrm>
            <a:off x="622300" y="2349500"/>
            <a:ext cx="10707688"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b="1"/>
              <a:t>预备党员表现突出不能提前转正</a:t>
            </a:r>
            <a:r>
              <a:rPr lang="zh-CN" altLang="zh-CN" sz="2100"/>
              <a:t>。按照党章规定，预备党员的</a:t>
            </a:r>
            <a:r>
              <a:rPr lang="zh-CN" altLang="zh-CN" sz="2100" b="1"/>
              <a:t>预备期为一年</a:t>
            </a:r>
            <a:r>
              <a:rPr lang="zh-CN" altLang="zh-CN" sz="2100"/>
              <a:t>。实践证明，这是对预备党员进行教育和考察的比较适当的期限，时间短了难以起到教育和考察的作用。预备党员在预备期间表现突出，正说明他经受住了党组织的考验，可以作为按期转正的依据，也可以给予表扬鼓励，但不能采取提前让其转正的方式来对其进行“奖励”</a:t>
            </a:r>
          </a:p>
        </p:txBody>
      </p:sp>
      <p:sp>
        <p:nvSpPr>
          <p:cNvPr id="53261" name="TextBox 7"/>
          <p:cNvSpPr>
            <a:spLocks noChangeArrowheads="1"/>
          </p:cNvSpPr>
          <p:nvPr/>
        </p:nvSpPr>
        <p:spPr bwMode="auto">
          <a:xfrm>
            <a:off x="3790950" y="1270000"/>
            <a:ext cx="6842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（十七）</a:t>
            </a:r>
            <a:r>
              <a:rPr lang="zh-CN" altLang="en-US" sz="2100" b="1">
                <a:ea typeface="微软雅黑" pitchFamily="34" charset="-122"/>
              </a:rPr>
              <a:t>预备党员表现突出，能否提前转正？</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256"/>
                                        </p:tgtEl>
                                        <p:attrNameLst>
                                          <p:attrName>style.visibility</p:attrName>
                                        </p:attrNameLst>
                                      </p:cBhvr>
                                      <p:to>
                                        <p:strVal val="visible"/>
                                      </p:to>
                                    </p:set>
                                    <p:animEffect>
                                      <p:cBhvr>
                                        <p:cTn id="7" dur="500"/>
                                        <p:tgtEl>
                                          <p:spTgt spid="53256"/>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3261"/>
                                        </p:tgtEl>
                                        <p:attrNameLst>
                                          <p:attrName>style.visibility</p:attrName>
                                        </p:attrNameLst>
                                      </p:cBhvr>
                                      <p:to>
                                        <p:strVal val="visible"/>
                                      </p:to>
                                    </p:set>
                                    <p:animEffect>
                                      <p:cBhvr>
                                        <p:cTn id="16" dur="500"/>
                                        <p:tgtEl>
                                          <p:spTgt spid="53261"/>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3260"/>
                                        </p:tgtEl>
                                        <p:attrNameLst>
                                          <p:attrName>style.visibility</p:attrName>
                                        </p:attrNameLst>
                                      </p:cBhvr>
                                      <p:to>
                                        <p:strVal val="visible"/>
                                      </p:to>
                                    </p:set>
                                    <p:animEffect>
                                      <p:cBhvr>
                                        <p:cTn id="20" dur="750"/>
                                        <p:tgtEl>
                                          <p:spTgt spid="53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bldLvl="0" autoUpdateAnimBg="0"/>
      <p:bldP spid="53260" grpId="0" bldLvl="0" autoUpdateAnimBg="0"/>
      <p:bldP spid="53261"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E83470D0-515B-4B01-83BE-5B4C4E41B246}" type="slidenum">
              <a:rPr lang="zh-CN" altLang="en-US" sz="1200" smtClean="0">
                <a:solidFill>
                  <a:srgbClr val="898989"/>
                </a:solidFill>
              </a:rPr>
              <a:pPr eaLnBrk="1" hangingPunct="1"/>
              <a:t>5</a:t>
            </a:fld>
            <a:endParaRPr lang="zh-CN" altLang="en-US" sz="1800" smtClean="0"/>
          </a:p>
        </p:txBody>
      </p:sp>
      <p:pic>
        <p:nvPicPr>
          <p:cNvPr id="1741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41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1741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1741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1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1741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文本框 10"/>
          <p:cNvSpPr>
            <a:spLocks noChangeArrowheads="1"/>
          </p:cNvSpPr>
          <p:nvPr/>
        </p:nvSpPr>
        <p:spPr bwMode="auto">
          <a:xfrm>
            <a:off x="1295400" y="277813"/>
            <a:ext cx="8658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rPr>
              <a:t>（一）设置的基本原则：根据党员人数设置</a:t>
            </a:r>
            <a:endParaRPr lang="zh-CN" altLang="en-US" sz="2400" b="1">
              <a:latin typeface="微软雅黑" pitchFamily="34" charset="-122"/>
              <a:ea typeface="微软雅黑" pitchFamily="34" charset="-122"/>
              <a:sym typeface="微软雅黑" pitchFamily="34" charset="-122"/>
            </a:endParaRPr>
          </a:p>
        </p:txBody>
      </p:sp>
      <p:sp>
        <p:nvSpPr>
          <p:cNvPr id="7177" name="椭圆 44"/>
          <p:cNvSpPr>
            <a:spLocks noChangeArrowheads="1"/>
          </p:cNvSpPr>
          <p:nvPr/>
        </p:nvSpPr>
        <p:spPr bwMode="auto">
          <a:xfrm>
            <a:off x="942975" y="2149475"/>
            <a:ext cx="3151188" cy="3152775"/>
          </a:xfrm>
          <a:prstGeom prst="ellipse">
            <a:avLst/>
          </a:prstGeom>
          <a:blipFill dpi="0" rotWithShape="1">
            <a:blip r:embed="rId5"/>
            <a:srcRect/>
            <a:stretch>
              <a:fillRect/>
            </a:stretch>
          </a:blipFill>
          <a:ln w="25400" cmpd="dbl">
            <a:solidFill>
              <a:srgbClr val="FF0000"/>
            </a:solidFill>
            <a:round/>
            <a:headEnd/>
            <a:tailEnd/>
          </a:ln>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chemeClr val="bg1"/>
              </a:solidFill>
            </a:endParaRPr>
          </a:p>
        </p:txBody>
      </p:sp>
      <p:sp>
        <p:nvSpPr>
          <p:cNvPr id="7178" name="椭圆 72"/>
          <p:cNvSpPr>
            <a:spLocks noChangeArrowheads="1"/>
          </p:cNvSpPr>
          <p:nvPr/>
        </p:nvSpPr>
        <p:spPr bwMode="auto">
          <a:xfrm>
            <a:off x="790575" y="1997075"/>
            <a:ext cx="3455988" cy="3457575"/>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chemeClr val="bg1"/>
              </a:solidFill>
            </a:endParaRPr>
          </a:p>
        </p:txBody>
      </p:sp>
      <p:cxnSp>
        <p:nvCxnSpPr>
          <p:cNvPr id="7179" name="直接连接符 73"/>
          <p:cNvCxnSpPr>
            <a:cxnSpLocks noChangeShapeType="1"/>
            <a:stCxn id="7178" idx="0"/>
            <a:endCxn id="17438" idx="1"/>
          </p:cNvCxnSpPr>
          <p:nvPr/>
        </p:nvCxnSpPr>
        <p:spPr bwMode="auto">
          <a:xfrm flipV="1">
            <a:off x="2519363" y="1981200"/>
            <a:ext cx="2798762" cy="158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7180" name="直接连接符 74"/>
          <p:cNvCxnSpPr>
            <a:cxnSpLocks noChangeShapeType="1"/>
            <a:stCxn id="7178" idx="6"/>
            <a:endCxn id="17435" idx="2"/>
          </p:cNvCxnSpPr>
          <p:nvPr/>
        </p:nvCxnSpPr>
        <p:spPr bwMode="auto">
          <a:xfrm flipV="1">
            <a:off x="4246563" y="3719513"/>
            <a:ext cx="1055687" cy="63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7181" name="直接连接符 75"/>
          <p:cNvCxnSpPr>
            <a:cxnSpLocks noChangeShapeType="1"/>
            <a:stCxn id="7178" idx="4"/>
            <a:endCxn id="17433" idx="2"/>
          </p:cNvCxnSpPr>
          <p:nvPr/>
        </p:nvCxnSpPr>
        <p:spPr bwMode="auto">
          <a:xfrm>
            <a:off x="2519363" y="5454650"/>
            <a:ext cx="2782887"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cxnSp>
      <p:grpSp>
        <p:nvGrpSpPr>
          <p:cNvPr id="2" name="Group 14"/>
          <p:cNvGrpSpPr>
            <a:grpSpLocks/>
          </p:cNvGrpSpPr>
          <p:nvPr/>
        </p:nvGrpSpPr>
        <p:grpSpPr bwMode="auto">
          <a:xfrm>
            <a:off x="5302250" y="1517650"/>
            <a:ext cx="960438" cy="958850"/>
            <a:chOff x="0" y="0"/>
            <a:chExt cx="720080" cy="720080"/>
          </a:xfrm>
        </p:grpSpPr>
        <p:sp>
          <p:nvSpPr>
            <p:cNvPr id="17437" name="椭圆 77"/>
            <p:cNvSpPr>
              <a:spLocks noChangeArrowheads="1"/>
            </p:cNvSpPr>
            <p:nvPr/>
          </p:nvSpPr>
          <p:spPr bwMode="auto">
            <a:xfrm>
              <a:off x="0" y="0"/>
              <a:ext cx="720080" cy="7200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chemeClr val="bg1"/>
                </a:solidFill>
              </a:endParaRPr>
            </a:p>
          </p:txBody>
        </p:sp>
        <p:sp>
          <p:nvSpPr>
            <p:cNvPr id="17438" name="TextBox 78"/>
            <p:cNvSpPr>
              <a:spLocks noChangeArrowheads="1"/>
            </p:cNvSpPr>
            <p:nvPr/>
          </p:nvSpPr>
          <p:spPr bwMode="auto">
            <a:xfrm>
              <a:off x="11875" y="36874"/>
              <a:ext cx="679601" cy="623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4800">
                  <a:solidFill>
                    <a:schemeClr val="bg1"/>
                  </a:solidFill>
                  <a:latin typeface="微软雅黑" pitchFamily="34" charset="-122"/>
                  <a:ea typeface="微软雅黑" pitchFamily="34" charset="-122"/>
                  <a:sym typeface="微软雅黑" pitchFamily="34" charset="-122"/>
                </a:rPr>
                <a:t>01</a:t>
              </a:r>
              <a:endParaRPr lang="zh-CN" altLang="en-US" sz="4800">
                <a:solidFill>
                  <a:schemeClr val="bg1"/>
                </a:solidFill>
                <a:latin typeface="微软雅黑" pitchFamily="34" charset="-122"/>
                <a:ea typeface="微软雅黑" pitchFamily="34" charset="-122"/>
                <a:sym typeface="微软雅黑" pitchFamily="34" charset="-122"/>
              </a:endParaRPr>
            </a:p>
          </p:txBody>
        </p:sp>
      </p:grpSp>
      <p:grpSp>
        <p:nvGrpSpPr>
          <p:cNvPr id="3" name="Group 17"/>
          <p:cNvGrpSpPr>
            <a:grpSpLocks/>
          </p:cNvGrpSpPr>
          <p:nvPr/>
        </p:nvGrpSpPr>
        <p:grpSpPr bwMode="auto">
          <a:xfrm>
            <a:off x="5302250" y="3238500"/>
            <a:ext cx="960438" cy="960438"/>
            <a:chOff x="0" y="0"/>
            <a:chExt cx="720080" cy="720080"/>
          </a:xfrm>
        </p:grpSpPr>
        <p:sp>
          <p:nvSpPr>
            <p:cNvPr id="17435" name="椭圆 80"/>
            <p:cNvSpPr>
              <a:spLocks noChangeArrowheads="1"/>
            </p:cNvSpPr>
            <p:nvPr/>
          </p:nvSpPr>
          <p:spPr bwMode="auto">
            <a:xfrm>
              <a:off x="0" y="0"/>
              <a:ext cx="720080" cy="7200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2F2F2"/>
                </a:solidFill>
              </a:endParaRPr>
            </a:p>
          </p:txBody>
        </p:sp>
        <p:sp>
          <p:nvSpPr>
            <p:cNvPr id="17436" name="TextBox 81"/>
            <p:cNvSpPr>
              <a:spLocks noChangeArrowheads="1"/>
            </p:cNvSpPr>
            <p:nvPr/>
          </p:nvSpPr>
          <p:spPr bwMode="auto">
            <a:xfrm>
              <a:off x="11875" y="73749"/>
              <a:ext cx="679601" cy="623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4800">
                  <a:solidFill>
                    <a:srgbClr val="F2F2F2"/>
                  </a:solidFill>
                  <a:latin typeface="微软雅黑" pitchFamily="34" charset="-122"/>
                  <a:ea typeface="微软雅黑" pitchFamily="34" charset="-122"/>
                  <a:sym typeface="微软雅黑" pitchFamily="34" charset="-122"/>
                </a:rPr>
                <a:t>02</a:t>
              </a:r>
              <a:endParaRPr lang="zh-CN" altLang="en-US" sz="4800">
                <a:solidFill>
                  <a:srgbClr val="F2F2F2"/>
                </a:solidFill>
                <a:latin typeface="微软雅黑" pitchFamily="34" charset="-122"/>
                <a:ea typeface="微软雅黑" pitchFamily="34" charset="-122"/>
                <a:sym typeface="微软雅黑" pitchFamily="34" charset="-122"/>
              </a:endParaRPr>
            </a:p>
          </p:txBody>
        </p:sp>
      </p:grpSp>
      <p:grpSp>
        <p:nvGrpSpPr>
          <p:cNvPr id="4" name="Group 20"/>
          <p:cNvGrpSpPr>
            <a:grpSpLocks/>
          </p:cNvGrpSpPr>
          <p:nvPr/>
        </p:nvGrpSpPr>
        <p:grpSpPr bwMode="auto">
          <a:xfrm>
            <a:off x="5302250" y="4975225"/>
            <a:ext cx="960438" cy="958850"/>
            <a:chOff x="0" y="0"/>
            <a:chExt cx="720080" cy="720080"/>
          </a:xfrm>
        </p:grpSpPr>
        <p:sp>
          <p:nvSpPr>
            <p:cNvPr id="17433" name="椭圆 83"/>
            <p:cNvSpPr>
              <a:spLocks noChangeArrowheads="1"/>
            </p:cNvSpPr>
            <p:nvPr/>
          </p:nvSpPr>
          <p:spPr bwMode="auto">
            <a:xfrm>
              <a:off x="0" y="0"/>
              <a:ext cx="720080" cy="7200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chemeClr val="bg1"/>
                </a:solidFill>
              </a:endParaRPr>
            </a:p>
          </p:txBody>
        </p:sp>
        <p:sp>
          <p:nvSpPr>
            <p:cNvPr id="17434" name="TextBox 84"/>
            <p:cNvSpPr>
              <a:spLocks noChangeArrowheads="1"/>
            </p:cNvSpPr>
            <p:nvPr/>
          </p:nvSpPr>
          <p:spPr bwMode="auto">
            <a:xfrm>
              <a:off x="0" y="36874"/>
              <a:ext cx="679601" cy="623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4800">
                  <a:solidFill>
                    <a:schemeClr val="bg1"/>
                  </a:solidFill>
                  <a:latin typeface="微软雅黑" pitchFamily="34" charset="-122"/>
                  <a:ea typeface="微软雅黑" pitchFamily="34" charset="-122"/>
                  <a:sym typeface="微软雅黑" pitchFamily="34" charset="-122"/>
                </a:rPr>
                <a:t>03</a:t>
              </a:r>
              <a:endParaRPr lang="zh-CN" altLang="en-US" sz="4800">
                <a:solidFill>
                  <a:schemeClr val="bg1"/>
                </a:solidFill>
                <a:latin typeface="微软雅黑" pitchFamily="34" charset="-122"/>
                <a:ea typeface="微软雅黑" pitchFamily="34" charset="-122"/>
                <a:sym typeface="微软雅黑" pitchFamily="34" charset="-122"/>
              </a:endParaRPr>
            </a:p>
          </p:txBody>
        </p:sp>
      </p:grpSp>
      <p:sp>
        <p:nvSpPr>
          <p:cNvPr id="7191" name="TextBox 85"/>
          <p:cNvSpPr>
            <a:spLocks noChangeArrowheads="1"/>
          </p:cNvSpPr>
          <p:nvPr/>
        </p:nvSpPr>
        <p:spPr bwMode="auto">
          <a:xfrm>
            <a:off x="6491288" y="1901825"/>
            <a:ext cx="472757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1600" b="1">
                <a:latin typeface="微软雅黑" pitchFamily="34" charset="-122"/>
                <a:ea typeface="微软雅黑" pitchFamily="34" charset="-122"/>
              </a:rPr>
              <a:t> 党员人数&gt;100名</a:t>
            </a:r>
            <a:r>
              <a:rPr lang="zh-CN" altLang="en-US" sz="1600">
                <a:latin typeface="微软雅黑" pitchFamily="34" charset="-122"/>
                <a:ea typeface="微软雅黑" pitchFamily="34" charset="-122"/>
              </a:rPr>
              <a:t>的基层单位，经上级党组织批准，可成立党的基层委员会。</a:t>
            </a:r>
          </a:p>
        </p:txBody>
      </p:sp>
      <p:sp>
        <p:nvSpPr>
          <p:cNvPr id="7192" name="矩形 86"/>
          <p:cNvSpPr>
            <a:spLocks noChangeArrowheads="1"/>
          </p:cNvSpPr>
          <p:nvPr/>
        </p:nvSpPr>
        <p:spPr bwMode="auto">
          <a:xfrm>
            <a:off x="6510338" y="1412875"/>
            <a:ext cx="26939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100" b="1">
                <a:latin typeface="微软雅黑" pitchFamily="34" charset="-122"/>
                <a:ea typeface="微软雅黑" pitchFamily="34" charset="-122"/>
              </a:rPr>
              <a:t>党的基层委员会</a:t>
            </a:r>
            <a:endParaRPr lang="zh-CN" altLang="en-US" sz="2100" b="1">
              <a:solidFill>
                <a:srgbClr val="0C0C0C"/>
              </a:solidFill>
              <a:latin typeface="微软雅黑" pitchFamily="34" charset="-122"/>
              <a:ea typeface="微软雅黑" pitchFamily="34" charset="-122"/>
              <a:sym typeface="Arial" pitchFamily="34" charset="0"/>
            </a:endParaRPr>
          </a:p>
        </p:txBody>
      </p:sp>
      <p:sp>
        <p:nvSpPr>
          <p:cNvPr id="7193" name="TextBox 87"/>
          <p:cNvSpPr>
            <a:spLocks noChangeArrowheads="1"/>
          </p:cNvSpPr>
          <p:nvPr/>
        </p:nvSpPr>
        <p:spPr bwMode="auto">
          <a:xfrm>
            <a:off x="6526213" y="3541713"/>
            <a:ext cx="4729162"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1600" b="1">
                <a:latin typeface="微软雅黑" pitchFamily="34" charset="-122"/>
                <a:ea typeface="微软雅黑" pitchFamily="34" charset="-122"/>
              </a:rPr>
              <a:t> 100名&gt;党员人数&gt;50名</a:t>
            </a:r>
            <a:r>
              <a:rPr lang="zh-CN" altLang="en-US" sz="1600">
                <a:latin typeface="微软雅黑" pitchFamily="34" charset="-122"/>
                <a:ea typeface="微软雅黑" pitchFamily="34" charset="-122"/>
              </a:rPr>
              <a:t>的基层单位，经上级党组织批准，可成立党的总支部委员会。</a:t>
            </a:r>
          </a:p>
        </p:txBody>
      </p:sp>
      <p:sp>
        <p:nvSpPr>
          <p:cNvPr id="7194" name="矩形 88"/>
          <p:cNvSpPr>
            <a:spLocks noChangeArrowheads="1"/>
          </p:cNvSpPr>
          <p:nvPr/>
        </p:nvSpPr>
        <p:spPr bwMode="auto">
          <a:xfrm>
            <a:off x="6545263" y="3054350"/>
            <a:ext cx="26939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100" b="1">
                <a:latin typeface="微软雅黑" pitchFamily="34" charset="-122"/>
                <a:ea typeface="微软雅黑" pitchFamily="34" charset="-122"/>
              </a:rPr>
              <a:t>党的总支部委员会</a:t>
            </a:r>
            <a:endParaRPr lang="zh-CN" altLang="en-US" sz="2100" b="1">
              <a:solidFill>
                <a:srgbClr val="0C0C0C"/>
              </a:solidFill>
              <a:ea typeface="微软雅黑" pitchFamily="34" charset="-122"/>
              <a:sym typeface="Arial" pitchFamily="34" charset="0"/>
            </a:endParaRPr>
          </a:p>
        </p:txBody>
      </p:sp>
      <p:sp>
        <p:nvSpPr>
          <p:cNvPr id="7195" name="TextBox 89"/>
          <p:cNvSpPr>
            <a:spLocks noChangeArrowheads="1"/>
          </p:cNvSpPr>
          <p:nvPr/>
        </p:nvSpPr>
        <p:spPr bwMode="auto">
          <a:xfrm>
            <a:off x="6550025" y="5270500"/>
            <a:ext cx="47291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1600" b="1">
                <a:latin typeface="微软雅黑" pitchFamily="34" charset="-122"/>
                <a:ea typeface="微软雅黑" pitchFamily="34" charset="-122"/>
              </a:rPr>
              <a:t>50名&gt;党员人数&gt;3名</a:t>
            </a:r>
            <a:r>
              <a:rPr lang="zh-CN" altLang="en-US" sz="1600">
                <a:latin typeface="微软雅黑" pitchFamily="34" charset="-122"/>
                <a:ea typeface="微软雅黑" pitchFamily="34" charset="-122"/>
              </a:rPr>
              <a:t>的基层单位，经上级党组织批准，可成立党的支部委员会。</a:t>
            </a:r>
          </a:p>
        </p:txBody>
      </p:sp>
      <p:sp>
        <p:nvSpPr>
          <p:cNvPr id="7196" name="矩形 90"/>
          <p:cNvSpPr>
            <a:spLocks noChangeArrowheads="1"/>
          </p:cNvSpPr>
          <p:nvPr/>
        </p:nvSpPr>
        <p:spPr bwMode="auto">
          <a:xfrm>
            <a:off x="6570663" y="4781550"/>
            <a:ext cx="2693987"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100" b="1">
                <a:latin typeface="微软雅黑" pitchFamily="34" charset="-122"/>
                <a:ea typeface="微软雅黑" pitchFamily="34" charset="-122"/>
              </a:rPr>
              <a:t>党的支部</a:t>
            </a:r>
            <a:endParaRPr lang="zh-CN" altLang="en-US" sz="2100" b="1">
              <a:solidFill>
                <a:srgbClr val="0C0C0C"/>
              </a:solidFill>
              <a:latin typeface="微软雅黑" pitchFamily="34" charset="-122"/>
              <a:ea typeface="微软雅黑" pitchFamily="34" charset="-122"/>
              <a:sym typeface="Arial" pitchFamily="34" charset="0"/>
            </a:endParaRPr>
          </a:p>
        </p:txBody>
      </p:sp>
      <p:sp>
        <p:nvSpPr>
          <p:cNvPr id="30" name="TextBox 29"/>
          <p:cNvSpPr txBox="1"/>
          <p:nvPr/>
        </p:nvSpPr>
        <p:spPr>
          <a:xfrm>
            <a:off x="831850" y="6216650"/>
            <a:ext cx="11358563" cy="338138"/>
          </a:xfrm>
          <a:prstGeom prst="rect">
            <a:avLst/>
          </a:prstGeom>
          <a:noFill/>
        </p:spPr>
        <p:txBody>
          <a:bodyPr>
            <a:spAutoFit/>
          </a:bodyPr>
          <a:lstStyle/>
          <a:p>
            <a:pPr>
              <a:defRPr/>
            </a:pPr>
            <a:r>
              <a:rPr lang="zh-CN" altLang="en-US" sz="1600" b="1" dirty="0">
                <a:latin typeface="+mn-ea"/>
                <a:ea typeface="+mn-ea"/>
              </a:rPr>
              <a:t>正式党员不足</a:t>
            </a:r>
            <a:r>
              <a:rPr lang="en-US" altLang="zh-CN" sz="1600" b="1" dirty="0">
                <a:latin typeface="+mn-ea"/>
                <a:ea typeface="+mn-ea"/>
              </a:rPr>
              <a:t>3</a:t>
            </a:r>
            <a:r>
              <a:rPr lang="zh-CN" altLang="en-US" sz="1600" b="1" dirty="0">
                <a:latin typeface="+mn-ea"/>
                <a:ea typeface="+mn-ea"/>
              </a:rPr>
              <a:t>名的基层单位，可与临近单位的党员成立联合党支部。其中，党员超过</a:t>
            </a:r>
            <a:r>
              <a:rPr lang="en-US" altLang="zh-CN" sz="1600" b="1" dirty="0">
                <a:latin typeface="+mn-ea"/>
                <a:ea typeface="+mn-ea"/>
              </a:rPr>
              <a:t>7</a:t>
            </a:r>
            <a:r>
              <a:rPr lang="zh-CN" altLang="en-US" sz="1600" b="1" dirty="0">
                <a:latin typeface="+mn-ea"/>
                <a:ea typeface="+mn-ea"/>
              </a:rPr>
              <a:t>名的党支部应当设立支部委员会</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76"/>
                                        </p:tgtEl>
                                        <p:attrNameLst>
                                          <p:attrName>style.visibility</p:attrName>
                                        </p:attrNameLst>
                                      </p:cBhvr>
                                      <p:to>
                                        <p:strVal val="visible"/>
                                      </p:to>
                                    </p:set>
                                    <p:animEffect>
                                      <p:cBhvr>
                                        <p:cTn id="7" dur="500"/>
                                        <p:tgtEl>
                                          <p:spTgt spid="717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177"/>
                                        </p:tgtEl>
                                        <p:attrNameLst>
                                          <p:attrName>style.visibility</p:attrName>
                                        </p:attrNameLst>
                                      </p:cBhvr>
                                      <p:to>
                                        <p:strVal val="visible"/>
                                      </p:to>
                                    </p:set>
                                    <p:anim calcmode="lin" valueType="num">
                                      <p:cBhvr>
                                        <p:cTn id="11" dur="500" fill="hold"/>
                                        <p:tgtEl>
                                          <p:spTgt spid="7177"/>
                                        </p:tgtEl>
                                        <p:attrNameLst>
                                          <p:attrName>ppt_w</p:attrName>
                                        </p:attrNameLst>
                                      </p:cBhvr>
                                      <p:tavLst>
                                        <p:tav tm="0">
                                          <p:val>
                                            <p:fltVal val="0"/>
                                          </p:val>
                                        </p:tav>
                                        <p:tav tm="100000">
                                          <p:val>
                                            <p:strVal val="#ppt_w"/>
                                          </p:val>
                                        </p:tav>
                                      </p:tavLst>
                                    </p:anim>
                                    <p:anim calcmode="lin" valueType="num">
                                      <p:cBhvr>
                                        <p:cTn id="12" dur="500" fill="hold"/>
                                        <p:tgtEl>
                                          <p:spTgt spid="7177"/>
                                        </p:tgtEl>
                                        <p:attrNameLst>
                                          <p:attrName>ppt_h</p:attrName>
                                        </p:attrNameLst>
                                      </p:cBhvr>
                                      <p:tavLst>
                                        <p:tav tm="0">
                                          <p:val>
                                            <p:fltVal val="0"/>
                                          </p:val>
                                        </p:tav>
                                        <p:tav tm="100000">
                                          <p:val>
                                            <p:strVal val="#ppt_h"/>
                                          </p:val>
                                        </p:tav>
                                      </p:tavLst>
                                    </p:anim>
                                    <p:animEffect>
                                      <p:cBhvr>
                                        <p:cTn id="13" dur="500"/>
                                        <p:tgtEl>
                                          <p:spTgt spid="71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78"/>
                                        </p:tgtEl>
                                        <p:attrNameLst>
                                          <p:attrName>style.visibility</p:attrName>
                                        </p:attrNameLst>
                                      </p:cBhvr>
                                      <p:to>
                                        <p:strVal val="visible"/>
                                      </p:to>
                                    </p:set>
                                    <p:anim calcmode="lin" valueType="num">
                                      <p:cBhvr>
                                        <p:cTn id="16" dur="500" fill="hold"/>
                                        <p:tgtEl>
                                          <p:spTgt spid="7178"/>
                                        </p:tgtEl>
                                        <p:attrNameLst>
                                          <p:attrName>ppt_w</p:attrName>
                                        </p:attrNameLst>
                                      </p:cBhvr>
                                      <p:tavLst>
                                        <p:tav tm="0">
                                          <p:val>
                                            <p:fltVal val="0"/>
                                          </p:val>
                                        </p:tav>
                                        <p:tav tm="100000">
                                          <p:val>
                                            <p:strVal val="#ppt_w"/>
                                          </p:val>
                                        </p:tav>
                                      </p:tavLst>
                                    </p:anim>
                                    <p:anim calcmode="lin" valueType="num">
                                      <p:cBhvr>
                                        <p:cTn id="17" dur="500" fill="hold"/>
                                        <p:tgtEl>
                                          <p:spTgt spid="7178"/>
                                        </p:tgtEl>
                                        <p:attrNameLst>
                                          <p:attrName>ppt_h</p:attrName>
                                        </p:attrNameLst>
                                      </p:cBhvr>
                                      <p:tavLst>
                                        <p:tav tm="0">
                                          <p:val>
                                            <p:fltVal val="0"/>
                                          </p:val>
                                        </p:tav>
                                        <p:tav tm="100000">
                                          <p:val>
                                            <p:strVal val="#ppt_h"/>
                                          </p:val>
                                        </p:tav>
                                      </p:tavLst>
                                    </p:anim>
                                    <p:animEffect>
                                      <p:cBhvr>
                                        <p:cTn id="18" dur="500"/>
                                        <p:tgtEl>
                                          <p:spTgt spid="7178"/>
                                        </p:tgtEl>
                                      </p:cBhvr>
                                    </p:animEffect>
                                  </p:childTnLst>
                                </p:cTn>
                              </p:par>
                            </p:childTnLst>
                          </p:cTn>
                        </p:par>
                        <p:par>
                          <p:cTn id="19" fill="hold" nodeType="afterGroup">
                            <p:stCondLst>
                              <p:cond delay="1000"/>
                            </p:stCondLst>
                            <p:childTnLst>
                              <p:par>
                                <p:cTn id="20" presetID="22" presetClass="entr" presetSubtype="8" fill="hold" nodeType="afterEffect">
                                  <p:stCondLst>
                                    <p:cond delay="0"/>
                                  </p:stCondLst>
                                  <p:childTnLst>
                                    <p:set>
                                      <p:cBhvr>
                                        <p:cTn id="21" dur="1" fill="hold">
                                          <p:stCondLst>
                                            <p:cond delay="0"/>
                                          </p:stCondLst>
                                        </p:cTn>
                                        <p:tgtEl>
                                          <p:spTgt spid="7179"/>
                                        </p:tgtEl>
                                        <p:attrNameLst>
                                          <p:attrName>style.visibility</p:attrName>
                                        </p:attrNameLst>
                                      </p:cBhvr>
                                      <p:to>
                                        <p:strVal val="visible"/>
                                      </p:to>
                                    </p:set>
                                    <p:animEffect>
                                      <p:cBhvr>
                                        <p:cTn id="22" dur="500"/>
                                        <p:tgtEl>
                                          <p:spTgt spid="7179"/>
                                        </p:tgtEl>
                                      </p:cBhvr>
                                    </p:animEffect>
                                  </p:childTnLst>
                                </p:cTn>
                              </p:par>
                            </p:childTnLst>
                          </p:cTn>
                        </p:par>
                        <p:par>
                          <p:cTn id="23" fill="hold" nodeType="afterGroup">
                            <p:stCondLst>
                              <p:cond delay="1500"/>
                            </p:stCondLst>
                            <p:childTnLst>
                              <p:par>
                                <p:cTn id="24" presetID="21" presetClass="entr" presetSubtype="1"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p:cBhvr>
                                        <p:cTn id="26" dur="2000"/>
                                        <p:tgtEl>
                                          <p:spTgt spid="2"/>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7192"/>
                                        </p:tgtEl>
                                        <p:attrNameLst>
                                          <p:attrName>style.visibility</p:attrName>
                                        </p:attrNameLst>
                                      </p:cBhvr>
                                      <p:to>
                                        <p:strVal val="visible"/>
                                      </p:to>
                                    </p:set>
                                    <p:animEffect>
                                      <p:cBhvr>
                                        <p:cTn id="29" dur="1000"/>
                                        <p:tgtEl>
                                          <p:spTgt spid="7192"/>
                                        </p:tgtEl>
                                      </p:cBhvr>
                                    </p:animEffect>
                                    <p:anim calcmode="lin" valueType="num">
                                      <p:cBhvr>
                                        <p:cTn id="30" dur="1000" fill="hold"/>
                                        <p:tgtEl>
                                          <p:spTgt spid="7192"/>
                                        </p:tgtEl>
                                        <p:attrNameLst>
                                          <p:attrName>ppt_x</p:attrName>
                                        </p:attrNameLst>
                                      </p:cBhvr>
                                      <p:tavLst>
                                        <p:tav tm="0">
                                          <p:val>
                                            <p:strVal val="#ppt_x"/>
                                          </p:val>
                                        </p:tav>
                                        <p:tav tm="100000">
                                          <p:val>
                                            <p:strVal val="#ppt_x"/>
                                          </p:val>
                                        </p:tav>
                                      </p:tavLst>
                                    </p:anim>
                                    <p:anim calcmode="lin" valueType="num">
                                      <p:cBhvr>
                                        <p:cTn id="31" dur="1000" fill="hold"/>
                                        <p:tgtEl>
                                          <p:spTgt spid="719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191"/>
                                        </p:tgtEl>
                                        <p:attrNameLst>
                                          <p:attrName>style.visibility</p:attrName>
                                        </p:attrNameLst>
                                      </p:cBhvr>
                                      <p:to>
                                        <p:strVal val="visible"/>
                                      </p:to>
                                    </p:set>
                                    <p:animEffect>
                                      <p:cBhvr>
                                        <p:cTn id="34" dur="1000"/>
                                        <p:tgtEl>
                                          <p:spTgt spid="7191"/>
                                        </p:tgtEl>
                                      </p:cBhvr>
                                    </p:animEffect>
                                    <p:anim calcmode="lin" valueType="num">
                                      <p:cBhvr>
                                        <p:cTn id="35" dur="1000" fill="hold"/>
                                        <p:tgtEl>
                                          <p:spTgt spid="7191"/>
                                        </p:tgtEl>
                                        <p:attrNameLst>
                                          <p:attrName>ppt_x</p:attrName>
                                        </p:attrNameLst>
                                      </p:cBhvr>
                                      <p:tavLst>
                                        <p:tav tm="0">
                                          <p:val>
                                            <p:strVal val="#ppt_x"/>
                                          </p:val>
                                        </p:tav>
                                        <p:tav tm="100000">
                                          <p:val>
                                            <p:strVal val="#ppt_x"/>
                                          </p:val>
                                        </p:tav>
                                      </p:tavLst>
                                    </p:anim>
                                    <p:anim calcmode="lin" valueType="num">
                                      <p:cBhvr>
                                        <p:cTn id="36" dur="1000" fill="hold"/>
                                        <p:tgtEl>
                                          <p:spTgt spid="7191"/>
                                        </p:tgtEl>
                                        <p:attrNameLst>
                                          <p:attrName>ppt_y</p:attrName>
                                        </p:attrNameLst>
                                      </p:cBhvr>
                                      <p:tavLst>
                                        <p:tav tm="0">
                                          <p:val>
                                            <p:strVal val="#ppt_y+.1"/>
                                          </p:val>
                                        </p:tav>
                                        <p:tav tm="100000">
                                          <p:val>
                                            <p:strVal val="#ppt_y"/>
                                          </p:val>
                                        </p:tav>
                                      </p:tavLst>
                                    </p:anim>
                                  </p:childTnLst>
                                </p:cTn>
                              </p:par>
                            </p:childTnLst>
                          </p:cTn>
                        </p:par>
                        <p:par>
                          <p:cTn id="37" fill="hold" nodeType="afterGroup">
                            <p:stCondLst>
                              <p:cond delay="3500"/>
                            </p:stCondLst>
                            <p:childTnLst>
                              <p:par>
                                <p:cTn id="38" presetID="22" presetClass="entr" presetSubtype="8" fill="hold" nodeType="afterEffect">
                                  <p:stCondLst>
                                    <p:cond delay="0"/>
                                  </p:stCondLst>
                                  <p:childTnLst>
                                    <p:set>
                                      <p:cBhvr>
                                        <p:cTn id="39" dur="1" fill="hold">
                                          <p:stCondLst>
                                            <p:cond delay="0"/>
                                          </p:stCondLst>
                                        </p:cTn>
                                        <p:tgtEl>
                                          <p:spTgt spid="7180"/>
                                        </p:tgtEl>
                                        <p:attrNameLst>
                                          <p:attrName>style.visibility</p:attrName>
                                        </p:attrNameLst>
                                      </p:cBhvr>
                                      <p:to>
                                        <p:strVal val="visible"/>
                                      </p:to>
                                    </p:set>
                                    <p:animEffect>
                                      <p:cBhvr>
                                        <p:cTn id="40" dur="500"/>
                                        <p:tgtEl>
                                          <p:spTgt spid="7180"/>
                                        </p:tgtEl>
                                      </p:cBhvr>
                                    </p:animEffect>
                                  </p:childTnLst>
                                </p:cTn>
                              </p:par>
                            </p:childTnLst>
                          </p:cTn>
                        </p:par>
                        <p:par>
                          <p:cTn id="41" fill="hold" nodeType="afterGroup">
                            <p:stCondLst>
                              <p:cond delay="4000"/>
                            </p:stCondLst>
                            <p:childTnLst>
                              <p:par>
                                <p:cTn id="42" presetID="21" presetClass="entr" presetSubtype="1"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p:cBhvr>
                                        <p:cTn id="44" dur="2000"/>
                                        <p:tgtEl>
                                          <p:spTgt spid="3"/>
                                        </p:tgtEl>
                                      </p:cBhvr>
                                    </p:animEffect>
                                  </p:childTnLst>
                                </p:cTn>
                              </p:par>
                            </p:childTnLst>
                          </p:cTn>
                        </p:par>
                        <p:par>
                          <p:cTn id="45" fill="hold" nodeType="afterGroup">
                            <p:stCondLst>
                              <p:cond delay="6000"/>
                            </p:stCondLst>
                            <p:childTnLst>
                              <p:par>
                                <p:cTn id="46" presetID="42" presetClass="entr" presetSubtype="0" fill="hold" grpId="0" nodeType="afterEffect">
                                  <p:stCondLst>
                                    <p:cond delay="0"/>
                                  </p:stCondLst>
                                  <p:childTnLst>
                                    <p:set>
                                      <p:cBhvr>
                                        <p:cTn id="47" dur="1" fill="hold">
                                          <p:stCondLst>
                                            <p:cond delay="0"/>
                                          </p:stCondLst>
                                        </p:cTn>
                                        <p:tgtEl>
                                          <p:spTgt spid="7194"/>
                                        </p:tgtEl>
                                        <p:attrNameLst>
                                          <p:attrName>style.visibility</p:attrName>
                                        </p:attrNameLst>
                                      </p:cBhvr>
                                      <p:to>
                                        <p:strVal val="visible"/>
                                      </p:to>
                                    </p:set>
                                    <p:animEffect>
                                      <p:cBhvr>
                                        <p:cTn id="48" dur="1000"/>
                                        <p:tgtEl>
                                          <p:spTgt spid="7194"/>
                                        </p:tgtEl>
                                      </p:cBhvr>
                                    </p:animEffect>
                                    <p:anim calcmode="lin" valueType="num">
                                      <p:cBhvr>
                                        <p:cTn id="49" dur="1000" fill="hold"/>
                                        <p:tgtEl>
                                          <p:spTgt spid="7194"/>
                                        </p:tgtEl>
                                        <p:attrNameLst>
                                          <p:attrName>ppt_x</p:attrName>
                                        </p:attrNameLst>
                                      </p:cBhvr>
                                      <p:tavLst>
                                        <p:tav tm="0">
                                          <p:val>
                                            <p:strVal val="#ppt_x"/>
                                          </p:val>
                                        </p:tav>
                                        <p:tav tm="100000">
                                          <p:val>
                                            <p:strVal val="#ppt_x"/>
                                          </p:val>
                                        </p:tav>
                                      </p:tavLst>
                                    </p:anim>
                                    <p:anim calcmode="lin" valueType="num">
                                      <p:cBhvr>
                                        <p:cTn id="50" dur="1000" fill="hold"/>
                                        <p:tgtEl>
                                          <p:spTgt spid="719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7193"/>
                                        </p:tgtEl>
                                        <p:attrNameLst>
                                          <p:attrName>style.visibility</p:attrName>
                                        </p:attrNameLst>
                                      </p:cBhvr>
                                      <p:to>
                                        <p:strVal val="visible"/>
                                      </p:to>
                                    </p:set>
                                    <p:animEffect>
                                      <p:cBhvr>
                                        <p:cTn id="53" dur="1000"/>
                                        <p:tgtEl>
                                          <p:spTgt spid="7193"/>
                                        </p:tgtEl>
                                      </p:cBhvr>
                                    </p:animEffect>
                                    <p:anim calcmode="lin" valueType="num">
                                      <p:cBhvr>
                                        <p:cTn id="54" dur="1000" fill="hold"/>
                                        <p:tgtEl>
                                          <p:spTgt spid="7193"/>
                                        </p:tgtEl>
                                        <p:attrNameLst>
                                          <p:attrName>ppt_x</p:attrName>
                                        </p:attrNameLst>
                                      </p:cBhvr>
                                      <p:tavLst>
                                        <p:tav tm="0">
                                          <p:val>
                                            <p:strVal val="#ppt_x"/>
                                          </p:val>
                                        </p:tav>
                                        <p:tav tm="100000">
                                          <p:val>
                                            <p:strVal val="#ppt_x"/>
                                          </p:val>
                                        </p:tav>
                                      </p:tavLst>
                                    </p:anim>
                                    <p:anim calcmode="lin" valueType="num">
                                      <p:cBhvr>
                                        <p:cTn id="55" dur="1000" fill="hold"/>
                                        <p:tgtEl>
                                          <p:spTgt spid="7193"/>
                                        </p:tgtEl>
                                        <p:attrNameLst>
                                          <p:attrName>ppt_y</p:attrName>
                                        </p:attrNameLst>
                                      </p:cBhvr>
                                      <p:tavLst>
                                        <p:tav tm="0">
                                          <p:val>
                                            <p:strVal val="#ppt_y+.1"/>
                                          </p:val>
                                        </p:tav>
                                        <p:tav tm="100000">
                                          <p:val>
                                            <p:strVal val="#ppt_y"/>
                                          </p:val>
                                        </p:tav>
                                      </p:tavLst>
                                    </p:anim>
                                  </p:childTnLst>
                                </p:cTn>
                              </p:par>
                            </p:childTnLst>
                          </p:cTn>
                        </p:par>
                        <p:par>
                          <p:cTn id="56" fill="hold" nodeType="afterGroup">
                            <p:stCondLst>
                              <p:cond delay="7000"/>
                            </p:stCondLst>
                            <p:childTnLst>
                              <p:par>
                                <p:cTn id="57" presetID="22" presetClass="entr" presetSubtype="8" fill="hold" nodeType="afterEffect">
                                  <p:stCondLst>
                                    <p:cond delay="0"/>
                                  </p:stCondLst>
                                  <p:childTnLst>
                                    <p:set>
                                      <p:cBhvr>
                                        <p:cTn id="58" dur="1" fill="hold">
                                          <p:stCondLst>
                                            <p:cond delay="0"/>
                                          </p:stCondLst>
                                        </p:cTn>
                                        <p:tgtEl>
                                          <p:spTgt spid="7181"/>
                                        </p:tgtEl>
                                        <p:attrNameLst>
                                          <p:attrName>style.visibility</p:attrName>
                                        </p:attrNameLst>
                                      </p:cBhvr>
                                      <p:to>
                                        <p:strVal val="visible"/>
                                      </p:to>
                                    </p:set>
                                    <p:animEffect>
                                      <p:cBhvr>
                                        <p:cTn id="59" dur="500"/>
                                        <p:tgtEl>
                                          <p:spTgt spid="7181"/>
                                        </p:tgtEl>
                                      </p:cBhvr>
                                    </p:animEffect>
                                  </p:childTnLst>
                                </p:cTn>
                              </p:par>
                            </p:childTnLst>
                          </p:cTn>
                        </p:par>
                        <p:par>
                          <p:cTn id="60" fill="hold" nodeType="afterGroup">
                            <p:stCondLst>
                              <p:cond delay="7500"/>
                            </p:stCondLst>
                            <p:childTnLst>
                              <p:par>
                                <p:cTn id="61" presetID="21" presetClass="entr" presetSubtype="1" fill="hold"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p:cBhvr>
                                        <p:cTn id="63" dur="2000"/>
                                        <p:tgtEl>
                                          <p:spTgt spid="4"/>
                                        </p:tgtEl>
                                      </p:cBhvr>
                                    </p:animEffect>
                                  </p:childTnLst>
                                </p:cTn>
                              </p:par>
                            </p:childTnLst>
                          </p:cTn>
                        </p:par>
                        <p:par>
                          <p:cTn id="64" fill="hold" nodeType="afterGroup">
                            <p:stCondLst>
                              <p:cond delay="9500"/>
                            </p:stCondLst>
                            <p:childTnLst>
                              <p:par>
                                <p:cTn id="65" presetID="42" presetClass="entr" presetSubtype="0" fill="hold" grpId="0" nodeType="afterEffect">
                                  <p:stCondLst>
                                    <p:cond delay="0"/>
                                  </p:stCondLst>
                                  <p:childTnLst>
                                    <p:set>
                                      <p:cBhvr>
                                        <p:cTn id="66" dur="1" fill="hold">
                                          <p:stCondLst>
                                            <p:cond delay="0"/>
                                          </p:stCondLst>
                                        </p:cTn>
                                        <p:tgtEl>
                                          <p:spTgt spid="7196"/>
                                        </p:tgtEl>
                                        <p:attrNameLst>
                                          <p:attrName>style.visibility</p:attrName>
                                        </p:attrNameLst>
                                      </p:cBhvr>
                                      <p:to>
                                        <p:strVal val="visible"/>
                                      </p:to>
                                    </p:set>
                                    <p:animEffect>
                                      <p:cBhvr>
                                        <p:cTn id="67" dur="1000"/>
                                        <p:tgtEl>
                                          <p:spTgt spid="7196"/>
                                        </p:tgtEl>
                                      </p:cBhvr>
                                    </p:animEffect>
                                    <p:anim calcmode="lin" valueType="num">
                                      <p:cBhvr>
                                        <p:cTn id="68" dur="1000" fill="hold"/>
                                        <p:tgtEl>
                                          <p:spTgt spid="7196"/>
                                        </p:tgtEl>
                                        <p:attrNameLst>
                                          <p:attrName>ppt_x</p:attrName>
                                        </p:attrNameLst>
                                      </p:cBhvr>
                                      <p:tavLst>
                                        <p:tav tm="0">
                                          <p:val>
                                            <p:strVal val="#ppt_x"/>
                                          </p:val>
                                        </p:tav>
                                        <p:tav tm="100000">
                                          <p:val>
                                            <p:strVal val="#ppt_x"/>
                                          </p:val>
                                        </p:tav>
                                      </p:tavLst>
                                    </p:anim>
                                    <p:anim calcmode="lin" valueType="num">
                                      <p:cBhvr>
                                        <p:cTn id="69" dur="1000" fill="hold"/>
                                        <p:tgtEl>
                                          <p:spTgt spid="719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7195"/>
                                        </p:tgtEl>
                                        <p:attrNameLst>
                                          <p:attrName>style.visibility</p:attrName>
                                        </p:attrNameLst>
                                      </p:cBhvr>
                                      <p:to>
                                        <p:strVal val="visible"/>
                                      </p:to>
                                    </p:set>
                                    <p:animEffect>
                                      <p:cBhvr>
                                        <p:cTn id="72" dur="1000"/>
                                        <p:tgtEl>
                                          <p:spTgt spid="7195"/>
                                        </p:tgtEl>
                                      </p:cBhvr>
                                    </p:animEffect>
                                    <p:anim calcmode="lin" valueType="num">
                                      <p:cBhvr>
                                        <p:cTn id="73" dur="1000" fill="hold"/>
                                        <p:tgtEl>
                                          <p:spTgt spid="7195"/>
                                        </p:tgtEl>
                                        <p:attrNameLst>
                                          <p:attrName>ppt_x</p:attrName>
                                        </p:attrNameLst>
                                      </p:cBhvr>
                                      <p:tavLst>
                                        <p:tav tm="0">
                                          <p:val>
                                            <p:strVal val="#ppt_x"/>
                                          </p:val>
                                        </p:tav>
                                        <p:tav tm="100000">
                                          <p:val>
                                            <p:strVal val="#ppt_x"/>
                                          </p:val>
                                        </p:tav>
                                      </p:tavLst>
                                    </p:anim>
                                    <p:anim calcmode="lin" valueType="num">
                                      <p:cBhvr>
                                        <p:cTn id="74" dur="1000" fill="hold"/>
                                        <p:tgtEl>
                                          <p:spTgt spid="7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bldLvl="0" autoUpdateAnimBg="0"/>
      <p:bldP spid="7177" grpId="0" bldLvl="0" animBg="1" autoUpdateAnimBg="0"/>
      <p:bldP spid="7178" grpId="0" bldLvl="0" animBg="1" autoUpdateAnimBg="0"/>
      <p:bldP spid="7191" grpId="0" bldLvl="0" autoUpdateAnimBg="0"/>
      <p:bldP spid="7192" grpId="0" bldLvl="0" autoUpdateAnimBg="0"/>
      <p:bldP spid="7193" grpId="0" bldLvl="0" autoUpdateAnimBg="0"/>
      <p:bldP spid="7194" grpId="0" bldLvl="0" autoUpdateAnimBg="0"/>
      <p:bldP spid="7195" grpId="0" bldLvl="0" autoUpdateAnimBg="0"/>
      <p:bldP spid="7196" grpId="0" bldLvl="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9AF094BE-1282-4B3C-A43F-5824DE6771EE}" type="slidenum">
              <a:rPr lang="zh-CN" altLang="en-US" sz="1200" smtClean="0">
                <a:solidFill>
                  <a:srgbClr val="898989"/>
                </a:solidFill>
              </a:rPr>
              <a:pPr eaLnBrk="1" hangingPunct="1"/>
              <a:t>50</a:t>
            </a:fld>
            <a:endParaRPr lang="zh-CN" altLang="en-US" sz="1800" smtClean="0"/>
          </a:p>
        </p:txBody>
      </p:sp>
      <p:pic>
        <p:nvPicPr>
          <p:cNvPr id="6349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349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349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349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49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6349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63501"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63502"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54284" name="TextBox 6"/>
          <p:cNvSpPr>
            <a:spLocks noChangeArrowheads="1"/>
          </p:cNvSpPr>
          <p:nvPr/>
        </p:nvSpPr>
        <p:spPr bwMode="auto">
          <a:xfrm>
            <a:off x="622300" y="2349500"/>
            <a:ext cx="10707688"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a:t>中央办公厅2014年印发的《中国共产党发展党员工作细则》提出：预备党员转正后，党支部应当及时将其</a:t>
            </a:r>
            <a:r>
              <a:rPr lang="zh-CN" altLang="zh-CN" sz="2100" b="1"/>
              <a:t>《中国共产党入党志愿书》、入党申请书、政治审查材料、转正申请和培养教育考察材料，交党委存入本人人事档案</a:t>
            </a:r>
            <a:r>
              <a:rPr lang="zh-CN" altLang="zh-CN" sz="2100"/>
              <a:t>。无人事档案的，建立党员档案，由所在党委或县级党委组织部门保存。</a:t>
            </a:r>
          </a:p>
        </p:txBody>
      </p:sp>
      <p:sp>
        <p:nvSpPr>
          <p:cNvPr id="54285" name="TextBox 7"/>
          <p:cNvSpPr>
            <a:spLocks noChangeArrowheads="1"/>
          </p:cNvSpPr>
          <p:nvPr/>
        </p:nvSpPr>
        <p:spPr bwMode="auto">
          <a:xfrm>
            <a:off x="3790950" y="1270000"/>
            <a:ext cx="68421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（十八）</a:t>
            </a:r>
            <a:r>
              <a:rPr lang="zh-CN" altLang="en-US" sz="2100" b="1">
                <a:ea typeface="微软雅黑" pitchFamily="34" charset="-122"/>
              </a:rPr>
              <a:t>预备党员转正后，那些材料应归入本人档案？</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280"/>
                                        </p:tgtEl>
                                        <p:attrNameLst>
                                          <p:attrName>style.visibility</p:attrName>
                                        </p:attrNameLst>
                                      </p:cBhvr>
                                      <p:to>
                                        <p:strVal val="visible"/>
                                      </p:to>
                                    </p:set>
                                    <p:animEffect>
                                      <p:cBhvr>
                                        <p:cTn id="7" dur="500"/>
                                        <p:tgtEl>
                                          <p:spTgt spid="54280"/>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4285"/>
                                        </p:tgtEl>
                                        <p:attrNameLst>
                                          <p:attrName>style.visibility</p:attrName>
                                        </p:attrNameLst>
                                      </p:cBhvr>
                                      <p:to>
                                        <p:strVal val="visible"/>
                                      </p:to>
                                    </p:set>
                                    <p:animEffect>
                                      <p:cBhvr>
                                        <p:cTn id="16" dur="500"/>
                                        <p:tgtEl>
                                          <p:spTgt spid="54285"/>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4284"/>
                                        </p:tgtEl>
                                        <p:attrNameLst>
                                          <p:attrName>style.visibility</p:attrName>
                                        </p:attrNameLst>
                                      </p:cBhvr>
                                      <p:to>
                                        <p:strVal val="visible"/>
                                      </p:to>
                                    </p:set>
                                    <p:animEffect>
                                      <p:cBhvr>
                                        <p:cTn id="20" dur="750"/>
                                        <p:tgtEl>
                                          <p:spTgt spid="54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bldLvl="0" autoUpdateAnimBg="0"/>
      <p:bldP spid="54284" grpId="0" bldLvl="0" autoUpdateAnimBg="0"/>
      <p:bldP spid="54285" grpId="0" bldLvl="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F018CC26-61EE-4A8C-8B6D-B30933E1F7E3}" type="slidenum">
              <a:rPr lang="zh-CN" altLang="en-US" sz="1200" smtClean="0">
                <a:solidFill>
                  <a:srgbClr val="898989"/>
                </a:solidFill>
              </a:rPr>
              <a:pPr eaLnBrk="1" hangingPunct="1"/>
              <a:t>51</a:t>
            </a:fld>
            <a:endParaRPr lang="zh-CN" altLang="en-US" sz="1800" smtClean="0"/>
          </a:p>
        </p:txBody>
      </p:sp>
      <p:pic>
        <p:nvPicPr>
          <p:cNvPr id="6451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451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451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451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1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6452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64525"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64526"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55308" name="TextBox 6"/>
          <p:cNvSpPr>
            <a:spLocks noChangeArrowheads="1"/>
          </p:cNvSpPr>
          <p:nvPr/>
        </p:nvSpPr>
        <p:spPr bwMode="auto">
          <a:xfrm>
            <a:off x="622300" y="2349500"/>
            <a:ext cx="10707688"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zh-CN" sz="2100"/>
              <a:t>预备党员的入党志愿书遗失，有关党组织应负责及时查找。如果查无下落，证明确已遗失，可让预备党员补填入党志愿书。党组织要在其补填的入党志愿书“支部大会接收预备党员的决议”栏内注明情况和原因，不影响其按期办理转正手续。</a:t>
            </a:r>
          </a:p>
        </p:txBody>
      </p:sp>
      <p:sp>
        <p:nvSpPr>
          <p:cNvPr id="55309" name="TextBox 7"/>
          <p:cNvSpPr>
            <a:spLocks noChangeArrowheads="1"/>
          </p:cNvSpPr>
          <p:nvPr/>
        </p:nvSpPr>
        <p:spPr bwMode="auto">
          <a:xfrm>
            <a:off x="3790950" y="1270000"/>
            <a:ext cx="684212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solidFill>
                  <a:srgbClr val="000000"/>
                </a:solidFill>
                <a:ea typeface="微软雅黑" pitchFamily="34" charset="-122"/>
                <a:sym typeface="Arial" pitchFamily="34" charset="0"/>
              </a:rPr>
              <a:t>（二十一）</a:t>
            </a:r>
            <a:r>
              <a:rPr lang="zh-CN" altLang="en-US" sz="2100" b="1">
                <a:ea typeface="微软雅黑" pitchFamily="34" charset="-122"/>
              </a:rPr>
              <a:t>预备党员的入党志愿书遗失怎么处理？</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304"/>
                                        </p:tgtEl>
                                        <p:attrNameLst>
                                          <p:attrName>style.visibility</p:attrName>
                                        </p:attrNameLst>
                                      </p:cBhvr>
                                      <p:to>
                                        <p:strVal val="visible"/>
                                      </p:to>
                                    </p:set>
                                    <p:animEffect>
                                      <p:cBhvr>
                                        <p:cTn id="7" dur="500"/>
                                        <p:tgtEl>
                                          <p:spTgt spid="55304"/>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5309"/>
                                        </p:tgtEl>
                                        <p:attrNameLst>
                                          <p:attrName>style.visibility</p:attrName>
                                        </p:attrNameLst>
                                      </p:cBhvr>
                                      <p:to>
                                        <p:strVal val="visible"/>
                                      </p:to>
                                    </p:set>
                                    <p:animEffect>
                                      <p:cBhvr>
                                        <p:cTn id="16" dur="500"/>
                                        <p:tgtEl>
                                          <p:spTgt spid="55309"/>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5308"/>
                                        </p:tgtEl>
                                        <p:attrNameLst>
                                          <p:attrName>style.visibility</p:attrName>
                                        </p:attrNameLst>
                                      </p:cBhvr>
                                      <p:to>
                                        <p:strVal val="visible"/>
                                      </p:to>
                                    </p:set>
                                    <p:animEffect>
                                      <p:cBhvr>
                                        <p:cTn id="20" dur="750"/>
                                        <p:tgtEl>
                                          <p:spTgt spid="55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4" grpId="0" bldLvl="0" autoUpdateAnimBg="0"/>
      <p:bldP spid="55308" grpId="0" bldLvl="0" autoUpdateAnimBg="0"/>
      <p:bldP spid="55309"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B1C8CA0F-37BF-4484-8C45-F443FEC10738}" type="slidenum">
              <a:rPr lang="zh-CN" altLang="en-US" sz="1200" smtClean="0">
                <a:solidFill>
                  <a:srgbClr val="898989"/>
                </a:solidFill>
              </a:rPr>
              <a:pPr eaLnBrk="1" hangingPunct="1"/>
              <a:t>52</a:t>
            </a:fld>
            <a:endParaRPr lang="zh-CN" altLang="en-US" sz="1800" smtClean="0"/>
          </a:p>
        </p:txBody>
      </p:sp>
      <p:pic>
        <p:nvPicPr>
          <p:cNvPr id="6553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554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554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554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554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6554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8"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（三）入党材料清单（供参考）</a:t>
            </a:r>
            <a:endParaRPr lang="zh-CN" altLang="en-US" sz="1600" b="1">
              <a:latin typeface="微软雅黑" pitchFamily="34" charset="-122"/>
              <a:ea typeface="微软雅黑" pitchFamily="34" charset="-122"/>
              <a:sym typeface="微软雅黑" pitchFamily="34" charset="-122"/>
            </a:endParaRPr>
          </a:p>
        </p:txBody>
      </p:sp>
      <p:sp>
        <p:nvSpPr>
          <p:cNvPr id="56329" name="矩形 57"/>
          <p:cNvSpPr>
            <a:spLocks noChangeArrowheads="1"/>
          </p:cNvSpPr>
          <p:nvPr/>
        </p:nvSpPr>
        <p:spPr bwMode="auto">
          <a:xfrm>
            <a:off x="1801813" y="2062163"/>
            <a:ext cx="18415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r" eaLnBrk="1" hangingPunct="1">
              <a:lnSpc>
                <a:spcPts val="2125"/>
              </a:lnSpc>
            </a:pPr>
            <a:r>
              <a:rPr lang="zh-CN" altLang="en-US" sz="1500">
                <a:solidFill>
                  <a:srgbClr val="F2F2F2"/>
                </a:solidFill>
                <a:latin typeface="微软雅黑" pitchFamily="34" charset="-122"/>
                <a:ea typeface="微软雅黑" pitchFamily="34" charset="-122"/>
                <a:sym typeface="微软雅黑" pitchFamily="34" charset="-122"/>
              </a:rPr>
              <a:t>文字描述，总结概括，内容大纲。</a:t>
            </a:r>
            <a:r>
              <a:rPr lang="en-US" altLang="zh-CN" sz="1500">
                <a:solidFill>
                  <a:srgbClr val="F2F2F2"/>
                </a:solidFill>
                <a:latin typeface="微软雅黑" pitchFamily="34" charset="-122"/>
                <a:ea typeface="微软雅黑" pitchFamily="34" charset="-122"/>
                <a:sym typeface="微软雅黑" pitchFamily="34" charset="-122"/>
              </a:rPr>
              <a:t> </a:t>
            </a:r>
            <a:endParaRPr lang="zh-CN" altLang="en-US" sz="1500">
              <a:solidFill>
                <a:srgbClr val="F2F2F2"/>
              </a:solidFill>
              <a:latin typeface="微软雅黑" pitchFamily="34" charset="-122"/>
              <a:ea typeface="微软雅黑" pitchFamily="34" charset="-122"/>
              <a:sym typeface="微软雅黑" pitchFamily="34" charset="-122"/>
            </a:endParaRPr>
          </a:p>
        </p:txBody>
      </p:sp>
      <p:sp>
        <p:nvSpPr>
          <p:cNvPr id="56330" name="矩形 44"/>
          <p:cNvSpPr>
            <a:spLocks noChangeArrowheads="1"/>
          </p:cNvSpPr>
          <p:nvPr/>
        </p:nvSpPr>
        <p:spPr bwMode="auto">
          <a:xfrm>
            <a:off x="5124450" y="3981450"/>
            <a:ext cx="3098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300" b="1">
                <a:solidFill>
                  <a:srgbClr val="F2F2F2"/>
                </a:solidFill>
                <a:latin typeface="微软雅黑" pitchFamily="34" charset="-122"/>
                <a:ea typeface="微软雅黑" pitchFamily="34" charset="-122"/>
                <a:sym typeface="微软雅黑" pitchFamily="34" charset="-122"/>
              </a:rPr>
              <a:t>添加主题</a:t>
            </a:r>
            <a:endParaRPr lang="zh-CN" altLang="en-US" sz="2300">
              <a:solidFill>
                <a:srgbClr val="F2F2F2"/>
              </a:solidFill>
              <a:sym typeface="Arial" pitchFamily="34" charset="0"/>
            </a:endParaRPr>
          </a:p>
        </p:txBody>
      </p:sp>
      <p:sp>
        <p:nvSpPr>
          <p:cNvPr id="56331" name="矩形 45"/>
          <p:cNvSpPr>
            <a:spLocks noChangeArrowheads="1"/>
          </p:cNvSpPr>
          <p:nvPr/>
        </p:nvSpPr>
        <p:spPr bwMode="auto">
          <a:xfrm>
            <a:off x="5124450" y="4383088"/>
            <a:ext cx="4281488"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1500">
                <a:solidFill>
                  <a:srgbClr val="F2F2F2"/>
                </a:solidFill>
                <a:latin typeface="微软雅黑" pitchFamily="34" charset="-122"/>
                <a:ea typeface="微软雅黑" pitchFamily="34" charset="-122"/>
                <a:sym typeface="微软雅黑" pitchFamily="34" charset="-122"/>
              </a:rPr>
              <a:t>右键点击图片选择设置图片格式可直接替换图片，在此录入上述图表的综合描述说明，</a:t>
            </a:r>
            <a:r>
              <a:rPr lang="zh-CN" altLang="en-US" sz="1500">
                <a:solidFill>
                  <a:srgbClr val="F2F2F2"/>
                </a:solidFill>
                <a:latin typeface="微软雅黑" pitchFamily="34" charset="-122"/>
                <a:ea typeface="微软雅黑" pitchFamily="34" charset="-122"/>
              </a:rPr>
              <a:t>在此录入上述图表的综合分析说明，在此录入上述图表的综合分析说明，在此录入上述图表的综合分析说明。 </a:t>
            </a:r>
            <a:endParaRPr lang="zh-CN" altLang="en-US"/>
          </a:p>
        </p:txBody>
      </p:sp>
      <p:pic>
        <p:nvPicPr>
          <p:cNvPr id="6554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125" y="909638"/>
            <a:ext cx="4895850" cy="560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5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054100"/>
            <a:ext cx="5184775" cy="554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328"/>
                                        </p:tgtEl>
                                        <p:attrNameLst>
                                          <p:attrName>style.visibility</p:attrName>
                                        </p:attrNameLst>
                                      </p:cBhvr>
                                      <p:to>
                                        <p:strVal val="visible"/>
                                      </p:to>
                                    </p:set>
                                    <p:animEffect>
                                      <p:cBhvr>
                                        <p:cTn id="7" dur="500"/>
                                        <p:tgtEl>
                                          <p:spTgt spid="56328"/>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6329"/>
                                        </p:tgtEl>
                                        <p:attrNameLst>
                                          <p:attrName>style.visibility</p:attrName>
                                        </p:attrNameLst>
                                      </p:cBhvr>
                                      <p:to>
                                        <p:strVal val="visible"/>
                                      </p:to>
                                    </p:set>
                                    <p:animEffect>
                                      <p:cBhvr>
                                        <p:cTn id="11" dur="500"/>
                                        <p:tgtEl>
                                          <p:spTgt spid="56329"/>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6330"/>
                                        </p:tgtEl>
                                        <p:attrNameLst>
                                          <p:attrName>style.visibility</p:attrName>
                                        </p:attrNameLst>
                                      </p:cBhvr>
                                      <p:to>
                                        <p:strVal val="visible"/>
                                      </p:to>
                                    </p:set>
                                    <p:animEffect>
                                      <p:cBhvr>
                                        <p:cTn id="15" dur="500"/>
                                        <p:tgtEl>
                                          <p:spTgt spid="56330"/>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6331"/>
                                        </p:tgtEl>
                                        <p:attrNameLst>
                                          <p:attrName>style.visibility</p:attrName>
                                        </p:attrNameLst>
                                      </p:cBhvr>
                                      <p:to>
                                        <p:strVal val="visible"/>
                                      </p:to>
                                    </p:set>
                                    <p:animEffect>
                                      <p:cBhvr>
                                        <p:cTn id="19" dur="500"/>
                                        <p:tgtEl>
                                          <p:spTgt spid="56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8" grpId="0" bldLvl="0" autoUpdateAnimBg="0"/>
      <p:bldP spid="56329" grpId="0" bldLvl="0" autoUpdateAnimBg="0"/>
      <p:bldP spid="56330" grpId="0" bldLvl="0" autoUpdateAnimBg="0"/>
      <p:bldP spid="56331" grpId="0" bldLvl="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55D1BE9C-9EA1-44DA-86DC-6561B2E858E4}" type="slidenum">
              <a:rPr lang="zh-CN" altLang="en-US" sz="1200" smtClean="0">
                <a:solidFill>
                  <a:srgbClr val="898989"/>
                </a:solidFill>
              </a:rPr>
              <a:pPr eaLnBrk="1" hangingPunct="1"/>
              <a:t>53</a:t>
            </a:fld>
            <a:endParaRPr lang="zh-CN" altLang="en-US" sz="1800" smtClean="0"/>
          </a:p>
        </p:txBody>
      </p:sp>
      <p:pic>
        <p:nvPicPr>
          <p:cNvPr id="6656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656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656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656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6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6656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2"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入党材料清单（京内党组织参考）</a:t>
            </a:r>
            <a:endParaRPr lang="zh-CN" altLang="en-US" sz="1600" b="1">
              <a:latin typeface="微软雅黑" pitchFamily="34" charset="-122"/>
              <a:ea typeface="微软雅黑" pitchFamily="34" charset="-122"/>
              <a:sym typeface="微软雅黑" pitchFamily="34" charset="-122"/>
            </a:endParaRPr>
          </a:p>
        </p:txBody>
      </p:sp>
      <p:sp>
        <p:nvSpPr>
          <p:cNvPr id="57353" name="矩形 57"/>
          <p:cNvSpPr>
            <a:spLocks noChangeArrowheads="1"/>
          </p:cNvSpPr>
          <p:nvPr/>
        </p:nvSpPr>
        <p:spPr bwMode="auto">
          <a:xfrm>
            <a:off x="1801813" y="2062163"/>
            <a:ext cx="18415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r" eaLnBrk="1" hangingPunct="1">
              <a:lnSpc>
                <a:spcPts val="2125"/>
              </a:lnSpc>
            </a:pPr>
            <a:r>
              <a:rPr lang="zh-CN" altLang="en-US" sz="1500">
                <a:solidFill>
                  <a:srgbClr val="F2F2F2"/>
                </a:solidFill>
                <a:latin typeface="微软雅黑" pitchFamily="34" charset="-122"/>
                <a:ea typeface="微软雅黑" pitchFamily="34" charset="-122"/>
                <a:sym typeface="微软雅黑" pitchFamily="34" charset="-122"/>
              </a:rPr>
              <a:t>文字描述，总结概括，内容大纲。</a:t>
            </a:r>
            <a:r>
              <a:rPr lang="en-US" altLang="zh-CN" sz="1500">
                <a:solidFill>
                  <a:srgbClr val="F2F2F2"/>
                </a:solidFill>
                <a:latin typeface="微软雅黑" pitchFamily="34" charset="-122"/>
                <a:ea typeface="微软雅黑" pitchFamily="34" charset="-122"/>
                <a:sym typeface="微软雅黑" pitchFamily="34" charset="-122"/>
              </a:rPr>
              <a:t> </a:t>
            </a:r>
            <a:endParaRPr lang="zh-CN" altLang="en-US" sz="1500">
              <a:solidFill>
                <a:srgbClr val="F2F2F2"/>
              </a:solidFill>
              <a:latin typeface="微软雅黑" pitchFamily="34" charset="-122"/>
              <a:ea typeface="微软雅黑" pitchFamily="34" charset="-122"/>
              <a:sym typeface="微软雅黑" pitchFamily="34" charset="-122"/>
            </a:endParaRPr>
          </a:p>
        </p:txBody>
      </p:sp>
      <p:sp>
        <p:nvSpPr>
          <p:cNvPr id="57354" name="矩形 44"/>
          <p:cNvSpPr>
            <a:spLocks noChangeArrowheads="1"/>
          </p:cNvSpPr>
          <p:nvPr/>
        </p:nvSpPr>
        <p:spPr bwMode="auto">
          <a:xfrm>
            <a:off x="5124450" y="3981450"/>
            <a:ext cx="3098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300" b="1">
                <a:solidFill>
                  <a:srgbClr val="F2F2F2"/>
                </a:solidFill>
                <a:latin typeface="微软雅黑" pitchFamily="34" charset="-122"/>
                <a:ea typeface="微软雅黑" pitchFamily="34" charset="-122"/>
                <a:sym typeface="微软雅黑" pitchFamily="34" charset="-122"/>
              </a:rPr>
              <a:t>添加主题</a:t>
            </a:r>
            <a:endParaRPr lang="zh-CN" altLang="en-US" sz="2300">
              <a:solidFill>
                <a:srgbClr val="F2F2F2"/>
              </a:solidFill>
              <a:sym typeface="Arial" pitchFamily="34" charset="0"/>
            </a:endParaRPr>
          </a:p>
        </p:txBody>
      </p:sp>
      <p:sp>
        <p:nvSpPr>
          <p:cNvPr id="57355" name="矩形 45"/>
          <p:cNvSpPr>
            <a:spLocks noChangeArrowheads="1"/>
          </p:cNvSpPr>
          <p:nvPr/>
        </p:nvSpPr>
        <p:spPr bwMode="auto">
          <a:xfrm>
            <a:off x="7535863" y="2638425"/>
            <a:ext cx="33845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9" tIns="60954" rIns="121909" bIns="60954">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500">
                <a:latin typeface="微软雅黑" pitchFamily="34" charset="-122"/>
                <a:ea typeface="微软雅黑" pitchFamily="34" charset="-122"/>
                <a:sym typeface="微软雅黑" pitchFamily="34" charset="-122"/>
              </a:rPr>
              <a:t>按照集团公司党委要求，京内基层党组织发展党员资料清单如图所示。</a:t>
            </a:r>
          </a:p>
        </p:txBody>
      </p:sp>
      <p:pic>
        <p:nvPicPr>
          <p:cNvPr id="66573"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125" y="838200"/>
            <a:ext cx="548005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7352"/>
                                        </p:tgtEl>
                                        <p:attrNameLst>
                                          <p:attrName>style.visibility</p:attrName>
                                        </p:attrNameLst>
                                      </p:cBhvr>
                                      <p:to>
                                        <p:strVal val="visible"/>
                                      </p:to>
                                    </p:set>
                                    <p:animEffect>
                                      <p:cBhvr>
                                        <p:cTn id="7" dur="500"/>
                                        <p:tgtEl>
                                          <p:spTgt spid="5735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7353"/>
                                        </p:tgtEl>
                                        <p:attrNameLst>
                                          <p:attrName>style.visibility</p:attrName>
                                        </p:attrNameLst>
                                      </p:cBhvr>
                                      <p:to>
                                        <p:strVal val="visible"/>
                                      </p:to>
                                    </p:set>
                                    <p:animEffect>
                                      <p:cBhvr>
                                        <p:cTn id="11" dur="500"/>
                                        <p:tgtEl>
                                          <p:spTgt spid="57353"/>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7354"/>
                                        </p:tgtEl>
                                        <p:attrNameLst>
                                          <p:attrName>style.visibility</p:attrName>
                                        </p:attrNameLst>
                                      </p:cBhvr>
                                      <p:to>
                                        <p:strVal val="visible"/>
                                      </p:to>
                                    </p:set>
                                    <p:animEffect>
                                      <p:cBhvr>
                                        <p:cTn id="15" dur="500"/>
                                        <p:tgtEl>
                                          <p:spTgt spid="57354"/>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7355"/>
                                        </p:tgtEl>
                                        <p:attrNameLst>
                                          <p:attrName>style.visibility</p:attrName>
                                        </p:attrNameLst>
                                      </p:cBhvr>
                                      <p:to>
                                        <p:strVal val="visible"/>
                                      </p:to>
                                    </p:set>
                                    <p:animEffect>
                                      <p:cBhvr>
                                        <p:cTn id="19" dur="500"/>
                                        <p:tgtEl>
                                          <p:spTgt spid="57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2" grpId="0" bldLvl="0" autoUpdateAnimBg="0"/>
      <p:bldP spid="57353" grpId="0" bldLvl="0" autoUpdateAnimBg="0"/>
      <p:bldP spid="57354" grpId="0" bldLvl="0" autoUpdateAnimBg="0"/>
      <p:bldP spid="57355" grpId="0" bldLvl="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7586"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4">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562100" y="1201738"/>
            <a:ext cx="9429750" cy="4645025"/>
            <a:chOff x="0" y="0"/>
            <a:chExt cx="7072312" cy="3482975"/>
          </a:xfrm>
        </p:grpSpPr>
        <p:sp>
          <p:nvSpPr>
            <p:cNvPr id="67596" name="Freeform 5"/>
            <p:cNvSpPr>
              <a:spLocks noChangeArrowheads="1"/>
            </p:cNvSpPr>
            <p:nvPr/>
          </p:nvSpPr>
          <p:spPr bwMode="auto">
            <a:xfrm>
              <a:off x="0" y="0"/>
              <a:ext cx="7072312" cy="3482975"/>
            </a:xfrm>
            <a:custGeom>
              <a:avLst/>
              <a:gdLst>
                <a:gd name="T0" fmla="*/ 2147483647 w 9549"/>
                <a:gd name="T1" fmla="*/ 0 h 4700"/>
                <a:gd name="T2" fmla="*/ 2147483647 w 9549"/>
                <a:gd name="T3" fmla="*/ 0 h 4700"/>
                <a:gd name="T4" fmla="*/ 2147483647 w 9549"/>
                <a:gd name="T5" fmla="*/ 2147483647 h 4700"/>
                <a:gd name="T6" fmla="*/ 2147483647 w 9549"/>
                <a:gd name="T7" fmla="*/ 2147483647 h 4700"/>
                <a:gd name="T8" fmla="*/ 2147483647 w 9549"/>
                <a:gd name="T9" fmla="*/ 2147483647 h 4700"/>
                <a:gd name="T10" fmla="*/ 2147483647 w 9549"/>
                <a:gd name="T11" fmla="*/ 2147483647 h 4700"/>
                <a:gd name="T12" fmla="*/ 0 w 9549"/>
                <a:gd name="T13" fmla="*/ 2147483647 h 4700"/>
                <a:gd name="T14" fmla="*/ 0 w 9549"/>
                <a:gd name="T15" fmla="*/ 2147483647 h 4700"/>
                <a:gd name="T16" fmla="*/ 2147483647 w 9549"/>
                <a:gd name="T17" fmla="*/ 0 h 47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49"/>
                <a:gd name="T28" fmla="*/ 0 h 4700"/>
                <a:gd name="T29" fmla="*/ 9549 w 9549"/>
                <a:gd name="T30" fmla="*/ 4700 h 47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FFFFFF"/>
                </a:gs>
                <a:gs pos="45000">
                  <a:srgbClr val="FFFFFF"/>
                </a:gs>
                <a:gs pos="100000">
                  <a:srgbClr val="D8D8D8"/>
                </a:gs>
              </a:gsLst>
              <a:lin ang="3600000" scaled="1"/>
            </a:gradFill>
            <a:ln w="6350">
              <a:solidFill>
                <a:srgbClr val="00518C"/>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000">
                <a:solidFill>
                  <a:srgbClr val="595959"/>
                </a:solidFill>
                <a:latin typeface="微软雅黑" pitchFamily="34" charset="-122"/>
                <a:ea typeface="微软雅黑" pitchFamily="34" charset="-122"/>
                <a:sym typeface="微软雅黑" pitchFamily="34" charset="-122"/>
              </a:endParaRPr>
            </a:p>
          </p:txBody>
        </p:sp>
        <p:sp>
          <p:nvSpPr>
            <p:cNvPr id="67597" name="Freeform 8"/>
            <p:cNvSpPr>
              <a:spLocks noChangeArrowheads="1"/>
            </p:cNvSpPr>
            <p:nvPr/>
          </p:nvSpPr>
          <p:spPr bwMode="auto">
            <a:xfrm>
              <a:off x="6492875" y="2903537"/>
              <a:ext cx="579437" cy="579438"/>
            </a:xfrm>
            <a:custGeom>
              <a:avLst/>
              <a:gdLst>
                <a:gd name="T0" fmla="*/ 2147483647 w 782"/>
                <a:gd name="T1" fmla="*/ 0 h 782"/>
                <a:gd name="T2" fmla="*/ 2147483647 w 782"/>
                <a:gd name="T3" fmla="*/ 2147483647 h 782"/>
                <a:gd name="T4" fmla="*/ 2147483647 w 782"/>
                <a:gd name="T5" fmla="*/ 2147483647 h 782"/>
                <a:gd name="T6" fmla="*/ 0 w 782"/>
                <a:gd name="T7" fmla="*/ 2147483647 h 782"/>
                <a:gd name="T8" fmla="*/ 2147483647 w 782"/>
                <a:gd name="T9" fmla="*/ 0 h 782"/>
                <a:gd name="T10" fmla="*/ 0 60000 65536"/>
                <a:gd name="T11" fmla="*/ 0 60000 65536"/>
                <a:gd name="T12" fmla="*/ 0 60000 65536"/>
                <a:gd name="T13" fmla="*/ 0 60000 65536"/>
                <a:gd name="T14" fmla="*/ 0 60000 65536"/>
                <a:gd name="T15" fmla="*/ 0 w 782"/>
                <a:gd name="T16" fmla="*/ 0 h 782"/>
                <a:gd name="T17" fmla="*/ 782 w 782"/>
                <a:gd name="T18" fmla="*/ 782 h 782"/>
              </a:gdLst>
              <a:ahLst/>
              <a:cxnLst>
                <a:cxn ang="T10">
                  <a:pos x="T0" y="T1"/>
                </a:cxn>
                <a:cxn ang="T11">
                  <a:pos x="T2" y="T3"/>
                </a:cxn>
                <a:cxn ang="T12">
                  <a:pos x="T4" y="T5"/>
                </a:cxn>
                <a:cxn ang="T13">
                  <a:pos x="T6" y="T7"/>
                </a:cxn>
                <a:cxn ang="T14">
                  <a:pos x="T8" y="T9"/>
                </a:cxn>
              </a:cxnLst>
              <a:rect l="T15" t="T16" r="T17" b="T18"/>
              <a:pathLst>
                <a:path w="782" h="782">
                  <a:moveTo>
                    <a:pt x="782" y="0"/>
                  </a:moveTo>
                  <a:lnTo>
                    <a:pt x="782" y="685"/>
                  </a:lnTo>
                  <a:cubicBezTo>
                    <a:pt x="782" y="738"/>
                    <a:pt x="738" y="782"/>
                    <a:pt x="685" y="782"/>
                  </a:cubicBezTo>
                  <a:lnTo>
                    <a:pt x="0" y="782"/>
                  </a:lnTo>
                  <a:lnTo>
                    <a:pt x="78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grpSp>
      <p:sp>
        <p:nvSpPr>
          <p:cNvPr id="58374" name="Freeform 6"/>
          <p:cNvSpPr>
            <a:spLocks noChangeArrowheads="1"/>
          </p:cNvSpPr>
          <p:nvPr/>
        </p:nvSpPr>
        <p:spPr bwMode="auto">
          <a:xfrm>
            <a:off x="1431925" y="933450"/>
            <a:ext cx="3228975" cy="257175"/>
          </a:xfrm>
          <a:custGeom>
            <a:avLst/>
            <a:gdLst>
              <a:gd name="T0" fmla="*/ 2147483647 w 3270"/>
              <a:gd name="T1" fmla="*/ 2147483647 h 261"/>
              <a:gd name="T2" fmla="*/ 2147483647 w 3270"/>
              <a:gd name="T3" fmla="*/ 2147483647 h 261"/>
              <a:gd name="T4" fmla="*/ 2147483647 w 3270"/>
              <a:gd name="T5" fmla="*/ 0 h 261"/>
              <a:gd name="T6" fmla="*/ 0 w 3270"/>
              <a:gd name="T7" fmla="*/ 0 h 261"/>
              <a:gd name="T8" fmla="*/ 2147483647 w 3270"/>
              <a:gd name="T9" fmla="*/ 2147483647 h 261"/>
              <a:gd name="T10" fmla="*/ 0 60000 65536"/>
              <a:gd name="T11" fmla="*/ 0 60000 65536"/>
              <a:gd name="T12" fmla="*/ 0 60000 65536"/>
              <a:gd name="T13" fmla="*/ 0 60000 65536"/>
              <a:gd name="T14" fmla="*/ 0 60000 65536"/>
              <a:gd name="T15" fmla="*/ 0 w 3270"/>
              <a:gd name="T16" fmla="*/ 0 h 261"/>
              <a:gd name="T17" fmla="*/ 3270 w 3270"/>
              <a:gd name="T18" fmla="*/ 261 h 261"/>
            </a:gdLst>
            <a:ahLst/>
            <a:cxnLst>
              <a:cxn ang="T10">
                <a:pos x="T0" y="T1"/>
              </a:cxn>
              <a:cxn ang="T11">
                <a:pos x="T2" y="T3"/>
              </a:cxn>
              <a:cxn ang="T12">
                <a:pos x="T4" y="T5"/>
              </a:cxn>
              <a:cxn ang="T13">
                <a:pos x="T6" y="T7"/>
              </a:cxn>
              <a:cxn ang="T14">
                <a:pos x="T8" y="T9"/>
              </a:cxn>
            </a:cxnLst>
            <a:rect l="T15" t="T16" r="T17" b="T18"/>
            <a:pathLst>
              <a:path w="3270" h="261">
                <a:moveTo>
                  <a:pt x="249" y="261"/>
                </a:moveTo>
                <a:lnTo>
                  <a:pt x="3270" y="261"/>
                </a:lnTo>
                <a:lnTo>
                  <a:pt x="3022" y="0"/>
                </a:lnTo>
                <a:lnTo>
                  <a:pt x="0" y="0"/>
                </a:lnTo>
                <a:lnTo>
                  <a:pt x="249" y="261"/>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58375" name="Freeform 7"/>
          <p:cNvSpPr>
            <a:spLocks noChangeArrowheads="1"/>
          </p:cNvSpPr>
          <p:nvPr/>
        </p:nvSpPr>
        <p:spPr bwMode="auto">
          <a:xfrm>
            <a:off x="1431925" y="933450"/>
            <a:ext cx="2982913" cy="2071688"/>
          </a:xfrm>
          <a:custGeom>
            <a:avLst/>
            <a:gdLst>
              <a:gd name="T0" fmla="*/ 2147483647 w 3022"/>
              <a:gd name="T1" fmla="*/ 0 h 2098"/>
              <a:gd name="T2" fmla="*/ 0 w 3022"/>
              <a:gd name="T3" fmla="*/ 0 h 2098"/>
              <a:gd name="T4" fmla="*/ 0 w 3022"/>
              <a:gd name="T5" fmla="*/ 2147483647 h 2098"/>
              <a:gd name="T6" fmla="*/ 2147483647 w 3022"/>
              <a:gd name="T7" fmla="*/ 2147483647 h 2098"/>
              <a:gd name="T8" fmla="*/ 2147483647 w 3022"/>
              <a:gd name="T9" fmla="*/ 0 h 2098"/>
              <a:gd name="T10" fmla="*/ 0 60000 65536"/>
              <a:gd name="T11" fmla="*/ 0 60000 65536"/>
              <a:gd name="T12" fmla="*/ 0 60000 65536"/>
              <a:gd name="T13" fmla="*/ 0 60000 65536"/>
              <a:gd name="T14" fmla="*/ 0 60000 65536"/>
              <a:gd name="T15" fmla="*/ 0 w 3022"/>
              <a:gd name="T16" fmla="*/ 0 h 2098"/>
              <a:gd name="T17" fmla="*/ 3022 w 3022"/>
              <a:gd name="T18" fmla="*/ 2098 h 2098"/>
            </a:gdLst>
            <a:ahLst/>
            <a:cxnLst>
              <a:cxn ang="T10">
                <a:pos x="T0" y="T1"/>
              </a:cxn>
              <a:cxn ang="T11">
                <a:pos x="T2" y="T3"/>
              </a:cxn>
              <a:cxn ang="T12">
                <a:pos x="T4" y="T5"/>
              </a:cxn>
              <a:cxn ang="T13">
                <a:pos x="T6" y="T7"/>
              </a:cxn>
              <a:cxn ang="T14">
                <a:pos x="T8" y="T9"/>
              </a:cxn>
            </a:cxnLst>
            <a:rect l="T15" t="T16" r="T17" b="T18"/>
            <a:pathLst>
              <a:path w="3022" h="2098">
                <a:moveTo>
                  <a:pt x="3022" y="0"/>
                </a:moveTo>
                <a:lnTo>
                  <a:pt x="0" y="0"/>
                </a:lnTo>
                <a:lnTo>
                  <a:pt x="0" y="2098"/>
                </a:lnTo>
                <a:lnTo>
                  <a:pt x="2165" y="2098"/>
                </a:lnTo>
                <a:lnTo>
                  <a:pt x="302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67590" name="Freeform 9"/>
          <p:cNvSpPr>
            <a:spLocks noEditPoints="1" noChangeArrowheads="1"/>
          </p:cNvSpPr>
          <p:nvPr/>
        </p:nvSpPr>
        <p:spPr bwMode="auto">
          <a:xfrm>
            <a:off x="10620375" y="5508625"/>
            <a:ext cx="265113" cy="263525"/>
          </a:xfrm>
          <a:custGeom>
            <a:avLst/>
            <a:gdLst>
              <a:gd name="T0" fmla="*/ 2147483647 w 268"/>
              <a:gd name="T1" fmla="*/ 2147483647 h 268"/>
              <a:gd name="T2" fmla="*/ 2147483647 w 268"/>
              <a:gd name="T3" fmla="*/ 2147483647 h 268"/>
              <a:gd name="T4" fmla="*/ 2147483647 w 268"/>
              <a:gd name="T5" fmla="*/ 2147483647 h 268"/>
              <a:gd name="T6" fmla="*/ 2147483647 w 268"/>
              <a:gd name="T7" fmla="*/ 2147483647 h 268"/>
              <a:gd name="T8" fmla="*/ 2147483647 w 268"/>
              <a:gd name="T9" fmla="*/ 2147483647 h 268"/>
              <a:gd name="T10" fmla="*/ 2147483647 w 268"/>
              <a:gd name="T11" fmla="*/ 2147483647 h 268"/>
              <a:gd name="T12" fmla="*/ 2147483647 w 268"/>
              <a:gd name="T13" fmla="*/ 2147483647 h 268"/>
              <a:gd name="T14" fmla="*/ 2147483647 w 268"/>
              <a:gd name="T15" fmla="*/ 2147483647 h 268"/>
              <a:gd name="T16" fmla="*/ 2147483647 w 268"/>
              <a:gd name="T17" fmla="*/ 2147483647 h 268"/>
              <a:gd name="T18" fmla="*/ 2147483647 w 268"/>
              <a:gd name="T19" fmla="*/ 2147483647 h 268"/>
              <a:gd name="T20" fmla="*/ 2147483647 w 268"/>
              <a:gd name="T21" fmla="*/ 0 h 268"/>
              <a:gd name="T22" fmla="*/ 2147483647 w 268"/>
              <a:gd name="T23" fmla="*/ 2147483647 h 268"/>
              <a:gd name="T24" fmla="*/ 2147483647 w 268"/>
              <a:gd name="T25" fmla="*/ 2147483647 h 268"/>
              <a:gd name="T26" fmla="*/ 0 w 268"/>
              <a:gd name="T27" fmla="*/ 2147483647 h 268"/>
              <a:gd name="T28" fmla="*/ 2147483647 w 268"/>
              <a:gd name="T29" fmla="*/ 0 h 268"/>
              <a:gd name="T30" fmla="*/ 2147483647 w 268"/>
              <a:gd name="T31" fmla="*/ 2147483647 h 268"/>
              <a:gd name="T32" fmla="*/ 2147483647 w 268"/>
              <a:gd name="T33" fmla="*/ 2147483647 h 268"/>
              <a:gd name="T34" fmla="*/ 2147483647 w 268"/>
              <a:gd name="T35" fmla="*/ 2147483647 h 268"/>
              <a:gd name="T36" fmla="*/ 2147483647 w 268"/>
              <a:gd name="T37" fmla="*/ 2147483647 h 268"/>
              <a:gd name="T38" fmla="*/ 2147483647 w 268"/>
              <a:gd name="T39" fmla="*/ 2147483647 h 2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8"/>
              <a:gd name="T61" fmla="*/ 0 h 268"/>
              <a:gd name="T62" fmla="*/ 268 w 268"/>
              <a:gd name="T63" fmla="*/ 268 h 2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58377" name="TextBox 23"/>
          <p:cNvSpPr>
            <a:spLocks noChangeArrowheads="1"/>
          </p:cNvSpPr>
          <p:nvPr/>
        </p:nvSpPr>
        <p:spPr bwMode="auto">
          <a:xfrm>
            <a:off x="2244725" y="1152525"/>
            <a:ext cx="931863"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10700" b="1">
                <a:solidFill>
                  <a:srgbClr val="F8F8F8"/>
                </a:solidFill>
                <a:latin typeface="微软雅黑" pitchFamily="34" charset="-122"/>
                <a:ea typeface="微软雅黑" pitchFamily="34" charset="-122"/>
                <a:sym typeface="微软雅黑" pitchFamily="34" charset="-122"/>
              </a:rPr>
              <a:t>4</a:t>
            </a:r>
            <a:endParaRPr lang="zh-CN" altLang="en-US" sz="10700" b="1">
              <a:solidFill>
                <a:srgbClr val="F8F8F8"/>
              </a:solidFill>
              <a:latin typeface="微软雅黑" pitchFamily="34" charset="-122"/>
              <a:ea typeface="微软雅黑" pitchFamily="34" charset="-122"/>
              <a:sym typeface="微软雅黑" pitchFamily="34" charset="-122"/>
            </a:endParaRPr>
          </a:p>
        </p:txBody>
      </p:sp>
      <p:sp>
        <p:nvSpPr>
          <p:cNvPr id="58378" name="TextBox 24"/>
          <p:cNvSpPr>
            <a:spLocks noChangeArrowheads="1"/>
          </p:cNvSpPr>
          <p:nvPr/>
        </p:nvSpPr>
        <p:spPr bwMode="auto">
          <a:xfrm>
            <a:off x="4260850" y="1687513"/>
            <a:ext cx="5383213"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4300" b="1">
                <a:solidFill>
                  <a:srgbClr val="2B2A30"/>
                </a:solidFill>
                <a:latin typeface="微软雅黑" pitchFamily="34" charset="-122"/>
                <a:ea typeface="微软雅黑" pitchFamily="34" charset="-122"/>
                <a:sym typeface="微软雅黑" pitchFamily="34" charset="-122"/>
              </a:rPr>
              <a:t>党员组织关系转接</a:t>
            </a:r>
            <a:endParaRPr lang="zh-CN" altLang="en-US"/>
          </a:p>
        </p:txBody>
      </p:sp>
      <p:sp>
        <p:nvSpPr>
          <p:cNvPr id="58379" name="Rectangle 13"/>
          <p:cNvSpPr>
            <a:spLocks noChangeArrowheads="1"/>
          </p:cNvSpPr>
          <p:nvPr/>
        </p:nvSpPr>
        <p:spPr bwMode="auto">
          <a:xfrm>
            <a:off x="1552575" y="2108200"/>
            <a:ext cx="762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3100">
                <a:solidFill>
                  <a:srgbClr val="FFFFFF"/>
                </a:solidFill>
                <a:latin typeface="微软雅黑" pitchFamily="34" charset="-122"/>
                <a:ea typeface="微软雅黑" pitchFamily="34" charset="-122"/>
                <a:sym typeface="微软雅黑" pitchFamily="34" charset="-122"/>
              </a:rPr>
              <a:t>Part</a:t>
            </a:r>
            <a:endParaRPr lang="zh-CN" altLang="en-US">
              <a:solidFill>
                <a:srgbClr val="FEAE01"/>
              </a:solidFill>
              <a:latin typeface="微软雅黑" pitchFamily="34" charset="-122"/>
              <a:ea typeface="微软雅黑" pitchFamily="34" charset="-122"/>
              <a:sym typeface="微软雅黑" pitchFamily="34" charset="-122"/>
            </a:endParaRPr>
          </a:p>
        </p:txBody>
      </p:sp>
      <p:sp>
        <p:nvSpPr>
          <p:cNvPr id="58380" name="TextBox 26"/>
          <p:cNvSpPr>
            <a:spLocks noChangeArrowheads="1"/>
          </p:cNvSpPr>
          <p:nvPr/>
        </p:nvSpPr>
        <p:spPr bwMode="auto">
          <a:xfrm>
            <a:off x="1919288" y="3141663"/>
            <a:ext cx="8783637"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700">
                <a:latin typeface="微软雅黑" pitchFamily="34" charset="-122"/>
                <a:ea typeface="微软雅黑" pitchFamily="34" charset="-122"/>
              </a:rPr>
              <a:t>党员调动单位后，必须及时转移党员组织关系。需特别注意：</a:t>
            </a:r>
            <a:r>
              <a:rPr lang="zh-CN" altLang="en-US" sz="2700" b="1">
                <a:latin typeface="微软雅黑" pitchFamily="34" charset="-122"/>
                <a:ea typeface="微软雅黑" pitchFamily="34" charset="-122"/>
              </a:rPr>
              <a:t>没有正当理由，连续6个月不参加党的组织活动；不交纳党费；不作党所分配的工作，被认为是自行脱党。</a:t>
            </a:r>
          </a:p>
        </p:txBody>
      </p:sp>
      <p:sp>
        <p:nvSpPr>
          <p:cNvPr id="58381" name="TextBox 27"/>
          <p:cNvSpPr>
            <a:spLocks noChangeArrowheads="1"/>
          </p:cNvSpPr>
          <p:nvPr/>
        </p:nvSpPr>
        <p:spPr bwMode="auto">
          <a:xfrm>
            <a:off x="4232275" y="2478088"/>
            <a:ext cx="438467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内容</a:t>
            </a:r>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步骤</a:t>
            </a:r>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介绍信填写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8374"/>
                                        </p:tgtEl>
                                        <p:attrNameLst>
                                          <p:attrName>style.visibility</p:attrName>
                                        </p:attrNameLst>
                                      </p:cBhvr>
                                      <p:to>
                                        <p:strVal val="visible"/>
                                      </p:to>
                                    </p:set>
                                    <p:animEffect>
                                      <p:cBhvr>
                                        <p:cTn id="11" dur="500"/>
                                        <p:tgtEl>
                                          <p:spTgt spid="58374"/>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8375"/>
                                        </p:tgtEl>
                                        <p:attrNameLst>
                                          <p:attrName>style.visibility</p:attrName>
                                        </p:attrNameLst>
                                      </p:cBhvr>
                                      <p:to>
                                        <p:strVal val="visible"/>
                                      </p:to>
                                    </p:set>
                                    <p:animEffect>
                                      <p:cBhvr>
                                        <p:cTn id="15" dur="500"/>
                                        <p:tgtEl>
                                          <p:spTgt spid="58375"/>
                                        </p:tgtEl>
                                      </p:cBhvr>
                                    </p:animEffect>
                                  </p:childTnLst>
                                </p:cTn>
                              </p:par>
                            </p:childTnLst>
                          </p:cTn>
                        </p:par>
                        <p:par>
                          <p:cTn id="16" fill="hold" nodeType="afterGroup">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58377"/>
                                        </p:tgtEl>
                                        <p:attrNameLst>
                                          <p:attrName>style.visibility</p:attrName>
                                        </p:attrNameLst>
                                      </p:cBhvr>
                                      <p:to>
                                        <p:strVal val="visible"/>
                                      </p:to>
                                    </p:set>
                                    <p:anim calcmode="lin" valueType="num">
                                      <p:cBhvr>
                                        <p:cTn id="19" dur="500" fill="hold"/>
                                        <p:tgtEl>
                                          <p:spTgt spid="58377"/>
                                        </p:tgtEl>
                                        <p:attrNameLst>
                                          <p:attrName>ppt_w</p:attrName>
                                        </p:attrNameLst>
                                      </p:cBhvr>
                                      <p:tavLst>
                                        <p:tav tm="0">
                                          <p:val>
                                            <p:fltVal val="0"/>
                                          </p:val>
                                        </p:tav>
                                        <p:tav tm="100000">
                                          <p:val>
                                            <p:strVal val="#ppt_w"/>
                                          </p:val>
                                        </p:tav>
                                      </p:tavLst>
                                    </p:anim>
                                    <p:anim calcmode="lin" valueType="num">
                                      <p:cBhvr>
                                        <p:cTn id="20" dur="500" fill="hold"/>
                                        <p:tgtEl>
                                          <p:spTgt spid="58377"/>
                                        </p:tgtEl>
                                        <p:attrNameLst>
                                          <p:attrName>ppt_h</p:attrName>
                                        </p:attrNameLst>
                                      </p:cBhvr>
                                      <p:tavLst>
                                        <p:tav tm="0">
                                          <p:val>
                                            <p:fltVal val="0"/>
                                          </p:val>
                                        </p:tav>
                                        <p:tav tm="100000">
                                          <p:val>
                                            <p:strVal val="#ppt_h"/>
                                          </p:val>
                                        </p:tav>
                                      </p:tavLst>
                                    </p:anim>
                                    <p:anim calcmode="lin" valueType="num">
                                      <p:cBhvr>
                                        <p:cTn id="21" dur="500" fill="hold"/>
                                        <p:tgtEl>
                                          <p:spTgt spid="58377"/>
                                        </p:tgtEl>
                                        <p:attrNameLst>
                                          <p:attrName>style.rotation</p:attrName>
                                        </p:attrNameLst>
                                      </p:cBhvr>
                                      <p:tavLst>
                                        <p:tav tm="0">
                                          <p:val>
                                            <p:fltVal val="90"/>
                                          </p:val>
                                        </p:tav>
                                        <p:tav tm="100000">
                                          <p:val>
                                            <p:fltVal val="0"/>
                                          </p:val>
                                        </p:tav>
                                      </p:tavLst>
                                    </p:anim>
                                    <p:animEffect>
                                      <p:cBhvr>
                                        <p:cTn id="22" dur="500"/>
                                        <p:tgtEl>
                                          <p:spTgt spid="5837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8379"/>
                                        </p:tgtEl>
                                        <p:attrNameLst>
                                          <p:attrName>style.visibility</p:attrName>
                                        </p:attrNameLst>
                                      </p:cBhvr>
                                      <p:to>
                                        <p:strVal val="visible"/>
                                      </p:to>
                                    </p:set>
                                    <p:anim calcmode="lin" valueType="num">
                                      <p:cBhvr>
                                        <p:cTn id="25" dur="500" fill="hold"/>
                                        <p:tgtEl>
                                          <p:spTgt spid="58379"/>
                                        </p:tgtEl>
                                        <p:attrNameLst>
                                          <p:attrName>ppt_w</p:attrName>
                                        </p:attrNameLst>
                                      </p:cBhvr>
                                      <p:tavLst>
                                        <p:tav tm="0">
                                          <p:val>
                                            <p:fltVal val="0"/>
                                          </p:val>
                                        </p:tav>
                                        <p:tav tm="100000">
                                          <p:val>
                                            <p:strVal val="#ppt_w"/>
                                          </p:val>
                                        </p:tav>
                                      </p:tavLst>
                                    </p:anim>
                                    <p:anim calcmode="lin" valueType="num">
                                      <p:cBhvr>
                                        <p:cTn id="26" dur="500" fill="hold"/>
                                        <p:tgtEl>
                                          <p:spTgt spid="58379"/>
                                        </p:tgtEl>
                                        <p:attrNameLst>
                                          <p:attrName>ppt_h</p:attrName>
                                        </p:attrNameLst>
                                      </p:cBhvr>
                                      <p:tavLst>
                                        <p:tav tm="0">
                                          <p:val>
                                            <p:fltVal val="0"/>
                                          </p:val>
                                        </p:tav>
                                        <p:tav tm="100000">
                                          <p:val>
                                            <p:strVal val="#ppt_h"/>
                                          </p:val>
                                        </p:tav>
                                      </p:tavLst>
                                    </p:anim>
                                    <p:anim calcmode="lin" valueType="num">
                                      <p:cBhvr>
                                        <p:cTn id="27" dur="500" fill="hold"/>
                                        <p:tgtEl>
                                          <p:spTgt spid="58379"/>
                                        </p:tgtEl>
                                        <p:attrNameLst>
                                          <p:attrName>style.rotation</p:attrName>
                                        </p:attrNameLst>
                                      </p:cBhvr>
                                      <p:tavLst>
                                        <p:tav tm="0">
                                          <p:val>
                                            <p:fltVal val="90"/>
                                          </p:val>
                                        </p:tav>
                                        <p:tav tm="100000">
                                          <p:val>
                                            <p:fltVal val="0"/>
                                          </p:val>
                                        </p:tav>
                                      </p:tavLst>
                                    </p:anim>
                                    <p:animEffect>
                                      <p:cBhvr>
                                        <p:cTn id="28" dur="500"/>
                                        <p:tgtEl>
                                          <p:spTgt spid="58379"/>
                                        </p:tgtEl>
                                      </p:cBhvr>
                                    </p:animEffect>
                                  </p:childTnLst>
                                </p:cTn>
                              </p:par>
                            </p:childTnLst>
                          </p:cTn>
                        </p:par>
                        <p:par>
                          <p:cTn id="29" fill="hold" nodeType="afterGroup">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58378"/>
                                        </p:tgtEl>
                                        <p:attrNameLst>
                                          <p:attrName>style.visibility</p:attrName>
                                        </p:attrNameLst>
                                      </p:cBhvr>
                                      <p:to>
                                        <p:strVal val="visible"/>
                                      </p:to>
                                    </p:set>
                                    <p:animEffect>
                                      <p:cBhvr>
                                        <p:cTn id="32" dur="500"/>
                                        <p:tgtEl>
                                          <p:spTgt spid="5837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8381"/>
                                        </p:tgtEl>
                                        <p:attrNameLst>
                                          <p:attrName>style.visibility</p:attrName>
                                        </p:attrNameLst>
                                      </p:cBhvr>
                                      <p:to>
                                        <p:strVal val="visible"/>
                                      </p:to>
                                    </p:set>
                                    <p:animEffect>
                                      <p:cBhvr>
                                        <p:cTn id="35" dur="500"/>
                                        <p:tgtEl>
                                          <p:spTgt spid="58381"/>
                                        </p:tgtEl>
                                      </p:cBhvr>
                                    </p:animEffect>
                                  </p:childTnLst>
                                </p:cTn>
                              </p:par>
                            </p:childTnLst>
                          </p:cTn>
                        </p:par>
                        <p:par>
                          <p:cTn id="36" fill="hold" nodeType="afterGroup">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58380"/>
                                        </p:tgtEl>
                                        <p:attrNameLst>
                                          <p:attrName>style.visibility</p:attrName>
                                        </p:attrNameLst>
                                      </p:cBhvr>
                                      <p:to>
                                        <p:strVal val="visible"/>
                                      </p:to>
                                    </p:set>
                                    <p:anim calcmode="lin" valueType="num">
                                      <p:cBhvr>
                                        <p:cTn id="39" dur="500" fill="hold"/>
                                        <p:tgtEl>
                                          <p:spTgt spid="58380"/>
                                        </p:tgtEl>
                                        <p:attrNameLst>
                                          <p:attrName>ppt_w</p:attrName>
                                        </p:attrNameLst>
                                      </p:cBhvr>
                                      <p:tavLst>
                                        <p:tav tm="0">
                                          <p:val>
                                            <p:fltVal val="0"/>
                                          </p:val>
                                        </p:tav>
                                        <p:tav tm="100000">
                                          <p:val>
                                            <p:strVal val="#ppt_w"/>
                                          </p:val>
                                        </p:tav>
                                      </p:tavLst>
                                    </p:anim>
                                    <p:anim calcmode="lin" valueType="num">
                                      <p:cBhvr>
                                        <p:cTn id="40" dur="500" fill="hold"/>
                                        <p:tgtEl>
                                          <p:spTgt spid="58380"/>
                                        </p:tgtEl>
                                        <p:attrNameLst>
                                          <p:attrName>ppt_h</p:attrName>
                                        </p:attrNameLst>
                                      </p:cBhvr>
                                      <p:tavLst>
                                        <p:tav tm="0">
                                          <p:val>
                                            <p:fltVal val="0"/>
                                          </p:val>
                                        </p:tav>
                                        <p:tav tm="100000">
                                          <p:val>
                                            <p:strVal val="#ppt_h"/>
                                          </p:val>
                                        </p:tav>
                                      </p:tavLst>
                                    </p:anim>
                                    <p:anim calcmode="lin" valueType="num">
                                      <p:cBhvr>
                                        <p:cTn id="41" dur="500" fill="hold"/>
                                        <p:tgtEl>
                                          <p:spTgt spid="58380"/>
                                        </p:tgtEl>
                                        <p:attrNameLst>
                                          <p:attrName>style.rotation</p:attrName>
                                        </p:attrNameLst>
                                      </p:cBhvr>
                                      <p:tavLst>
                                        <p:tav tm="0">
                                          <p:val>
                                            <p:fltVal val="90"/>
                                          </p:val>
                                        </p:tav>
                                        <p:tav tm="100000">
                                          <p:val>
                                            <p:fltVal val="0"/>
                                          </p:val>
                                        </p:tav>
                                      </p:tavLst>
                                    </p:anim>
                                    <p:animEffect>
                                      <p:cBhvr>
                                        <p:cTn id="42" dur="500"/>
                                        <p:tgtEl>
                                          <p:spTgt spid="58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bldLvl="0" animBg="1" autoUpdateAnimBg="0"/>
      <p:bldP spid="58375" grpId="0" bldLvl="0" animBg="1" autoUpdateAnimBg="0"/>
      <p:bldP spid="58377" grpId="0" bldLvl="0" autoUpdateAnimBg="0"/>
      <p:bldP spid="58378" grpId="0" bldLvl="0" autoUpdateAnimBg="0"/>
      <p:bldP spid="58379" grpId="0" bldLvl="0" autoUpdateAnimBg="0"/>
      <p:bldP spid="58380" grpId="0" bldLvl="0" autoUpdateAnimBg="0"/>
      <p:bldP spid="58381" grpId="0" bldLvl="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D492B6C5-D7A6-462E-9E79-618445890932}" type="slidenum">
              <a:rPr lang="zh-CN" altLang="en-US" sz="1200" smtClean="0">
                <a:solidFill>
                  <a:srgbClr val="898989"/>
                </a:solidFill>
              </a:rPr>
              <a:pPr eaLnBrk="1" hangingPunct="1"/>
              <a:t>55</a:t>
            </a:fld>
            <a:endParaRPr lang="zh-CN" altLang="en-US" sz="1800" smtClean="0"/>
          </a:p>
        </p:txBody>
      </p:sp>
      <p:pic>
        <p:nvPicPr>
          <p:cNvPr id="6861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861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861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861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6861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8" descr="1"/>
          <p:cNvPicPr>
            <a:picLocks noChangeAspect="1" noChangeArrowheads="1"/>
          </p:cNvPicPr>
          <p:nvPr/>
        </p:nvPicPr>
        <p:blipFill>
          <a:blip r:embed="rId5">
            <a:extLst>
              <a:ext uri="{28A0092B-C50C-407E-A947-70E740481C1C}">
                <a14:useLocalDpi xmlns:a14="http://schemas.microsoft.com/office/drawing/2010/main" val="0"/>
              </a:ext>
            </a:extLst>
          </a:blip>
          <a:srcRect b="22578"/>
          <a:stretch>
            <a:fillRect/>
          </a:stretch>
        </p:blipFill>
        <p:spPr bwMode="auto">
          <a:xfrm>
            <a:off x="263525" y="1343025"/>
            <a:ext cx="5603875"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8" name="Picture 9" descr="2"/>
          <p:cNvPicPr>
            <a:picLocks noChangeAspect="1" noChangeArrowheads="1"/>
          </p:cNvPicPr>
          <p:nvPr/>
        </p:nvPicPr>
        <p:blipFill>
          <a:blip r:embed="rId6">
            <a:extLst>
              <a:ext uri="{28A0092B-C50C-407E-A947-70E740481C1C}">
                <a14:useLocalDpi xmlns:a14="http://schemas.microsoft.com/office/drawing/2010/main" val="0"/>
              </a:ext>
            </a:extLst>
          </a:blip>
          <a:srcRect b="53166"/>
          <a:stretch>
            <a:fillRect/>
          </a:stretch>
        </p:blipFill>
        <p:spPr bwMode="auto">
          <a:xfrm>
            <a:off x="5951538" y="3646488"/>
            <a:ext cx="614203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9" name="Picture 10" descr="1"/>
          <p:cNvPicPr>
            <a:picLocks noChangeAspect="1" noChangeArrowheads="1"/>
          </p:cNvPicPr>
          <p:nvPr/>
        </p:nvPicPr>
        <p:blipFill>
          <a:blip r:embed="rId5">
            <a:extLst>
              <a:ext uri="{28A0092B-C50C-407E-A947-70E740481C1C}">
                <a14:useLocalDpi xmlns:a14="http://schemas.microsoft.com/office/drawing/2010/main" val="0"/>
              </a:ext>
            </a:extLst>
          </a:blip>
          <a:srcRect t="76514"/>
          <a:stretch>
            <a:fillRect/>
          </a:stretch>
        </p:blipFill>
        <p:spPr bwMode="auto">
          <a:xfrm>
            <a:off x="5951538" y="2349500"/>
            <a:ext cx="6157912"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（一）内容</a:t>
            </a:r>
            <a:endParaRPr lang="zh-CN" altLang="en-US" sz="1600" b="1">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403"/>
                                        </p:tgtEl>
                                        <p:attrNameLst>
                                          <p:attrName>style.visibility</p:attrName>
                                        </p:attrNameLst>
                                      </p:cBhvr>
                                      <p:to>
                                        <p:strVal val="visible"/>
                                      </p:to>
                                    </p:set>
                                    <p:animEffect>
                                      <p:cBhvr>
                                        <p:cTn id="7" dur="500"/>
                                        <p:tgtEl>
                                          <p:spTgt spid="59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3" grpId="0" bldLvl="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7BF53631-5C06-4E67-A939-46FF7B24FC30}" type="slidenum">
              <a:rPr lang="zh-CN" altLang="en-US" sz="1200" smtClean="0">
                <a:solidFill>
                  <a:srgbClr val="898989"/>
                </a:solidFill>
              </a:rPr>
              <a:pPr eaLnBrk="1" hangingPunct="1"/>
              <a:t>56</a:t>
            </a:fld>
            <a:endParaRPr lang="zh-CN" altLang="en-US" sz="1800" smtClean="0"/>
          </a:p>
        </p:txBody>
      </p:sp>
      <p:pic>
        <p:nvPicPr>
          <p:cNvPr id="6963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963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963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6963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3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6964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1" name="Picture 8" descr="4"/>
          <p:cNvPicPr>
            <a:picLocks noChangeAspect="1" noChangeArrowheads="1"/>
          </p:cNvPicPr>
          <p:nvPr/>
        </p:nvPicPr>
        <p:blipFill>
          <a:blip r:embed="rId5">
            <a:extLst>
              <a:ext uri="{28A0092B-C50C-407E-A947-70E740481C1C}">
                <a14:useLocalDpi xmlns:a14="http://schemas.microsoft.com/office/drawing/2010/main" val="0"/>
              </a:ext>
            </a:extLst>
          </a:blip>
          <a:srcRect t="41830"/>
          <a:stretch>
            <a:fillRect/>
          </a:stretch>
        </p:blipFill>
        <p:spPr bwMode="auto">
          <a:xfrm>
            <a:off x="766763" y="1414463"/>
            <a:ext cx="5256212"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2" name="Picture 9" descr="5"/>
          <p:cNvPicPr>
            <a:picLocks noChangeAspect="1" noChangeArrowheads="1"/>
          </p:cNvPicPr>
          <p:nvPr/>
        </p:nvPicPr>
        <p:blipFill>
          <a:blip r:embed="rId6">
            <a:extLst>
              <a:ext uri="{28A0092B-C50C-407E-A947-70E740481C1C}">
                <a14:useLocalDpi xmlns:a14="http://schemas.microsoft.com/office/drawing/2010/main" val="0"/>
              </a:ext>
            </a:extLst>
          </a:blip>
          <a:srcRect b="53464"/>
          <a:stretch>
            <a:fillRect/>
          </a:stretch>
        </p:blipFill>
        <p:spPr bwMode="auto">
          <a:xfrm>
            <a:off x="766763" y="3790950"/>
            <a:ext cx="52371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3" name="Picture 10" descr="5"/>
          <p:cNvPicPr>
            <a:picLocks noChangeAspect="1" noChangeArrowheads="1"/>
          </p:cNvPicPr>
          <p:nvPr/>
        </p:nvPicPr>
        <p:blipFill>
          <a:blip r:embed="rId6">
            <a:extLst>
              <a:ext uri="{28A0092B-C50C-407E-A947-70E740481C1C}">
                <a14:useLocalDpi xmlns:a14="http://schemas.microsoft.com/office/drawing/2010/main" val="0"/>
              </a:ext>
            </a:extLst>
          </a:blip>
          <a:srcRect t="43880"/>
          <a:stretch>
            <a:fillRect/>
          </a:stretch>
        </p:blipFill>
        <p:spPr bwMode="auto">
          <a:xfrm>
            <a:off x="6383338" y="1198563"/>
            <a:ext cx="4762500" cy="205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4" name="Picture 11" descr="6"/>
          <p:cNvPicPr>
            <a:picLocks noChangeAspect="1" noChangeArrowheads="1"/>
          </p:cNvPicPr>
          <p:nvPr/>
        </p:nvPicPr>
        <p:blipFill>
          <a:blip r:embed="rId7">
            <a:extLst>
              <a:ext uri="{28A0092B-C50C-407E-A947-70E740481C1C}">
                <a14:useLocalDpi xmlns:a14="http://schemas.microsoft.com/office/drawing/2010/main" val="0"/>
              </a:ext>
            </a:extLst>
          </a:blip>
          <a:srcRect b="23364"/>
          <a:stretch>
            <a:fillRect/>
          </a:stretch>
        </p:blipFill>
        <p:spPr bwMode="auto">
          <a:xfrm>
            <a:off x="6384925" y="3286125"/>
            <a:ext cx="4762500"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8"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（一）内容</a:t>
            </a:r>
            <a:endParaRPr lang="zh-CN" altLang="en-US" sz="1600" b="1">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0428"/>
                                        </p:tgtEl>
                                        <p:attrNameLst>
                                          <p:attrName>style.visibility</p:attrName>
                                        </p:attrNameLst>
                                      </p:cBhvr>
                                      <p:to>
                                        <p:strVal val="visible"/>
                                      </p:to>
                                    </p:set>
                                    <p:animEffect>
                                      <p:cBhvr>
                                        <p:cTn id="7" dur="500"/>
                                        <p:tgtEl>
                                          <p:spTgt spid="60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8" grpId="0" bldLvl="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551B4948-78C2-4E44-8FE2-D786420C15B9}" type="slidenum">
              <a:rPr lang="zh-CN" altLang="en-US" sz="1200" smtClean="0">
                <a:solidFill>
                  <a:srgbClr val="898989"/>
                </a:solidFill>
              </a:rPr>
              <a:pPr eaLnBrk="1" hangingPunct="1"/>
              <a:t>57</a:t>
            </a:fld>
            <a:endParaRPr lang="zh-CN" altLang="en-US" sz="1800" smtClean="0"/>
          </a:p>
        </p:txBody>
      </p:sp>
      <p:pic>
        <p:nvPicPr>
          <p:cNvPr id="7065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066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066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066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6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7066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8" descr="6"/>
          <p:cNvPicPr>
            <a:picLocks noChangeAspect="1" noChangeArrowheads="1"/>
          </p:cNvPicPr>
          <p:nvPr/>
        </p:nvPicPr>
        <p:blipFill>
          <a:blip r:embed="rId5">
            <a:extLst>
              <a:ext uri="{28A0092B-C50C-407E-A947-70E740481C1C}">
                <a14:useLocalDpi xmlns:a14="http://schemas.microsoft.com/office/drawing/2010/main" val="0"/>
              </a:ext>
            </a:extLst>
          </a:blip>
          <a:srcRect t="73990"/>
          <a:stretch>
            <a:fillRect/>
          </a:stretch>
        </p:blipFill>
        <p:spPr bwMode="auto">
          <a:xfrm>
            <a:off x="982663" y="1343025"/>
            <a:ext cx="47625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6" name="Picture 9" descr="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663" y="2349500"/>
            <a:ext cx="47625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7" name="Picture 10" descr="8"/>
          <p:cNvPicPr>
            <a:picLocks noChangeAspect="1" noChangeArrowheads="1"/>
          </p:cNvPicPr>
          <p:nvPr/>
        </p:nvPicPr>
        <p:blipFill>
          <a:blip r:embed="rId7">
            <a:extLst>
              <a:ext uri="{28A0092B-C50C-407E-A947-70E740481C1C}">
                <a14:useLocalDpi xmlns:a14="http://schemas.microsoft.com/office/drawing/2010/main" val="0"/>
              </a:ext>
            </a:extLst>
          </a:blip>
          <a:srcRect b="21762"/>
          <a:stretch>
            <a:fillRect/>
          </a:stretch>
        </p:blipFill>
        <p:spPr bwMode="auto">
          <a:xfrm>
            <a:off x="6311900" y="2854325"/>
            <a:ext cx="4762500"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11" descr="7"/>
          <p:cNvPicPr>
            <a:picLocks noChangeAspect="1" noChangeArrowheads="1"/>
          </p:cNvPicPr>
          <p:nvPr/>
        </p:nvPicPr>
        <p:blipFill>
          <a:blip r:embed="rId6">
            <a:extLst>
              <a:ext uri="{28A0092B-C50C-407E-A947-70E740481C1C}">
                <a14:useLocalDpi xmlns:a14="http://schemas.microsoft.com/office/drawing/2010/main" val="0"/>
              </a:ext>
            </a:extLst>
          </a:blip>
          <a:srcRect t="76073"/>
          <a:stretch>
            <a:fillRect/>
          </a:stretch>
        </p:blipFill>
        <p:spPr bwMode="auto">
          <a:xfrm>
            <a:off x="6311900" y="1917700"/>
            <a:ext cx="47625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2"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（一）内容</a:t>
            </a:r>
            <a:endParaRPr lang="zh-CN" altLang="en-US" sz="1600" b="1">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452"/>
                                        </p:tgtEl>
                                        <p:attrNameLst>
                                          <p:attrName>style.visibility</p:attrName>
                                        </p:attrNameLst>
                                      </p:cBhvr>
                                      <p:to>
                                        <p:strVal val="visible"/>
                                      </p:to>
                                    </p:set>
                                    <p:animEffect>
                                      <p:cBhvr>
                                        <p:cTn id="7" dur="500"/>
                                        <p:tgtEl>
                                          <p:spTgt spid="61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2" grpId="0" bldLvl="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C09E0F09-70D9-4C15-8CD4-740654BE90A1}" type="slidenum">
              <a:rPr lang="zh-CN" altLang="en-US" sz="1200" smtClean="0">
                <a:solidFill>
                  <a:srgbClr val="898989"/>
                </a:solidFill>
              </a:rPr>
              <a:pPr eaLnBrk="1" hangingPunct="1"/>
              <a:t>58</a:t>
            </a:fld>
            <a:endParaRPr lang="zh-CN" altLang="en-US" sz="1800" smtClean="0"/>
          </a:p>
        </p:txBody>
      </p:sp>
      <p:pic>
        <p:nvPicPr>
          <p:cNvPr id="7168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168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168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168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8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7168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9" name="Picture 8" descr="10"/>
          <p:cNvPicPr>
            <a:picLocks noChangeAspect="1" noChangeArrowheads="1"/>
          </p:cNvPicPr>
          <p:nvPr/>
        </p:nvPicPr>
        <p:blipFill>
          <a:blip r:embed="rId5">
            <a:extLst>
              <a:ext uri="{28A0092B-C50C-407E-A947-70E740481C1C}">
                <a14:useLocalDpi xmlns:a14="http://schemas.microsoft.com/office/drawing/2010/main" val="0"/>
              </a:ext>
            </a:extLst>
          </a:blip>
          <a:srcRect b="37697"/>
          <a:stretch>
            <a:fillRect/>
          </a:stretch>
        </p:blipFill>
        <p:spPr bwMode="auto">
          <a:xfrm>
            <a:off x="2206625" y="2349500"/>
            <a:ext cx="8640763" cy="413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90" name="Picture 9" descr="9"/>
          <p:cNvPicPr>
            <a:picLocks noChangeAspect="1" noChangeArrowheads="1"/>
          </p:cNvPicPr>
          <p:nvPr/>
        </p:nvPicPr>
        <p:blipFill>
          <a:blip r:embed="rId6">
            <a:extLst>
              <a:ext uri="{28A0092B-C50C-407E-A947-70E740481C1C}">
                <a14:useLocalDpi xmlns:a14="http://schemas.microsoft.com/office/drawing/2010/main" val="0"/>
              </a:ext>
            </a:extLst>
          </a:blip>
          <a:srcRect t="77925"/>
          <a:stretch>
            <a:fillRect/>
          </a:stretch>
        </p:blipFill>
        <p:spPr bwMode="auto">
          <a:xfrm>
            <a:off x="2206625" y="909638"/>
            <a:ext cx="8569325"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（一）内容</a:t>
            </a:r>
            <a:endParaRPr lang="zh-CN" altLang="en-US" sz="1600" b="1">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474"/>
                                        </p:tgtEl>
                                        <p:attrNameLst>
                                          <p:attrName>style.visibility</p:attrName>
                                        </p:attrNameLst>
                                      </p:cBhvr>
                                      <p:to>
                                        <p:strVal val="visible"/>
                                      </p:to>
                                    </p:set>
                                    <p:animEffect>
                                      <p:cBhvr>
                                        <p:cTn id="7" dur="500"/>
                                        <p:tgtEl>
                                          <p:spTgt spid="62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4" grpId="0" bldLvl="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F731C042-336A-457B-8D1F-C3A948134591}" type="slidenum">
              <a:rPr lang="zh-CN" altLang="en-US" sz="1200" smtClean="0">
                <a:solidFill>
                  <a:srgbClr val="898989"/>
                </a:solidFill>
              </a:rPr>
              <a:pPr eaLnBrk="1" hangingPunct="1"/>
              <a:t>59</a:t>
            </a:fld>
            <a:endParaRPr lang="zh-CN" altLang="en-US" sz="1800" smtClean="0"/>
          </a:p>
        </p:txBody>
      </p:sp>
      <p:pic>
        <p:nvPicPr>
          <p:cNvPr id="7270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270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270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271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1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7271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（二）党组织关系转出步骤</a:t>
            </a:r>
            <a:endParaRPr lang="zh-CN" altLang="en-US" sz="1600" b="1">
              <a:latin typeface="微软雅黑" pitchFamily="34" charset="-122"/>
              <a:ea typeface="微软雅黑" pitchFamily="34" charset="-122"/>
              <a:sym typeface="微软雅黑" pitchFamily="34" charset="-122"/>
            </a:endParaRPr>
          </a:p>
        </p:txBody>
      </p:sp>
      <p:sp>
        <p:nvSpPr>
          <p:cNvPr id="63497" name="矩形 23"/>
          <p:cNvSpPr>
            <a:spLocks noChangeArrowheads="1"/>
          </p:cNvSpPr>
          <p:nvPr/>
        </p:nvSpPr>
        <p:spPr bwMode="auto">
          <a:xfrm>
            <a:off x="0" y="3375025"/>
            <a:ext cx="6737350" cy="3683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latin typeface="微软雅黑" pitchFamily="34" charset="-122"/>
              <a:ea typeface="微软雅黑" pitchFamily="34" charset="-122"/>
              <a:sym typeface="微软雅黑" pitchFamily="34" charset="-122"/>
            </a:endParaRPr>
          </a:p>
        </p:txBody>
      </p:sp>
      <p:sp>
        <p:nvSpPr>
          <p:cNvPr id="63498" name="文本框 3"/>
          <p:cNvSpPr>
            <a:spLocks noChangeArrowheads="1"/>
          </p:cNvSpPr>
          <p:nvPr/>
        </p:nvSpPr>
        <p:spPr bwMode="auto">
          <a:xfrm>
            <a:off x="6223000" y="1997075"/>
            <a:ext cx="1158875"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90000"/>
              </a:lnSpc>
            </a:pPr>
            <a:r>
              <a:rPr lang="en-US" altLang="zh-CN" sz="3600">
                <a:solidFill>
                  <a:srgbClr val="BFBFBF"/>
                </a:solidFill>
                <a:latin typeface="微软雅黑" pitchFamily="34" charset="-122"/>
                <a:ea typeface="微软雅黑" pitchFamily="34" charset="-122"/>
                <a:sym typeface="微软雅黑" pitchFamily="34" charset="-122"/>
              </a:rPr>
              <a:t>Step</a:t>
            </a:r>
            <a:endParaRPr lang="zh-CN" altLang="en-US" sz="3600">
              <a:solidFill>
                <a:srgbClr val="BFBFBF"/>
              </a:solidFill>
              <a:latin typeface="微软雅黑" pitchFamily="34" charset="-122"/>
              <a:ea typeface="微软雅黑" pitchFamily="34" charset="-122"/>
              <a:sym typeface="微软雅黑" pitchFamily="34" charset="-122"/>
            </a:endParaRPr>
          </a:p>
          <a:p>
            <a:pPr algn="ctr" eaLnBrk="1" hangingPunct="1">
              <a:lnSpc>
                <a:spcPct val="90000"/>
              </a:lnSpc>
            </a:pPr>
            <a:r>
              <a:rPr lang="en-US" altLang="zh-CN" sz="6000">
                <a:solidFill>
                  <a:srgbClr val="000000"/>
                </a:solidFill>
                <a:latin typeface="微软雅黑" pitchFamily="34" charset="-122"/>
                <a:ea typeface="微软雅黑" pitchFamily="34" charset="-122"/>
                <a:sym typeface="微软雅黑" pitchFamily="34" charset="-122"/>
              </a:rPr>
              <a:t>01</a:t>
            </a:r>
            <a:endParaRPr lang="zh-CN" altLang="en-US" sz="6000">
              <a:solidFill>
                <a:srgbClr val="000000"/>
              </a:solidFill>
              <a:latin typeface="微软雅黑" pitchFamily="34" charset="-122"/>
              <a:ea typeface="微软雅黑" pitchFamily="34" charset="-122"/>
              <a:sym typeface="微软雅黑" pitchFamily="34" charset="-122"/>
            </a:endParaRPr>
          </a:p>
        </p:txBody>
      </p:sp>
      <p:grpSp>
        <p:nvGrpSpPr>
          <p:cNvPr id="2" name="Group 11"/>
          <p:cNvGrpSpPr>
            <a:grpSpLocks/>
          </p:cNvGrpSpPr>
          <p:nvPr/>
        </p:nvGrpSpPr>
        <p:grpSpPr bwMode="auto">
          <a:xfrm>
            <a:off x="5619750" y="1428750"/>
            <a:ext cx="2311400" cy="2314575"/>
            <a:chOff x="0" y="0"/>
            <a:chExt cx="1970470" cy="1970470"/>
          </a:xfrm>
        </p:grpSpPr>
        <p:sp>
          <p:nvSpPr>
            <p:cNvPr id="72730" name="任意多边形 26"/>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latin typeface="微软雅黑" pitchFamily="34" charset="-122"/>
                <a:ea typeface="微软雅黑" pitchFamily="34" charset="-122"/>
                <a:sym typeface="微软雅黑" pitchFamily="34" charset="-122"/>
              </a:endParaRPr>
            </a:p>
          </p:txBody>
        </p:sp>
        <p:sp>
          <p:nvSpPr>
            <p:cNvPr id="72731" name="任意多边形 27"/>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FF57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latin typeface="微软雅黑" pitchFamily="34" charset="-122"/>
                <a:ea typeface="微软雅黑" pitchFamily="34" charset="-122"/>
                <a:sym typeface="微软雅黑" pitchFamily="34" charset="-122"/>
              </a:endParaRPr>
            </a:p>
          </p:txBody>
        </p:sp>
      </p:grpSp>
      <p:sp>
        <p:nvSpPr>
          <p:cNvPr id="63502" name="矩形 28"/>
          <p:cNvSpPr>
            <a:spLocks noChangeArrowheads="1"/>
          </p:cNvSpPr>
          <p:nvPr/>
        </p:nvSpPr>
        <p:spPr bwMode="auto">
          <a:xfrm flipV="1">
            <a:off x="0" y="4079875"/>
            <a:ext cx="4595813" cy="36988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latin typeface="微软雅黑" pitchFamily="34" charset="-122"/>
              <a:ea typeface="微软雅黑" pitchFamily="34" charset="-122"/>
              <a:sym typeface="微软雅黑" pitchFamily="34" charset="-122"/>
            </a:endParaRPr>
          </a:p>
        </p:txBody>
      </p:sp>
      <p:sp>
        <p:nvSpPr>
          <p:cNvPr id="63503" name="文本框 16"/>
          <p:cNvSpPr>
            <a:spLocks noChangeArrowheads="1"/>
          </p:cNvSpPr>
          <p:nvPr/>
        </p:nvSpPr>
        <p:spPr bwMode="auto">
          <a:xfrm>
            <a:off x="4027488" y="4630738"/>
            <a:ext cx="11588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90000"/>
              </a:lnSpc>
            </a:pPr>
            <a:r>
              <a:rPr lang="en-US" altLang="zh-CN" sz="3600">
                <a:solidFill>
                  <a:srgbClr val="BFBFBF"/>
                </a:solidFill>
                <a:latin typeface="微软雅黑" pitchFamily="34" charset="-122"/>
                <a:ea typeface="微软雅黑" pitchFamily="34" charset="-122"/>
                <a:sym typeface="微软雅黑" pitchFamily="34" charset="-122"/>
              </a:rPr>
              <a:t>Step</a:t>
            </a:r>
            <a:endParaRPr lang="zh-CN" altLang="en-US" sz="3600">
              <a:solidFill>
                <a:srgbClr val="BFBFBF"/>
              </a:solidFill>
              <a:latin typeface="微软雅黑" pitchFamily="34" charset="-122"/>
              <a:ea typeface="微软雅黑" pitchFamily="34" charset="-122"/>
              <a:sym typeface="微软雅黑" pitchFamily="34" charset="-122"/>
            </a:endParaRPr>
          </a:p>
          <a:p>
            <a:pPr algn="ctr" eaLnBrk="1" hangingPunct="1">
              <a:lnSpc>
                <a:spcPct val="90000"/>
              </a:lnSpc>
            </a:pPr>
            <a:r>
              <a:rPr lang="en-US" altLang="zh-CN" sz="6000">
                <a:solidFill>
                  <a:srgbClr val="000000"/>
                </a:solidFill>
                <a:latin typeface="微软雅黑" pitchFamily="34" charset="-122"/>
                <a:ea typeface="微软雅黑" pitchFamily="34" charset="-122"/>
                <a:sym typeface="微软雅黑" pitchFamily="34" charset="-122"/>
              </a:rPr>
              <a:t>02</a:t>
            </a:r>
            <a:endParaRPr lang="zh-CN" altLang="en-US" sz="6000">
              <a:solidFill>
                <a:srgbClr val="000000"/>
              </a:solidFill>
              <a:latin typeface="微软雅黑" pitchFamily="34" charset="-122"/>
              <a:ea typeface="微软雅黑" pitchFamily="34" charset="-122"/>
              <a:sym typeface="微软雅黑" pitchFamily="34" charset="-122"/>
            </a:endParaRPr>
          </a:p>
        </p:txBody>
      </p:sp>
      <p:grpSp>
        <p:nvGrpSpPr>
          <p:cNvPr id="3" name="Group 16"/>
          <p:cNvGrpSpPr>
            <a:grpSpLocks/>
          </p:cNvGrpSpPr>
          <p:nvPr/>
        </p:nvGrpSpPr>
        <p:grpSpPr bwMode="auto">
          <a:xfrm flipV="1">
            <a:off x="3454400" y="4079875"/>
            <a:ext cx="2312988" cy="2312988"/>
            <a:chOff x="0" y="0"/>
            <a:chExt cx="1970470" cy="1970470"/>
          </a:xfrm>
        </p:grpSpPr>
        <p:sp>
          <p:nvSpPr>
            <p:cNvPr id="72728" name="任意多边形 31"/>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latin typeface="微软雅黑" pitchFamily="34" charset="-122"/>
                <a:ea typeface="微软雅黑" pitchFamily="34" charset="-122"/>
                <a:sym typeface="微软雅黑" pitchFamily="34" charset="-122"/>
              </a:endParaRPr>
            </a:p>
          </p:txBody>
        </p:sp>
        <p:sp>
          <p:nvSpPr>
            <p:cNvPr id="72729" name="任意多边形 32"/>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FF57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latin typeface="微软雅黑" pitchFamily="34" charset="-122"/>
                <a:ea typeface="微软雅黑" pitchFamily="34" charset="-122"/>
                <a:sym typeface="微软雅黑" pitchFamily="34" charset="-122"/>
              </a:endParaRPr>
            </a:p>
          </p:txBody>
        </p:sp>
      </p:grpSp>
      <p:sp>
        <p:nvSpPr>
          <p:cNvPr id="63507" name="矩形 33"/>
          <p:cNvSpPr>
            <a:spLocks noChangeArrowheads="1"/>
          </p:cNvSpPr>
          <p:nvPr/>
        </p:nvSpPr>
        <p:spPr bwMode="auto">
          <a:xfrm flipV="1">
            <a:off x="6988175" y="4079875"/>
            <a:ext cx="5202238" cy="36988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latin typeface="微软雅黑" pitchFamily="34" charset="-122"/>
              <a:ea typeface="微软雅黑" pitchFamily="34" charset="-122"/>
              <a:sym typeface="微软雅黑" pitchFamily="34" charset="-122"/>
            </a:endParaRPr>
          </a:p>
        </p:txBody>
      </p:sp>
      <p:sp>
        <p:nvSpPr>
          <p:cNvPr id="63508" name="文本框 24"/>
          <p:cNvSpPr>
            <a:spLocks noChangeArrowheads="1"/>
          </p:cNvSpPr>
          <p:nvPr/>
        </p:nvSpPr>
        <p:spPr bwMode="auto">
          <a:xfrm>
            <a:off x="6518275" y="4646613"/>
            <a:ext cx="115887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90000"/>
              </a:lnSpc>
            </a:pPr>
            <a:r>
              <a:rPr lang="en-US" altLang="zh-CN" sz="3600">
                <a:solidFill>
                  <a:srgbClr val="BFBFBF"/>
                </a:solidFill>
                <a:latin typeface="微软雅黑" pitchFamily="34" charset="-122"/>
                <a:ea typeface="微软雅黑" pitchFamily="34" charset="-122"/>
                <a:sym typeface="微软雅黑" pitchFamily="34" charset="-122"/>
              </a:rPr>
              <a:t>Step</a:t>
            </a:r>
            <a:endParaRPr lang="zh-CN" altLang="en-US" sz="3600">
              <a:solidFill>
                <a:srgbClr val="BFBFBF"/>
              </a:solidFill>
              <a:latin typeface="微软雅黑" pitchFamily="34" charset="-122"/>
              <a:ea typeface="微软雅黑" pitchFamily="34" charset="-122"/>
              <a:sym typeface="微软雅黑" pitchFamily="34" charset="-122"/>
            </a:endParaRPr>
          </a:p>
          <a:p>
            <a:pPr algn="ctr" eaLnBrk="1" hangingPunct="1">
              <a:lnSpc>
                <a:spcPct val="90000"/>
              </a:lnSpc>
            </a:pPr>
            <a:r>
              <a:rPr lang="en-US" altLang="zh-CN" sz="6000">
                <a:solidFill>
                  <a:srgbClr val="000000"/>
                </a:solidFill>
                <a:latin typeface="微软雅黑" pitchFamily="34" charset="-122"/>
                <a:ea typeface="微软雅黑" pitchFamily="34" charset="-122"/>
                <a:sym typeface="微软雅黑" pitchFamily="34" charset="-122"/>
              </a:rPr>
              <a:t>03</a:t>
            </a:r>
            <a:endParaRPr lang="zh-CN" altLang="en-US" sz="6000">
              <a:solidFill>
                <a:srgbClr val="000000"/>
              </a:solidFill>
              <a:latin typeface="微软雅黑" pitchFamily="34" charset="-122"/>
              <a:ea typeface="微软雅黑" pitchFamily="34" charset="-122"/>
              <a:sym typeface="微软雅黑" pitchFamily="34" charset="-122"/>
            </a:endParaRPr>
          </a:p>
        </p:txBody>
      </p:sp>
      <p:grpSp>
        <p:nvGrpSpPr>
          <p:cNvPr id="4" name="Group 21"/>
          <p:cNvGrpSpPr>
            <a:grpSpLocks/>
          </p:cNvGrpSpPr>
          <p:nvPr/>
        </p:nvGrpSpPr>
        <p:grpSpPr bwMode="auto">
          <a:xfrm flipV="1">
            <a:off x="5899150" y="4079875"/>
            <a:ext cx="2311400" cy="2312988"/>
            <a:chOff x="0" y="0"/>
            <a:chExt cx="1970470" cy="1970470"/>
          </a:xfrm>
        </p:grpSpPr>
        <p:sp>
          <p:nvSpPr>
            <p:cNvPr id="72726" name="任意多边形 36"/>
            <p:cNvSpPr>
              <a:spLocks noChangeArrowheads="1"/>
            </p:cNvSpPr>
            <p:nvPr/>
          </p:nvSpPr>
          <p:spPr bwMode="auto">
            <a:xfrm>
              <a:off x="0" y="0"/>
              <a:ext cx="1970470" cy="1523844"/>
            </a:xfrm>
            <a:custGeom>
              <a:avLst/>
              <a:gdLst>
                <a:gd name="T0" fmla="*/ 985235 w 1970470"/>
                <a:gd name="T1" fmla="*/ 0 h 1523844"/>
                <a:gd name="T2" fmla="*/ 1970470 w 1970470"/>
                <a:gd name="T3" fmla="*/ 985235 h 1523844"/>
                <a:gd name="T4" fmla="*/ 1851557 w 1970470"/>
                <a:gd name="T5" fmla="*/ 1454856 h 1523844"/>
                <a:gd name="T6" fmla="*/ 1809646 w 1970470"/>
                <a:gd name="T7" fmla="*/ 1523844 h 1523844"/>
                <a:gd name="T8" fmla="*/ 1380307 w 1970470"/>
                <a:gd name="T9" fmla="*/ 1523844 h 1523844"/>
                <a:gd name="T10" fmla="*/ 1458954 w 1970470"/>
                <a:gd name="T11" fmla="*/ 1458954 h 1523844"/>
                <a:gd name="T12" fmla="*/ 1655175 w 1970470"/>
                <a:gd name="T13" fmla="*/ 985235 h 1523844"/>
                <a:gd name="T14" fmla="*/ 985235 w 1970470"/>
                <a:gd name="T15" fmla="*/ 315295 h 1523844"/>
                <a:gd name="T16" fmla="*/ 315295 w 1970470"/>
                <a:gd name="T17" fmla="*/ 985235 h 1523844"/>
                <a:gd name="T18" fmla="*/ 511516 w 1970470"/>
                <a:gd name="T19" fmla="*/ 1458954 h 1523844"/>
                <a:gd name="T20" fmla="*/ 590163 w 1970470"/>
                <a:gd name="T21" fmla="*/ 1523844 h 1523844"/>
                <a:gd name="T22" fmla="*/ 160824 w 1970470"/>
                <a:gd name="T23" fmla="*/ 1523844 h 1523844"/>
                <a:gd name="T24" fmla="*/ 118913 w 1970470"/>
                <a:gd name="T25" fmla="*/ 1454856 h 1523844"/>
                <a:gd name="T26" fmla="*/ 0 w 1970470"/>
                <a:gd name="T27" fmla="*/ 985235 h 1523844"/>
                <a:gd name="T28" fmla="*/ 985235 w 1970470"/>
                <a:gd name="T29" fmla="*/ 0 h 15238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70470"/>
                <a:gd name="T46" fmla="*/ 0 h 1523844"/>
                <a:gd name="T47" fmla="*/ 1970470 w 1970470"/>
                <a:gd name="T48" fmla="*/ 1523844 h 15238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70470" h="1523844">
                  <a:moveTo>
                    <a:pt x="985235" y="0"/>
                  </a:moveTo>
                  <a:cubicBezTo>
                    <a:pt x="1529365" y="0"/>
                    <a:pt x="1970470" y="441105"/>
                    <a:pt x="1970470" y="985235"/>
                  </a:cubicBezTo>
                  <a:cubicBezTo>
                    <a:pt x="1970470" y="1155276"/>
                    <a:pt x="1927393" y="1315255"/>
                    <a:pt x="1851557" y="1454856"/>
                  </a:cubicBezTo>
                  <a:lnTo>
                    <a:pt x="1809646" y="1523844"/>
                  </a:lnTo>
                  <a:lnTo>
                    <a:pt x="1380307" y="1523844"/>
                  </a:lnTo>
                  <a:lnTo>
                    <a:pt x="1458954" y="1458954"/>
                  </a:lnTo>
                  <a:cubicBezTo>
                    <a:pt x="1580189" y="1337719"/>
                    <a:pt x="1655175" y="1170234"/>
                    <a:pt x="1655175" y="985235"/>
                  </a:cubicBezTo>
                  <a:cubicBezTo>
                    <a:pt x="1655175" y="615237"/>
                    <a:pt x="1355233" y="315295"/>
                    <a:pt x="985235" y="315295"/>
                  </a:cubicBezTo>
                  <a:cubicBezTo>
                    <a:pt x="615237" y="315295"/>
                    <a:pt x="315295" y="615237"/>
                    <a:pt x="315295" y="985235"/>
                  </a:cubicBezTo>
                  <a:cubicBezTo>
                    <a:pt x="315295" y="1170234"/>
                    <a:pt x="390281" y="1337719"/>
                    <a:pt x="511516" y="1458954"/>
                  </a:cubicBezTo>
                  <a:lnTo>
                    <a:pt x="590163" y="1523844"/>
                  </a:lnTo>
                  <a:lnTo>
                    <a:pt x="160824" y="1523844"/>
                  </a:lnTo>
                  <a:lnTo>
                    <a:pt x="118913" y="1454856"/>
                  </a:lnTo>
                  <a:cubicBezTo>
                    <a:pt x="43077" y="1315255"/>
                    <a:pt x="0" y="1155276"/>
                    <a:pt x="0" y="985235"/>
                  </a:cubicBezTo>
                  <a:cubicBezTo>
                    <a:pt x="0" y="441105"/>
                    <a:pt x="441105" y="0"/>
                    <a:pt x="985235" y="0"/>
                  </a:cubicBez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latin typeface="微软雅黑" pitchFamily="34" charset="-122"/>
                <a:ea typeface="微软雅黑" pitchFamily="34" charset="-122"/>
                <a:sym typeface="微软雅黑" pitchFamily="34" charset="-122"/>
              </a:endParaRPr>
            </a:p>
          </p:txBody>
        </p:sp>
        <p:sp>
          <p:nvSpPr>
            <p:cNvPr id="72727" name="任意多边形 37"/>
            <p:cNvSpPr>
              <a:spLocks noChangeArrowheads="1"/>
            </p:cNvSpPr>
            <p:nvPr/>
          </p:nvSpPr>
          <p:spPr bwMode="auto">
            <a:xfrm>
              <a:off x="160824" y="1523844"/>
              <a:ext cx="1648822" cy="446626"/>
            </a:xfrm>
            <a:custGeom>
              <a:avLst/>
              <a:gdLst>
                <a:gd name="T0" fmla="*/ 0 w 1648822"/>
                <a:gd name="T1" fmla="*/ 0 h 446626"/>
                <a:gd name="T2" fmla="*/ 429339 w 1648822"/>
                <a:gd name="T3" fmla="*/ 0 h 446626"/>
                <a:gd name="T4" fmla="*/ 449841 w 1648822"/>
                <a:gd name="T5" fmla="*/ 16916 h 446626"/>
                <a:gd name="T6" fmla="*/ 824411 w 1648822"/>
                <a:gd name="T7" fmla="*/ 131331 h 446626"/>
                <a:gd name="T8" fmla="*/ 1198981 w 1648822"/>
                <a:gd name="T9" fmla="*/ 16916 h 446626"/>
                <a:gd name="T10" fmla="*/ 1219483 w 1648822"/>
                <a:gd name="T11" fmla="*/ 0 h 446626"/>
                <a:gd name="T12" fmla="*/ 1648822 w 1648822"/>
                <a:gd name="T13" fmla="*/ 0 h 446626"/>
                <a:gd name="T14" fmla="*/ 1641383 w 1648822"/>
                <a:gd name="T15" fmla="*/ 12245 h 446626"/>
                <a:gd name="T16" fmla="*/ 824411 w 1648822"/>
                <a:gd name="T17" fmla="*/ 446626 h 446626"/>
                <a:gd name="T18" fmla="*/ 7439 w 1648822"/>
                <a:gd name="T19" fmla="*/ 12245 h 446626"/>
                <a:gd name="T20" fmla="*/ 0 w 1648822"/>
                <a:gd name="T21" fmla="*/ 0 h 4466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8822"/>
                <a:gd name="T34" fmla="*/ 0 h 446626"/>
                <a:gd name="T35" fmla="*/ 1648822 w 1648822"/>
                <a:gd name="T36" fmla="*/ 446626 h 4466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8822" h="446626">
                  <a:moveTo>
                    <a:pt x="0" y="0"/>
                  </a:moveTo>
                  <a:lnTo>
                    <a:pt x="429339" y="0"/>
                  </a:lnTo>
                  <a:lnTo>
                    <a:pt x="449841" y="16916"/>
                  </a:lnTo>
                  <a:cubicBezTo>
                    <a:pt x="556764" y="89152"/>
                    <a:pt x="685662" y="131331"/>
                    <a:pt x="824411" y="131331"/>
                  </a:cubicBezTo>
                  <a:cubicBezTo>
                    <a:pt x="963160" y="131331"/>
                    <a:pt x="1092058" y="89152"/>
                    <a:pt x="1198981" y="16916"/>
                  </a:cubicBezTo>
                  <a:lnTo>
                    <a:pt x="1219483" y="0"/>
                  </a:lnTo>
                  <a:lnTo>
                    <a:pt x="1648822" y="0"/>
                  </a:lnTo>
                  <a:lnTo>
                    <a:pt x="1641383" y="12245"/>
                  </a:lnTo>
                  <a:cubicBezTo>
                    <a:pt x="1464329" y="274319"/>
                    <a:pt x="1164492" y="446626"/>
                    <a:pt x="824411" y="446626"/>
                  </a:cubicBezTo>
                  <a:cubicBezTo>
                    <a:pt x="484330" y="446626"/>
                    <a:pt x="184493" y="274319"/>
                    <a:pt x="7439" y="12245"/>
                  </a:cubicBezTo>
                  <a:lnTo>
                    <a:pt x="0" y="0"/>
                  </a:lnTo>
                  <a:close/>
                </a:path>
              </a:pathLst>
            </a:custGeom>
            <a:solidFill>
              <a:srgbClr val="FF57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500">
                <a:solidFill>
                  <a:srgbClr val="FFFFFF"/>
                </a:solidFill>
                <a:latin typeface="微软雅黑" pitchFamily="34" charset="-122"/>
                <a:ea typeface="微软雅黑" pitchFamily="34" charset="-122"/>
                <a:sym typeface="微软雅黑" pitchFamily="34" charset="-122"/>
              </a:endParaRPr>
            </a:p>
          </p:txBody>
        </p:sp>
      </p:grpSp>
      <p:sp>
        <p:nvSpPr>
          <p:cNvPr id="63512" name="矩形 39"/>
          <p:cNvSpPr>
            <a:spLocks noChangeArrowheads="1"/>
          </p:cNvSpPr>
          <p:nvPr/>
        </p:nvSpPr>
        <p:spPr bwMode="auto">
          <a:xfrm>
            <a:off x="1416050" y="1917700"/>
            <a:ext cx="3970338"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14000"/>
              </a:lnSpc>
            </a:pPr>
            <a:r>
              <a:rPr lang="zh-CN" altLang="zh-CN" sz="1700">
                <a:latin typeface="微软雅黑" pitchFamily="34" charset="-122"/>
                <a:ea typeface="微软雅黑" pitchFamily="34" charset="-122"/>
              </a:rPr>
              <a:t>党员经所在党支部同意，由党支部开出从支部到上一级党委（党工委）的组织关系介绍信。</a:t>
            </a:r>
          </a:p>
        </p:txBody>
      </p:sp>
      <p:sp>
        <p:nvSpPr>
          <p:cNvPr id="63513" name="矩形 17"/>
          <p:cNvSpPr>
            <a:spLocks noChangeArrowheads="1"/>
          </p:cNvSpPr>
          <p:nvPr/>
        </p:nvSpPr>
        <p:spPr bwMode="auto">
          <a:xfrm>
            <a:off x="8437563" y="4991100"/>
            <a:ext cx="2587625"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14000"/>
              </a:lnSpc>
            </a:pPr>
            <a:r>
              <a:rPr lang="zh-CN" altLang="zh-CN" sz="1700">
                <a:latin typeface="微软雅黑" pitchFamily="34" charset="-122"/>
                <a:ea typeface="微软雅黑" pitchFamily="34" charset="-122"/>
              </a:rPr>
              <a:t>党员持转入党委（党工委）开出的介绍到转入支部报到。</a:t>
            </a:r>
          </a:p>
        </p:txBody>
      </p:sp>
      <p:sp>
        <p:nvSpPr>
          <p:cNvPr id="63514" name="矩形 17"/>
          <p:cNvSpPr>
            <a:spLocks noChangeArrowheads="1"/>
          </p:cNvSpPr>
          <p:nvPr/>
        </p:nvSpPr>
        <p:spPr bwMode="auto">
          <a:xfrm>
            <a:off x="406400" y="4799013"/>
            <a:ext cx="2952750"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14000"/>
              </a:lnSpc>
            </a:pPr>
            <a:r>
              <a:rPr lang="zh-CN" altLang="zh-CN" sz="1700">
                <a:latin typeface="微软雅黑" pitchFamily="34" charset="-122"/>
                <a:ea typeface="微软雅黑" pitchFamily="34" charset="-122"/>
              </a:rPr>
              <a:t>党员持支部开出的介绍信到上一级党委（党工委），党委（党工委）核实后，根据支部开出的介绍信，分不同情况开出相应的介绍信。</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496"/>
                                        </p:tgtEl>
                                        <p:attrNameLst>
                                          <p:attrName>style.visibility</p:attrName>
                                        </p:attrNameLst>
                                      </p:cBhvr>
                                      <p:to>
                                        <p:strVal val="visible"/>
                                      </p:to>
                                    </p:set>
                                    <p:animEffect>
                                      <p:cBhvr>
                                        <p:cTn id="7" dur="500"/>
                                        <p:tgtEl>
                                          <p:spTgt spid="6349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3497"/>
                                        </p:tgtEl>
                                        <p:attrNameLst>
                                          <p:attrName>style.visibility</p:attrName>
                                        </p:attrNameLst>
                                      </p:cBhvr>
                                      <p:to>
                                        <p:strVal val="visible"/>
                                      </p:to>
                                    </p:set>
                                    <p:animEffect>
                                      <p:cBhvr>
                                        <p:cTn id="11" dur="500"/>
                                        <p:tgtEl>
                                          <p:spTgt spid="63497"/>
                                        </p:tgtEl>
                                      </p:cBhvr>
                                    </p:animEffect>
                                  </p:childTnLst>
                                </p:cTn>
                              </p:par>
                              <p:par>
                                <p:cTn id="12" presetID="22" presetClass="entr" presetSubtype="4" fill="hold" nodeType="withEffect">
                                  <p:stCondLst>
                                    <p:cond delay="450"/>
                                  </p:stCondLst>
                                  <p:childTnLst>
                                    <p:set>
                                      <p:cBhvr>
                                        <p:cTn id="13" dur="1" fill="hold">
                                          <p:stCondLst>
                                            <p:cond delay="0"/>
                                          </p:stCondLst>
                                        </p:cTn>
                                        <p:tgtEl>
                                          <p:spTgt spid="2"/>
                                        </p:tgtEl>
                                        <p:attrNameLst>
                                          <p:attrName>style.visibility</p:attrName>
                                        </p:attrNameLst>
                                      </p:cBhvr>
                                      <p:to>
                                        <p:strVal val="visible"/>
                                      </p:to>
                                    </p:set>
                                    <p:animEffect>
                                      <p:cBhvr>
                                        <p:cTn id="14" dur="500"/>
                                        <p:tgtEl>
                                          <p:spTgt spid="2"/>
                                        </p:tgtEl>
                                      </p:cBhvr>
                                    </p:animEffect>
                                  </p:childTnLst>
                                </p:cTn>
                              </p:par>
                              <p:par>
                                <p:cTn id="15" presetID="22" presetClass="entr" presetSubtype="8" fill="hold" grpId="0" nodeType="withEffect">
                                  <p:stCondLst>
                                    <p:cond delay="250"/>
                                  </p:stCondLst>
                                  <p:childTnLst>
                                    <p:set>
                                      <p:cBhvr>
                                        <p:cTn id="16" dur="1" fill="hold">
                                          <p:stCondLst>
                                            <p:cond delay="0"/>
                                          </p:stCondLst>
                                        </p:cTn>
                                        <p:tgtEl>
                                          <p:spTgt spid="63502"/>
                                        </p:tgtEl>
                                        <p:attrNameLst>
                                          <p:attrName>style.visibility</p:attrName>
                                        </p:attrNameLst>
                                      </p:cBhvr>
                                      <p:to>
                                        <p:strVal val="visible"/>
                                      </p:to>
                                    </p:set>
                                    <p:animEffect>
                                      <p:cBhvr>
                                        <p:cTn id="17" dur="500"/>
                                        <p:tgtEl>
                                          <p:spTgt spid="63502"/>
                                        </p:tgtEl>
                                      </p:cBhvr>
                                    </p:animEffect>
                                  </p:childTnLst>
                                </p:cTn>
                              </p:par>
                              <p:par>
                                <p:cTn id="18" presetID="22" presetClass="entr" presetSubtype="1" fill="hold" nodeType="withEffect">
                                  <p:stCondLst>
                                    <p:cond delay="700"/>
                                  </p:stCondLst>
                                  <p:childTnLst>
                                    <p:set>
                                      <p:cBhvr>
                                        <p:cTn id="19" dur="1" fill="hold">
                                          <p:stCondLst>
                                            <p:cond delay="0"/>
                                          </p:stCondLst>
                                        </p:cTn>
                                        <p:tgtEl>
                                          <p:spTgt spid="3"/>
                                        </p:tgtEl>
                                        <p:attrNameLst>
                                          <p:attrName>style.visibility</p:attrName>
                                        </p:attrNameLst>
                                      </p:cBhvr>
                                      <p:to>
                                        <p:strVal val="visible"/>
                                      </p:to>
                                    </p:set>
                                    <p:animEffect>
                                      <p:cBhvr>
                                        <p:cTn id="20" dur="500"/>
                                        <p:tgtEl>
                                          <p:spTgt spid="3"/>
                                        </p:tgtEl>
                                      </p:cBhvr>
                                    </p:animEffect>
                                  </p:childTnLst>
                                </p:cTn>
                              </p:par>
                              <p:par>
                                <p:cTn id="21" presetID="22" presetClass="entr" presetSubtype="2" fill="hold" grpId="0" nodeType="withEffect">
                                  <p:stCondLst>
                                    <p:cond delay="250"/>
                                  </p:stCondLst>
                                  <p:childTnLst>
                                    <p:set>
                                      <p:cBhvr>
                                        <p:cTn id="22" dur="1" fill="hold">
                                          <p:stCondLst>
                                            <p:cond delay="0"/>
                                          </p:stCondLst>
                                        </p:cTn>
                                        <p:tgtEl>
                                          <p:spTgt spid="63507"/>
                                        </p:tgtEl>
                                        <p:attrNameLst>
                                          <p:attrName>style.visibility</p:attrName>
                                        </p:attrNameLst>
                                      </p:cBhvr>
                                      <p:to>
                                        <p:strVal val="visible"/>
                                      </p:to>
                                    </p:set>
                                    <p:animEffect>
                                      <p:cBhvr>
                                        <p:cTn id="23" dur="500"/>
                                        <p:tgtEl>
                                          <p:spTgt spid="63507"/>
                                        </p:tgtEl>
                                      </p:cBhvr>
                                    </p:animEffect>
                                  </p:childTnLst>
                                </p:cTn>
                              </p:par>
                              <p:par>
                                <p:cTn id="24" presetID="22" presetClass="entr" presetSubtype="1" fill="hold" nodeType="withEffect">
                                  <p:stCondLst>
                                    <p:cond delay="700"/>
                                  </p:stCondLst>
                                  <p:childTnLst>
                                    <p:set>
                                      <p:cBhvr>
                                        <p:cTn id="25" dur="1" fill="hold">
                                          <p:stCondLst>
                                            <p:cond delay="0"/>
                                          </p:stCondLst>
                                        </p:cTn>
                                        <p:tgtEl>
                                          <p:spTgt spid="4"/>
                                        </p:tgtEl>
                                        <p:attrNameLst>
                                          <p:attrName>style.visibility</p:attrName>
                                        </p:attrNameLst>
                                      </p:cBhvr>
                                      <p:to>
                                        <p:strVal val="visible"/>
                                      </p:to>
                                    </p:set>
                                    <p:animEffect>
                                      <p:cBhvr>
                                        <p:cTn id="26" dur="500"/>
                                        <p:tgtEl>
                                          <p:spTgt spid="4"/>
                                        </p:tgtEl>
                                      </p:cBhvr>
                                    </p:animEffect>
                                  </p:childTnLst>
                                </p:cTn>
                              </p:par>
                            </p:childTnLst>
                          </p:cTn>
                        </p:par>
                        <p:par>
                          <p:cTn id="27" fill="hold" nodeType="afterGroup">
                            <p:stCondLst>
                              <p:cond delay="1700"/>
                            </p:stCondLst>
                            <p:childTnLst>
                              <p:par>
                                <p:cTn id="28" presetID="10" presetClass="entr" presetSubtype="0" fill="hold" grpId="0" nodeType="afterEffect">
                                  <p:stCondLst>
                                    <p:cond delay="0"/>
                                  </p:stCondLst>
                                  <p:childTnLst>
                                    <p:set>
                                      <p:cBhvr>
                                        <p:cTn id="29" dur="1" fill="hold">
                                          <p:stCondLst>
                                            <p:cond delay="0"/>
                                          </p:stCondLst>
                                        </p:cTn>
                                        <p:tgtEl>
                                          <p:spTgt spid="63498"/>
                                        </p:tgtEl>
                                        <p:attrNameLst>
                                          <p:attrName>style.visibility</p:attrName>
                                        </p:attrNameLst>
                                      </p:cBhvr>
                                      <p:to>
                                        <p:strVal val="visible"/>
                                      </p:to>
                                    </p:set>
                                    <p:animEffect>
                                      <p:cBhvr>
                                        <p:cTn id="30" dur="500"/>
                                        <p:tgtEl>
                                          <p:spTgt spid="634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503"/>
                                        </p:tgtEl>
                                        <p:attrNameLst>
                                          <p:attrName>style.visibility</p:attrName>
                                        </p:attrNameLst>
                                      </p:cBhvr>
                                      <p:to>
                                        <p:strVal val="visible"/>
                                      </p:to>
                                    </p:set>
                                    <p:animEffect>
                                      <p:cBhvr>
                                        <p:cTn id="33" dur="500"/>
                                        <p:tgtEl>
                                          <p:spTgt spid="6350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3508"/>
                                        </p:tgtEl>
                                        <p:attrNameLst>
                                          <p:attrName>style.visibility</p:attrName>
                                        </p:attrNameLst>
                                      </p:cBhvr>
                                      <p:to>
                                        <p:strVal val="visible"/>
                                      </p:to>
                                    </p:set>
                                    <p:animEffect>
                                      <p:cBhvr>
                                        <p:cTn id="36" dur="500"/>
                                        <p:tgtEl>
                                          <p:spTgt spid="63508"/>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63512"/>
                                        </p:tgtEl>
                                        <p:attrNameLst>
                                          <p:attrName>style.visibility</p:attrName>
                                        </p:attrNameLst>
                                      </p:cBhvr>
                                      <p:to>
                                        <p:strVal val="visible"/>
                                      </p:to>
                                    </p:set>
                                    <p:animEffect>
                                      <p:cBhvr>
                                        <p:cTn id="39" dur="500"/>
                                        <p:tgtEl>
                                          <p:spTgt spid="63512"/>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63514"/>
                                        </p:tgtEl>
                                        <p:attrNameLst>
                                          <p:attrName>style.visibility</p:attrName>
                                        </p:attrNameLst>
                                      </p:cBhvr>
                                      <p:to>
                                        <p:strVal val="visible"/>
                                      </p:to>
                                    </p:set>
                                    <p:animEffect>
                                      <p:cBhvr>
                                        <p:cTn id="42" dur="500"/>
                                        <p:tgtEl>
                                          <p:spTgt spid="63514"/>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63513"/>
                                        </p:tgtEl>
                                        <p:attrNameLst>
                                          <p:attrName>style.visibility</p:attrName>
                                        </p:attrNameLst>
                                      </p:cBhvr>
                                      <p:to>
                                        <p:strVal val="visible"/>
                                      </p:to>
                                    </p:set>
                                    <p:animEffect>
                                      <p:cBhvr>
                                        <p:cTn id="45" dur="500"/>
                                        <p:tgtEl>
                                          <p:spTgt spid="63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6" grpId="0" bldLvl="0" autoUpdateAnimBg="0"/>
      <p:bldP spid="63497" grpId="0" bldLvl="0" animBg="1" autoUpdateAnimBg="0"/>
      <p:bldP spid="63498" grpId="0" bldLvl="0" autoUpdateAnimBg="0"/>
      <p:bldP spid="63502" grpId="0" bldLvl="0" animBg="1" autoUpdateAnimBg="0"/>
      <p:bldP spid="63503" grpId="0" bldLvl="0" autoUpdateAnimBg="0"/>
      <p:bldP spid="63507" grpId="0" bldLvl="0" animBg="1" autoUpdateAnimBg="0"/>
      <p:bldP spid="63508" grpId="0" bldLvl="0" autoUpdateAnimBg="0"/>
      <p:bldP spid="63512" grpId="0" bldLvl="0" autoUpdateAnimBg="0"/>
      <p:bldP spid="63513" grpId="0" bldLvl="0" autoUpdateAnimBg="0"/>
      <p:bldP spid="63514"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8432AD8F-993D-4FB3-839C-69795E501C76}" type="slidenum">
              <a:rPr lang="zh-CN" altLang="en-US" sz="1200" smtClean="0">
                <a:solidFill>
                  <a:srgbClr val="898989"/>
                </a:solidFill>
              </a:rPr>
              <a:pPr eaLnBrk="1" hangingPunct="1"/>
              <a:t>6</a:t>
            </a:fld>
            <a:endParaRPr lang="zh-CN" altLang="en-US" sz="1800" smtClean="0"/>
          </a:p>
        </p:txBody>
      </p:sp>
      <p:pic>
        <p:nvPicPr>
          <p:cNvPr id="1843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43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1843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1843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1844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文本框 10"/>
          <p:cNvSpPr>
            <a:spLocks noChangeArrowheads="1"/>
          </p:cNvSpPr>
          <p:nvPr/>
        </p:nvSpPr>
        <p:spPr bwMode="auto">
          <a:xfrm>
            <a:off x="1295400" y="277813"/>
            <a:ext cx="8658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rPr>
              <a:t>（一）设置的基本原则：根据工作需要</a:t>
            </a:r>
            <a:endParaRPr lang="zh-CN" altLang="en-US" sz="2400" b="1">
              <a:latin typeface="微软雅黑" pitchFamily="34" charset="-122"/>
              <a:ea typeface="微软雅黑" pitchFamily="34" charset="-122"/>
              <a:sym typeface="微软雅黑" pitchFamily="34" charset="-122"/>
            </a:endParaRPr>
          </a:p>
        </p:txBody>
      </p:sp>
      <p:sp>
        <p:nvSpPr>
          <p:cNvPr id="7191" name="TextBox 85"/>
          <p:cNvSpPr>
            <a:spLocks noChangeArrowheads="1"/>
          </p:cNvSpPr>
          <p:nvPr/>
        </p:nvSpPr>
        <p:spPr bwMode="auto">
          <a:xfrm>
            <a:off x="1165225" y="2214563"/>
            <a:ext cx="9788525"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000" b="1">
                <a:latin typeface="微软雅黑" pitchFamily="34" charset="-122"/>
                <a:ea typeface="微软雅黑" pitchFamily="34" charset="-122"/>
              </a:rPr>
              <a:t>有些基层单位党员人数虽然不足</a:t>
            </a:r>
            <a:r>
              <a:rPr lang="en-US" altLang="zh-CN" sz="2000" b="1">
                <a:latin typeface="微软雅黑" pitchFamily="34" charset="-122"/>
                <a:ea typeface="微软雅黑" pitchFamily="34" charset="-122"/>
              </a:rPr>
              <a:t>50</a:t>
            </a:r>
            <a:r>
              <a:rPr lang="zh-CN" altLang="en-US" sz="2000" b="1">
                <a:latin typeface="微软雅黑" pitchFamily="34" charset="-122"/>
                <a:ea typeface="微软雅黑" pitchFamily="34" charset="-122"/>
              </a:rPr>
              <a:t>名或100名</a:t>
            </a:r>
            <a:r>
              <a:rPr lang="zh-CN" altLang="en-US" sz="2000">
                <a:latin typeface="微软雅黑" pitchFamily="34" charset="-122"/>
                <a:ea typeface="微软雅黑" pitchFamily="34" charset="-122"/>
              </a:rPr>
              <a:t>，但因工作需要（如单位在国民经济发展中所起的作用比较大，领导干部配备比较强，或党员比较分散、管理困难等），经上级党组织批准，也可成立党的总支部委员会或党的基层委员会。</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76"/>
                                        </p:tgtEl>
                                        <p:attrNameLst>
                                          <p:attrName>style.visibility</p:attrName>
                                        </p:attrNameLst>
                                      </p:cBhvr>
                                      <p:to>
                                        <p:strVal val="visible"/>
                                      </p:to>
                                    </p:set>
                                    <p:animEffect>
                                      <p:cBhvr>
                                        <p:cTn id="7" dur="500"/>
                                        <p:tgtEl>
                                          <p:spTgt spid="717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191"/>
                                        </p:tgtEl>
                                        <p:attrNameLst>
                                          <p:attrName>style.visibility</p:attrName>
                                        </p:attrNameLst>
                                      </p:cBhvr>
                                      <p:to>
                                        <p:strVal val="visible"/>
                                      </p:to>
                                    </p:set>
                                    <p:animEffect>
                                      <p:cBhvr>
                                        <p:cTn id="10" dur="1000"/>
                                        <p:tgtEl>
                                          <p:spTgt spid="7191"/>
                                        </p:tgtEl>
                                      </p:cBhvr>
                                    </p:animEffect>
                                    <p:anim calcmode="lin" valueType="num">
                                      <p:cBhvr>
                                        <p:cTn id="11" dur="1000" fill="hold"/>
                                        <p:tgtEl>
                                          <p:spTgt spid="7191"/>
                                        </p:tgtEl>
                                        <p:attrNameLst>
                                          <p:attrName>ppt_x</p:attrName>
                                        </p:attrNameLst>
                                      </p:cBhvr>
                                      <p:tavLst>
                                        <p:tav tm="0">
                                          <p:val>
                                            <p:strVal val="#ppt_x"/>
                                          </p:val>
                                        </p:tav>
                                        <p:tav tm="100000">
                                          <p:val>
                                            <p:strVal val="#ppt_x"/>
                                          </p:val>
                                        </p:tav>
                                      </p:tavLst>
                                    </p:anim>
                                    <p:anim calcmode="lin" valueType="num">
                                      <p:cBhvr>
                                        <p:cTn id="12" dur="1000" fill="hold"/>
                                        <p:tgtEl>
                                          <p:spTgt spid="71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bldLvl="0" autoUpdateAnimBg="0"/>
      <p:bldP spid="7191" grpId="0" bldLvl="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78ECE383-741E-4AF0-A4B9-8EBFC243FB78}" type="slidenum">
              <a:rPr lang="zh-CN" altLang="en-US" sz="1200" smtClean="0">
                <a:solidFill>
                  <a:srgbClr val="898989"/>
                </a:solidFill>
              </a:rPr>
              <a:pPr eaLnBrk="1" hangingPunct="1"/>
              <a:t>60</a:t>
            </a:fld>
            <a:endParaRPr lang="zh-CN" altLang="en-US" sz="1800" smtClean="0"/>
          </a:p>
        </p:txBody>
      </p:sp>
      <p:pic>
        <p:nvPicPr>
          <p:cNvPr id="7373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373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373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373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3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7373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0"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（三）介绍信填写</a:t>
            </a:r>
            <a:endParaRPr lang="zh-CN" altLang="en-US" sz="1600" b="1">
              <a:latin typeface="微软雅黑" pitchFamily="34" charset="-122"/>
              <a:ea typeface="微软雅黑" pitchFamily="34" charset="-122"/>
              <a:sym typeface="微软雅黑" pitchFamily="34" charset="-122"/>
            </a:endParaRPr>
          </a:p>
        </p:txBody>
      </p:sp>
      <p:sp>
        <p:nvSpPr>
          <p:cNvPr id="64521" name="矩形 3"/>
          <p:cNvSpPr>
            <a:spLocks noChangeArrowheads="1"/>
          </p:cNvSpPr>
          <p:nvPr/>
        </p:nvSpPr>
        <p:spPr bwMode="auto">
          <a:xfrm>
            <a:off x="0" y="4479925"/>
            <a:ext cx="5086350" cy="5683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pic>
        <p:nvPicPr>
          <p:cNvPr id="73739" name="Picture 10"/>
          <p:cNvPicPr>
            <a:picLocks noChangeAspect="1" noChangeArrowheads="1"/>
          </p:cNvPicPr>
          <p:nvPr/>
        </p:nvPicPr>
        <p:blipFill>
          <a:blip r:embed="rId5">
            <a:extLst>
              <a:ext uri="{28A0092B-C50C-407E-A947-70E740481C1C}">
                <a14:useLocalDpi xmlns:a14="http://schemas.microsoft.com/office/drawing/2010/main" val="0"/>
              </a:ext>
            </a:extLst>
          </a:blip>
          <a:srcRect t="4669" b="1790"/>
          <a:stretch>
            <a:fillRect/>
          </a:stretch>
        </p:blipFill>
        <p:spPr bwMode="auto">
          <a:xfrm>
            <a:off x="1127125" y="1054100"/>
            <a:ext cx="446405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0" name="Text Box 11"/>
          <p:cNvSpPr txBox="1">
            <a:spLocks noChangeArrowheads="1"/>
          </p:cNvSpPr>
          <p:nvPr/>
        </p:nvSpPr>
        <p:spPr bwMode="auto">
          <a:xfrm>
            <a:off x="7104063" y="2349500"/>
            <a:ext cx="373697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500">
                <a:ea typeface="微软雅黑" pitchFamily="34" charset="-122"/>
              </a:rPr>
              <a:t>介绍信存根和介绍信由转出单位填写，不得有空</a:t>
            </a:r>
          </a:p>
        </p:txBody>
      </p:sp>
      <p:sp>
        <p:nvSpPr>
          <p:cNvPr id="73741" name="Text Box 12"/>
          <p:cNvSpPr txBox="1">
            <a:spLocks noChangeArrowheads="1"/>
          </p:cNvSpPr>
          <p:nvPr/>
        </p:nvSpPr>
        <p:spPr bwMode="auto">
          <a:xfrm>
            <a:off x="7175500" y="5518150"/>
            <a:ext cx="45354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500">
                <a:ea typeface="微软雅黑" pitchFamily="34" charset="-122"/>
              </a:rPr>
              <a:t>介绍信回执联由接收单位填写</a:t>
            </a:r>
          </a:p>
        </p:txBody>
      </p:sp>
      <p:sp>
        <p:nvSpPr>
          <p:cNvPr id="73742" name="AutoShape 13"/>
          <p:cNvSpPr>
            <a:spLocks/>
          </p:cNvSpPr>
          <p:nvPr/>
        </p:nvSpPr>
        <p:spPr bwMode="auto">
          <a:xfrm>
            <a:off x="6311900" y="1630363"/>
            <a:ext cx="142875" cy="2808287"/>
          </a:xfrm>
          <a:prstGeom prst="rightBrace">
            <a:avLst>
              <a:gd name="adj1" fmla="val 163796"/>
              <a:gd name="adj2" fmla="val 50000"/>
            </a:avLst>
          </a:prstGeom>
          <a:solidFill>
            <a:schemeClr val="bg1"/>
          </a:solidFill>
          <a:ln w="9525">
            <a:solidFill>
              <a:schemeClr val="tx2"/>
            </a:solidFill>
            <a:round/>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en-US"/>
          </a:p>
        </p:txBody>
      </p:sp>
      <p:sp>
        <p:nvSpPr>
          <p:cNvPr id="73743" name="AutoShape 14"/>
          <p:cNvSpPr>
            <a:spLocks noChangeArrowheads="1"/>
          </p:cNvSpPr>
          <p:nvPr/>
        </p:nvSpPr>
        <p:spPr bwMode="auto">
          <a:xfrm>
            <a:off x="5807075" y="5662613"/>
            <a:ext cx="1368425" cy="215900"/>
          </a:xfrm>
          <a:custGeom>
            <a:avLst/>
            <a:gdLst>
              <a:gd name="T0" fmla="*/ 2147483647 w 21600"/>
              <a:gd name="T1" fmla="*/ 0 h 21600"/>
              <a:gd name="T2" fmla="*/ 0 w 21600"/>
              <a:gd name="T3" fmla="*/ 10785006 h 21600"/>
              <a:gd name="T4" fmla="*/ 2147483647 w 21600"/>
              <a:gd name="T5" fmla="*/ 21570011 h 21600"/>
              <a:gd name="T6" fmla="*/ 2147483647 w 21600"/>
              <a:gd name="T7" fmla="*/ 1078500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w="9525">
            <a:solidFill>
              <a:schemeClr val="tx1"/>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520"/>
                                        </p:tgtEl>
                                        <p:attrNameLst>
                                          <p:attrName>style.visibility</p:attrName>
                                        </p:attrNameLst>
                                      </p:cBhvr>
                                      <p:to>
                                        <p:strVal val="visible"/>
                                      </p:to>
                                    </p:set>
                                    <p:animEffect>
                                      <p:cBhvr>
                                        <p:cTn id="7" dur="500"/>
                                        <p:tgtEl>
                                          <p:spTgt spid="64520"/>
                                        </p:tgtEl>
                                      </p:cBhvr>
                                    </p:animEffect>
                                  </p:childTnLst>
                                </p:cTn>
                              </p:par>
                              <p:par>
                                <p:cTn id="8" presetID="2" presetClass="entr" presetSubtype="8" fill="hold" grpId="0" nodeType="withEffect">
                                  <p:stCondLst>
                                    <p:cond delay="0"/>
                                  </p:stCondLst>
                                  <p:childTnLst>
                                    <p:set>
                                      <p:cBhvr>
                                        <p:cTn id="9" dur="1" fill="hold">
                                          <p:stCondLst>
                                            <p:cond delay="0"/>
                                          </p:stCondLst>
                                        </p:cTn>
                                        <p:tgtEl>
                                          <p:spTgt spid="64521"/>
                                        </p:tgtEl>
                                        <p:attrNameLst>
                                          <p:attrName>style.visibility</p:attrName>
                                        </p:attrNameLst>
                                      </p:cBhvr>
                                      <p:to>
                                        <p:strVal val="visible"/>
                                      </p:to>
                                    </p:set>
                                    <p:anim calcmode="lin" valueType="num">
                                      <p:cBhvr>
                                        <p:cTn id="10" dur="500" fill="hold"/>
                                        <p:tgtEl>
                                          <p:spTgt spid="64521"/>
                                        </p:tgtEl>
                                        <p:attrNameLst>
                                          <p:attrName>ppt_x</p:attrName>
                                        </p:attrNameLst>
                                      </p:cBhvr>
                                      <p:tavLst>
                                        <p:tav tm="0">
                                          <p:val>
                                            <p:strVal val="0-#ppt_w/2"/>
                                          </p:val>
                                        </p:tav>
                                        <p:tav tm="100000">
                                          <p:val>
                                            <p:strVal val="#ppt_x"/>
                                          </p:val>
                                        </p:tav>
                                      </p:tavLst>
                                    </p:anim>
                                    <p:anim calcmode="lin" valueType="num">
                                      <p:cBhvr>
                                        <p:cTn id="11" dur="500" fill="hold"/>
                                        <p:tgtEl>
                                          <p:spTgt spid="645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0" grpId="0" bldLvl="0" autoUpdateAnimBg="0"/>
      <p:bldP spid="64521" grpId="0" bldLvl="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2C8845C1-A405-43A3-A9EB-B27879017F06}" type="slidenum">
              <a:rPr lang="zh-CN" altLang="en-US" sz="1200" smtClean="0">
                <a:solidFill>
                  <a:srgbClr val="898989"/>
                </a:solidFill>
              </a:rPr>
              <a:pPr eaLnBrk="1" hangingPunct="1"/>
              <a:t>61</a:t>
            </a:fld>
            <a:endParaRPr lang="zh-CN" altLang="en-US" sz="1800" smtClean="0"/>
          </a:p>
        </p:txBody>
      </p:sp>
      <p:pic>
        <p:nvPicPr>
          <p:cNvPr id="7475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475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475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475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75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7476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343025" y="1198563"/>
            <a:ext cx="2209800" cy="987425"/>
            <a:chOff x="0" y="0"/>
            <a:chExt cx="1658494" cy="740511"/>
          </a:xfrm>
        </p:grpSpPr>
        <p:sp>
          <p:nvSpPr>
            <p:cNvPr id="74765"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74766"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65548" name="TextBox 6"/>
          <p:cNvSpPr>
            <a:spLocks noChangeArrowheads="1"/>
          </p:cNvSpPr>
          <p:nvPr/>
        </p:nvSpPr>
        <p:spPr bwMode="auto">
          <a:xfrm>
            <a:off x="622300" y="2349500"/>
            <a:ext cx="10707688"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en-US" sz="2100">
                <a:ea typeface="微软雅黑" pitchFamily="34" charset="-122"/>
              </a:rPr>
              <a:t>应将其党员组织关系转移到单位所在地或其居住地党组织，也可以转移到行业主管部门（或代管单位）党组织，或转移到县以上政府所属公共就业人才服务机构党组织。</a:t>
            </a:r>
          </a:p>
        </p:txBody>
      </p:sp>
      <p:sp>
        <p:nvSpPr>
          <p:cNvPr id="65549" name="TextBox 7"/>
          <p:cNvSpPr>
            <a:spLocks noChangeArrowheads="1"/>
          </p:cNvSpPr>
          <p:nvPr/>
        </p:nvSpPr>
        <p:spPr bwMode="auto">
          <a:xfrm>
            <a:off x="3792538" y="1270000"/>
            <a:ext cx="71993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8" tIns="38099" rIns="76198" bIns="3809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ea typeface="微软雅黑" pitchFamily="34" charset="-122"/>
              </a:rPr>
              <a:t>党员所去单位未建立党组织，其组织关系怎样转移？</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544"/>
                                        </p:tgtEl>
                                        <p:attrNameLst>
                                          <p:attrName>style.visibility</p:attrName>
                                        </p:attrNameLst>
                                      </p:cBhvr>
                                      <p:to>
                                        <p:strVal val="visible"/>
                                      </p:to>
                                    </p:set>
                                    <p:animEffect>
                                      <p:cBhvr>
                                        <p:cTn id="7" dur="500"/>
                                        <p:tgtEl>
                                          <p:spTgt spid="65544"/>
                                        </p:tgtEl>
                                      </p:cBhvr>
                                    </p:animEffect>
                                  </p:childTnLst>
                                </p:cTn>
                              </p:par>
                            </p:childTnLst>
                          </p:cTn>
                        </p:par>
                        <p:par>
                          <p:cTn id="8" fill="hold" nodeType="afterGroup">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0-#ppt_w/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5549"/>
                                        </p:tgtEl>
                                        <p:attrNameLst>
                                          <p:attrName>style.visibility</p:attrName>
                                        </p:attrNameLst>
                                      </p:cBhvr>
                                      <p:to>
                                        <p:strVal val="visible"/>
                                      </p:to>
                                    </p:set>
                                    <p:animEffect>
                                      <p:cBhvr>
                                        <p:cTn id="16" dur="500"/>
                                        <p:tgtEl>
                                          <p:spTgt spid="65549"/>
                                        </p:tgtEl>
                                      </p:cBhvr>
                                    </p:animEffect>
                                  </p:childTnLst>
                                </p:cTn>
                              </p:par>
                            </p:childTnLst>
                          </p:cTn>
                        </p:par>
                        <p:par>
                          <p:cTn id="17" fill="hold" nodeType="afterGroup">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65548"/>
                                        </p:tgtEl>
                                        <p:attrNameLst>
                                          <p:attrName>style.visibility</p:attrName>
                                        </p:attrNameLst>
                                      </p:cBhvr>
                                      <p:to>
                                        <p:strVal val="visible"/>
                                      </p:to>
                                    </p:set>
                                    <p:animEffect>
                                      <p:cBhvr>
                                        <p:cTn id="20" dur="750"/>
                                        <p:tgtEl>
                                          <p:spTgt spid="65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4" grpId="0" bldLvl="0" autoUpdateAnimBg="0"/>
      <p:bldP spid="65548" grpId="0" bldLvl="0" autoUpdateAnimBg="0"/>
      <p:bldP spid="65549" grpId="0" bldLvl="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75778"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4">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562100" y="1201738"/>
            <a:ext cx="9429750" cy="4645025"/>
            <a:chOff x="0" y="0"/>
            <a:chExt cx="7072312" cy="3482975"/>
          </a:xfrm>
        </p:grpSpPr>
        <p:sp>
          <p:nvSpPr>
            <p:cNvPr id="75788" name="Freeform 5"/>
            <p:cNvSpPr>
              <a:spLocks noChangeArrowheads="1"/>
            </p:cNvSpPr>
            <p:nvPr/>
          </p:nvSpPr>
          <p:spPr bwMode="auto">
            <a:xfrm>
              <a:off x="0" y="0"/>
              <a:ext cx="7072312" cy="3482975"/>
            </a:xfrm>
            <a:custGeom>
              <a:avLst/>
              <a:gdLst>
                <a:gd name="T0" fmla="*/ 2147483647 w 9549"/>
                <a:gd name="T1" fmla="*/ 0 h 4700"/>
                <a:gd name="T2" fmla="*/ 2147483647 w 9549"/>
                <a:gd name="T3" fmla="*/ 0 h 4700"/>
                <a:gd name="T4" fmla="*/ 2147483647 w 9549"/>
                <a:gd name="T5" fmla="*/ 2147483647 h 4700"/>
                <a:gd name="T6" fmla="*/ 2147483647 w 9549"/>
                <a:gd name="T7" fmla="*/ 2147483647 h 4700"/>
                <a:gd name="T8" fmla="*/ 2147483647 w 9549"/>
                <a:gd name="T9" fmla="*/ 2147483647 h 4700"/>
                <a:gd name="T10" fmla="*/ 2147483647 w 9549"/>
                <a:gd name="T11" fmla="*/ 2147483647 h 4700"/>
                <a:gd name="T12" fmla="*/ 0 w 9549"/>
                <a:gd name="T13" fmla="*/ 2147483647 h 4700"/>
                <a:gd name="T14" fmla="*/ 0 w 9549"/>
                <a:gd name="T15" fmla="*/ 2147483647 h 4700"/>
                <a:gd name="T16" fmla="*/ 2147483647 w 9549"/>
                <a:gd name="T17" fmla="*/ 0 h 47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49"/>
                <a:gd name="T28" fmla="*/ 0 h 4700"/>
                <a:gd name="T29" fmla="*/ 9549 w 9549"/>
                <a:gd name="T30" fmla="*/ 4700 h 47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FFFFFF"/>
                </a:gs>
                <a:gs pos="45000">
                  <a:srgbClr val="FFFFFF"/>
                </a:gs>
                <a:gs pos="100000">
                  <a:srgbClr val="D8D8D8"/>
                </a:gs>
              </a:gsLst>
              <a:lin ang="3600000" scaled="1"/>
            </a:gradFill>
            <a:ln w="6350">
              <a:solidFill>
                <a:srgbClr val="00518C"/>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000">
                <a:solidFill>
                  <a:srgbClr val="595959"/>
                </a:solidFill>
                <a:latin typeface="微软雅黑" pitchFamily="34" charset="-122"/>
                <a:ea typeface="微软雅黑" pitchFamily="34" charset="-122"/>
                <a:sym typeface="微软雅黑" pitchFamily="34" charset="-122"/>
              </a:endParaRPr>
            </a:p>
          </p:txBody>
        </p:sp>
        <p:sp>
          <p:nvSpPr>
            <p:cNvPr id="75789" name="Freeform 8"/>
            <p:cNvSpPr>
              <a:spLocks noChangeArrowheads="1"/>
            </p:cNvSpPr>
            <p:nvPr/>
          </p:nvSpPr>
          <p:spPr bwMode="auto">
            <a:xfrm>
              <a:off x="6492875" y="2903537"/>
              <a:ext cx="579437" cy="579438"/>
            </a:xfrm>
            <a:custGeom>
              <a:avLst/>
              <a:gdLst>
                <a:gd name="T0" fmla="*/ 2147483647 w 782"/>
                <a:gd name="T1" fmla="*/ 0 h 782"/>
                <a:gd name="T2" fmla="*/ 2147483647 w 782"/>
                <a:gd name="T3" fmla="*/ 2147483647 h 782"/>
                <a:gd name="T4" fmla="*/ 2147483647 w 782"/>
                <a:gd name="T5" fmla="*/ 2147483647 h 782"/>
                <a:gd name="T6" fmla="*/ 0 w 782"/>
                <a:gd name="T7" fmla="*/ 2147483647 h 782"/>
                <a:gd name="T8" fmla="*/ 2147483647 w 782"/>
                <a:gd name="T9" fmla="*/ 0 h 782"/>
                <a:gd name="T10" fmla="*/ 0 60000 65536"/>
                <a:gd name="T11" fmla="*/ 0 60000 65536"/>
                <a:gd name="T12" fmla="*/ 0 60000 65536"/>
                <a:gd name="T13" fmla="*/ 0 60000 65536"/>
                <a:gd name="T14" fmla="*/ 0 60000 65536"/>
                <a:gd name="T15" fmla="*/ 0 w 782"/>
                <a:gd name="T16" fmla="*/ 0 h 782"/>
                <a:gd name="T17" fmla="*/ 782 w 782"/>
                <a:gd name="T18" fmla="*/ 782 h 782"/>
              </a:gdLst>
              <a:ahLst/>
              <a:cxnLst>
                <a:cxn ang="T10">
                  <a:pos x="T0" y="T1"/>
                </a:cxn>
                <a:cxn ang="T11">
                  <a:pos x="T2" y="T3"/>
                </a:cxn>
                <a:cxn ang="T12">
                  <a:pos x="T4" y="T5"/>
                </a:cxn>
                <a:cxn ang="T13">
                  <a:pos x="T6" y="T7"/>
                </a:cxn>
                <a:cxn ang="T14">
                  <a:pos x="T8" y="T9"/>
                </a:cxn>
              </a:cxnLst>
              <a:rect l="T15" t="T16" r="T17" b="T18"/>
              <a:pathLst>
                <a:path w="782" h="782">
                  <a:moveTo>
                    <a:pt x="782" y="0"/>
                  </a:moveTo>
                  <a:lnTo>
                    <a:pt x="782" y="685"/>
                  </a:lnTo>
                  <a:cubicBezTo>
                    <a:pt x="782" y="738"/>
                    <a:pt x="738" y="782"/>
                    <a:pt x="685" y="782"/>
                  </a:cubicBezTo>
                  <a:lnTo>
                    <a:pt x="0" y="782"/>
                  </a:lnTo>
                  <a:lnTo>
                    <a:pt x="78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grpSp>
      <p:sp>
        <p:nvSpPr>
          <p:cNvPr id="66566" name="Freeform 6"/>
          <p:cNvSpPr>
            <a:spLocks noChangeArrowheads="1"/>
          </p:cNvSpPr>
          <p:nvPr/>
        </p:nvSpPr>
        <p:spPr bwMode="auto">
          <a:xfrm>
            <a:off x="1431925" y="933450"/>
            <a:ext cx="3228975" cy="257175"/>
          </a:xfrm>
          <a:custGeom>
            <a:avLst/>
            <a:gdLst>
              <a:gd name="T0" fmla="*/ 2147483647 w 3270"/>
              <a:gd name="T1" fmla="*/ 2147483647 h 261"/>
              <a:gd name="T2" fmla="*/ 2147483647 w 3270"/>
              <a:gd name="T3" fmla="*/ 2147483647 h 261"/>
              <a:gd name="T4" fmla="*/ 2147483647 w 3270"/>
              <a:gd name="T5" fmla="*/ 0 h 261"/>
              <a:gd name="T6" fmla="*/ 0 w 3270"/>
              <a:gd name="T7" fmla="*/ 0 h 261"/>
              <a:gd name="T8" fmla="*/ 2147483647 w 3270"/>
              <a:gd name="T9" fmla="*/ 2147483647 h 261"/>
              <a:gd name="T10" fmla="*/ 0 60000 65536"/>
              <a:gd name="T11" fmla="*/ 0 60000 65536"/>
              <a:gd name="T12" fmla="*/ 0 60000 65536"/>
              <a:gd name="T13" fmla="*/ 0 60000 65536"/>
              <a:gd name="T14" fmla="*/ 0 60000 65536"/>
              <a:gd name="T15" fmla="*/ 0 w 3270"/>
              <a:gd name="T16" fmla="*/ 0 h 261"/>
              <a:gd name="T17" fmla="*/ 3270 w 3270"/>
              <a:gd name="T18" fmla="*/ 261 h 261"/>
            </a:gdLst>
            <a:ahLst/>
            <a:cxnLst>
              <a:cxn ang="T10">
                <a:pos x="T0" y="T1"/>
              </a:cxn>
              <a:cxn ang="T11">
                <a:pos x="T2" y="T3"/>
              </a:cxn>
              <a:cxn ang="T12">
                <a:pos x="T4" y="T5"/>
              </a:cxn>
              <a:cxn ang="T13">
                <a:pos x="T6" y="T7"/>
              </a:cxn>
              <a:cxn ang="T14">
                <a:pos x="T8" y="T9"/>
              </a:cxn>
            </a:cxnLst>
            <a:rect l="T15" t="T16" r="T17" b="T18"/>
            <a:pathLst>
              <a:path w="3270" h="261">
                <a:moveTo>
                  <a:pt x="249" y="261"/>
                </a:moveTo>
                <a:lnTo>
                  <a:pt x="3270" y="261"/>
                </a:lnTo>
                <a:lnTo>
                  <a:pt x="3022" y="0"/>
                </a:lnTo>
                <a:lnTo>
                  <a:pt x="0" y="0"/>
                </a:lnTo>
                <a:lnTo>
                  <a:pt x="249" y="261"/>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66567" name="Freeform 7"/>
          <p:cNvSpPr>
            <a:spLocks noChangeArrowheads="1"/>
          </p:cNvSpPr>
          <p:nvPr/>
        </p:nvSpPr>
        <p:spPr bwMode="auto">
          <a:xfrm>
            <a:off x="1431925" y="933450"/>
            <a:ext cx="2982913" cy="2071688"/>
          </a:xfrm>
          <a:custGeom>
            <a:avLst/>
            <a:gdLst>
              <a:gd name="T0" fmla="*/ 2147483647 w 3022"/>
              <a:gd name="T1" fmla="*/ 0 h 2098"/>
              <a:gd name="T2" fmla="*/ 0 w 3022"/>
              <a:gd name="T3" fmla="*/ 0 h 2098"/>
              <a:gd name="T4" fmla="*/ 0 w 3022"/>
              <a:gd name="T5" fmla="*/ 2147483647 h 2098"/>
              <a:gd name="T6" fmla="*/ 2147483647 w 3022"/>
              <a:gd name="T7" fmla="*/ 2147483647 h 2098"/>
              <a:gd name="T8" fmla="*/ 2147483647 w 3022"/>
              <a:gd name="T9" fmla="*/ 0 h 2098"/>
              <a:gd name="T10" fmla="*/ 0 60000 65536"/>
              <a:gd name="T11" fmla="*/ 0 60000 65536"/>
              <a:gd name="T12" fmla="*/ 0 60000 65536"/>
              <a:gd name="T13" fmla="*/ 0 60000 65536"/>
              <a:gd name="T14" fmla="*/ 0 60000 65536"/>
              <a:gd name="T15" fmla="*/ 0 w 3022"/>
              <a:gd name="T16" fmla="*/ 0 h 2098"/>
              <a:gd name="T17" fmla="*/ 3022 w 3022"/>
              <a:gd name="T18" fmla="*/ 2098 h 2098"/>
            </a:gdLst>
            <a:ahLst/>
            <a:cxnLst>
              <a:cxn ang="T10">
                <a:pos x="T0" y="T1"/>
              </a:cxn>
              <a:cxn ang="T11">
                <a:pos x="T2" y="T3"/>
              </a:cxn>
              <a:cxn ang="T12">
                <a:pos x="T4" y="T5"/>
              </a:cxn>
              <a:cxn ang="T13">
                <a:pos x="T6" y="T7"/>
              </a:cxn>
              <a:cxn ang="T14">
                <a:pos x="T8" y="T9"/>
              </a:cxn>
            </a:cxnLst>
            <a:rect l="T15" t="T16" r="T17" b="T18"/>
            <a:pathLst>
              <a:path w="3022" h="2098">
                <a:moveTo>
                  <a:pt x="3022" y="0"/>
                </a:moveTo>
                <a:lnTo>
                  <a:pt x="0" y="0"/>
                </a:lnTo>
                <a:lnTo>
                  <a:pt x="0" y="2098"/>
                </a:lnTo>
                <a:lnTo>
                  <a:pt x="2165" y="2098"/>
                </a:lnTo>
                <a:lnTo>
                  <a:pt x="302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75782" name="Freeform 9"/>
          <p:cNvSpPr>
            <a:spLocks noEditPoints="1" noChangeArrowheads="1"/>
          </p:cNvSpPr>
          <p:nvPr/>
        </p:nvSpPr>
        <p:spPr bwMode="auto">
          <a:xfrm>
            <a:off x="10620375" y="5508625"/>
            <a:ext cx="265113" cy="263525"/>
          </a:xfrm>
          <a:custGeom>
            <a:avLst/>
            <a:gdLst>
              <a:gd name="T0" fmla="*/ 2147483647 w 268"/>
              <a:gd name="T1" fmla="*/ 2147483647 h 268"/>
              <a:gd name="T2" fmla="*/ 2147483647 w 268"/>
              <a:gd name="T3" fmla="*/ 2147483647 h 268"/>
              <a:gd name="T4" fmla="*/ 2147483647 w 268"/>
              <a:gd name="T5" fmla="*/ 2147483647 h 268"/>
              <a:gd name="T6" fmla="*/ 2147483647 w 268"/>
              <a:gd name="T7" fmla="*/ 2147483647 h 268"/>
              <a:gd name="T8" fmla="*/ 2147483647 w 268"/>
              <a:gd name="T9" fmla="*/ 2147483647 h 268"/>
              <a:gd name="T10" fmla="*/ 2147483647 w 268"/>
              <a:gd name="T11" fmla="*/ 2147483647 h 268"/>
              <a:gd name="T12" fmla="*/ 2147483647 w 268"/>
              <a:gd name="T13" fmla="*/ 2147483647 h 268"/>
              <a:gd name="T14" fmla="*/ 2147483647 w 268"/>
              <a:gd name="T15" fmla="*/ 2147483647 h 268"/>
              <a:gd name="T16" fmla="*/ 2147483647 w 268"/>
              <a:gd name="T17" fmla="*/ 2147483647 h 268"/>
              <a:gd name="T18" fmla="*/ 2147483647 w 268"/>
              <a:gd name="T19" fmla="*/ 2147483647 h 268"/>
              <a:gd name="T20" fmla="*/ 2147483647 w 268"/>
              <a:gd name="T21" fmla="*/ 0 h 268"/>
              <a:gd name="T22" fmla="*/ 2147483647 w 268"/>
              <a:gd name="T23" fmla="*/ 2147483647 h 268"/>
              <a:gd name="T24" fmla="*/ 2147483647 w 268"/>
              <a:gd name="T25" fmla="*/ 2147483647 h 268"/>
              <a:gd name="T26" fmla="*/ 0 w 268"/>
              <a:gd name="T27" fmla="*/ 2147483647 h 268"/>
              <a:gd name="T28" fmla="*/ 2147483647 w 268"/>
              <a:gd name="T29" fmla="*/ 0 h 268"/>
              <a:gd name="T30" fmla="*/ 2147483647 w 268"/>
              <a:gd name="T31" fmla="*/ 2147483647 h 268"/>
              <a:gd name="T32" fmla="*/ 2147483647 w 268"/>
              <a:gd name="T33" fmla="*/ 2147483647 h 268"/>
              <a:gd name="T34" fmla="*/ 2147483647 w 268"/>
              <a:gd name="T35" fmla="*/ 2147483647 h 268"/>
              <a:gd name="T36" fmla="*/ 2147483647 w 268"/>
              <a:gd name="T37" fmla="*/ 2147483647 h 268"/>
              <a:gd name="T38" fmla="*/ 2147483647 w 268"/>
              <a:gd name="T39" fmla="*/ 2147483647 h 2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8"/>
              <a:gd name="T61" fmla="*/ 0 h 268"/>
              <a:gd name="T62" fmla="*/ 268 w 268"/>
              <a:gd name="T63" fmla="*/ 268 h 2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66569" name="TextBox 23"/>
          <p:cNvSpPr>
            <a:spLocks noChangeArrowheads="1"/>
          </p:cNvSpPr>
          <p:nvPr/>
        </p:nvSpPr>
        <p:spPr bwMode="auto">
          <a:xfrm>
            <a:off x="2244725" y="1152525"/>
            <a:ext cx="931863"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10700" b="1">
                <a:solidFill>
                  <a:srgbClr val="F8F8F8"/>
                </a:solidFill>
                <a:latin typeface="微软雅黑" pitchFamily="34" charset="-122"/>
                <a:ea typeface="微软雅黑" pitchFamily="34" charset="-122"/>
                <a:sym typeface="微软雅黑" pitchFamily="34" charset="-122"/>
              </a:rPr>
              <a:t>5</a:t>
            </a:r>
            <a:endParaRPr lang="zh-CN" altLang="en-US" sz="10700" b="1">
              <a:solidFill>
                <a:srgbClr val="F8F8F8"/>
              </a:solidFill>
              <a:latin typeface="微软雅黑" pitchFamily="34" charset="-122"/>
              <a:ea typeface="微软雅黑" pitchFamily="34" charset="-122"/>
              <a:sym typeface="微软雅黑" pitchFamily="34" charset="-122"/>
            </a:endParaRPr>
          </a:p>
        </p:txBody>
      </p:sp>
      <p:sp>
        <p:nvSpPr>
          <p:cNvPr id="66570" name="TextBox 24"/>
          <p:cNvSpPr>
            <a:spLocks noChangeArrowheads="1"/>
          </p:cNvSpPr>
          <p:nvPr/>
        </p:nvSpPr>
        <p:spPr bwMode="auto">
          <a:xfrm>
            <a:off x="4260850" y="1687513"/>
            <a:ext cx="5383213"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4300" b="1">
                <a:solidFill>
                  <a:srgbClr val="2B2A30"/>
                </a:solidFill>
                <a:latin typeface="微软雅黑" pitchFamily="34" charset="-122"/>
                <a:ea typeface="微软雅黑" pitchFamily="34" charset="-122"/>
                <a:sym typeface="微软雅黑" pitchFamily="34" charset="-122"/>
              </a:rPr>
              <a:t>党的组织生活</a:t>
            </a:r>
            <a:endParaRPr lang="zh-CN" altLang="en-US"/>
          </a:p>
        </p:txBody>
      </p:sp>
      <p:sp>
        <p:nvSpPr>
          <p:cNvPr id="66571" name="Rectangle 13"/>
          <p:cNvSpPr>
            <a:spLocks noChangeArrowheads="1"/>
          </p:cNvSpPr>
          <p:nvPr/>
        </p:nvSpPr>
        <p:spPr bwMode="auto">
          <a:xfrm>
            <a:off x="1552575" y="2108200"/>
            <a:ext cx="762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3100">
                <a:solidFill>
                  <a:srgbClr val="FFFFFF"/>
                </a:solidFill>
                <a:latin typeface="微软雅黑" pitchFamily="34" charset="-122"/>
                <a:ea typeface="微软雅黑" pitchFamily="34" charset="-122"/>
                <a:sym typeface="微软雅黑" pitchFamily="34" charset="-122"/>
              </a:rPr>
              <a:t>Part</a:t>
            </a:r>
            <a:endParaRPr lang="zh-CN" altLang="en-US">
              <a:solidFill>
                <a:srgbClr val="FEAE01"/>
              </a:solidFill>
              <a:latin typeface="微软雅黑" pitchFamily="34" charset="-122"/>
              <a:ea typeface="微软雅黑" pitchFamily="34" charset="-122"/>
              <a:sym typeface="微软雅黑" pitchFamily="34" charset="-122"/>
            </a:endParaRPr>
          </a:p>
        </p:txBody>
      </p:sp>
      <p:sp>
        <p:nvSpPr>
          <p:cNvPr id="66572" name="TextBox 26"/>
          <p:cNvSpPr>
            <a:spLocks noChangeArrowheads="1"/>
          </p:cNvSpPr>
          <p:nvPr/>
        </p:nvSpPr>
        <p:spPr bwMode="auto">
          <a:xfrm>
            <a:off x="1847850" y="3214688"/>
            <a:ext cx="87122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300">
                <a:latin typeface="微软雅黑" pitchFamily="34" charset="-122"/>
                <a:ea typeface="微软雅黑" pitchFamily="34" charset="-122"/>
              </a:rPr>
              <a:t>党的组织生活是对党员进行教育、管理和监督的重要方法，它主要依托于党支部或党小组组织开展活动，主要形式有：</a:t>
            </a:r>
            <a:r>
              <a:rPr lang="zh-CN" altLang="en-US" sz="2300" b="1">
                <a:latin typeface="微软雅黑" pitchFamily="34" charset="-122"/>
                <a:ea typeface="微软雅黑" pitchFamily="34" charset="-122"/>
              </a:rPr>
              <a:t>党员大会</a:t>
            </a:r>
            <a:r>
              <a:rPr lang="zh-CN" altLang="en-US" sz="2300">
                <a:latin typeface="微软雅黑" pitchFamily="34" charset="-122"/>
                <a:ea typeface="微软雅黑" pitchFamily="34" charset="-122"/>
              </a:rPr>
              <a:t>、</a:t>
            </a:r>
            <a:r>
              <a:rPr lang="zh-CN" altLang="en-US" sz="2300" b="1">
                <a:latin typeface="微软雅黑" pitchFamily="34" charset="-122"/>
                <a:ea typeface="微软雅黑" pitchFamily="34" charset="-122"/>
              </a:rPr>
              <a:t>党支部委员会</a:t>
            </a:r>
            <a:r>
              <a:rPr lang="zh-CN" altLang="en-US" sz="2300">
                <a:latin typeface="微软雅黑" pitchFamily="34" charset="-122"/>
                <a:ea typeface="微软雅黑" pitchFamily="34" charset="-122"/>
              </a:rPr>
              <a:t>、</a:t>
            </a:r>
            <a:r>
              <a:rPr lang="zh-CN" altLang="en-US" sz="2300" b="1">
                <a:latin typeface="微软雅黑" pitchFamily="34" charset="-122"/>
                <a:ea typeface="微软雅黑" pitchFamily="34" charset="-122"/>
              </a:rPr>
              <a:t>党小组会、上党课</a:t>
            </a:r>
            <a:r>
              <a:rPr lang="zh-CN" altLang="en-US" sz="2300">
                <a:latin typeface="微软雅黑" pitchFamily="34" charset="-122"/>
                <a:ea typeface="微软雅黑" pitchFamily="34" charset="-122"/>
              </a:rPr>
              <a:t>（即通常所说的“三会一课”制度）以及</a:t>
            </a:r>
            <a:r>
              <a:rPr lang="zh-CN" altLang="en-US" sz="2300" b="1">
                <a:latin typeface="微软雅黑" pitchFamily="34" charset="-122"/>
                <a:ea typeface="微软雅黑" pitchFamily="34" charset="-122"/>
              </a:rPr>
              <a:t>党员领导干部民主生活会</a:t>
            </a:r>
            <a:r>
              <a:rPr lang="zh-CN" altLang="en-US" sz="2300">
                <a:latin typeface="微软雅黑" pitchFamily="34" charset="-122"/>
                <a:ea typeface="微软雅黑" pitchFamily="34" charset="-122"/>
              </a:rPr>
              <a:t>等。</a:t>
            </a:r>
          </a:p>
        </p:txBody>
      </p:sp>
      <p:sp>
        <p:nvSpPr>
          <p:cNvPr id="66573" name="TextBox 27"/>
          <p:cNvSpPr>
            <a:spLocks noChangeArrowheads="1"/>
          </p:cNvSpPr>
          <p:nvPr/>
        </p:nvSpPr>
        <p:spPr bwMode="auto">
          <a:xfrm>
            <a:off x="4232275" y="2478088"/>
            <a:ext cx="570071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内容</a:t>
            </a:r>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要求 </a:t>
            </a:r>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民主生活会</a:t>
            </a:r>
            <a:endParaRPr lang="en-US" altLang="zh-CN">
              <a:solidFill>
                <a:srgbClr val="2B2A30"/>
              </a:solidFill>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6566"/>
                                        </p:tgtEl>
                                        <p:attrNameLst>
                                          <p:attrName>style.visibility</p:attrName>
                                        </p:attrNameLst>
                                      </p:cBhvr>
                                      <p:to>
                                        <p:strVal val="visible"/>
                                      </p:to>
                                    </p:set>
                                    <p:animEffect>
                                      <p:cBhvr>
                                        <p:cTn id="11" dur="500"/>
                                        <p:tgtEl>
                                          <p:spTgt spid="66566"/>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6567"/>
                                        </p:tgtEl>
                                        <p:attrNameLst>
                                          <p:attrName>style.visibility</p:attrName>
                                        </p:attrNameLst>
                                      </p:cBhvr>
                                      <p:to>
                                        <p:strVal val="visible"/>
                                      </p:to>
                                    </p:set>
                                    <p:animEffect>
                                      <p:cBhvr>
                                        <p:cTn id="15" dur="500"/>
                                        <p:tgtEl>
                                          <p:spTgt spid="66567"/>
                                        </p:tgtEl>
                                      </p:cBhvr>
                                    </p:animEffect>
                                  </p:childTnLst>
                                </p:cTn>
                              </p:par>
                            </p:childTnLst>
                          </p:cTn>
                        </p:par>
                        <p:par>
                          <p:cTn id="16" fill="hold" nodeType="afterGroup">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66569"/>
                                        </p:tgtEl>
                                        <p:attrNameLst>
                                          <p:attrName>style.visibility</p:attrName>
                                        </p:attrNameLst>
                                      </p:cBhvr>
                                      <p:to>
                                        <p:strVal val="visible"/>
                                      </p:to>
                                    </p:set>
                                    <p:anim calcmode="lin" valueType="num">
                                      <p:cBhvr>
                                        <p:cTn id="19" dur="500" fill="hold"/>
                                        <p:tgtEl>
                                          <p:spTgt spid="66569"/>
                                        </p:tgtEl>
                                        <p:attrNameLst>
                                          <p:attrName>ppt_w</p:attrName>
                                        </p:attrNameLst>
                                      </p:cBhvr>
                                      <p:tavLst>
                                        <p:tav tm="0">
                                          <p:val>
                                            <p:fltVal val="0"/>
                                          </p:val>
                                        </p:tav>
                                        <p:tav tm="100000">
                                          <p:val>
                                            <p:strVal val="#ppt_w"/>
                                          </p:val>
                                        </p:tav>
                                      </p:tavLst>
                                    </p:anim>
                                    <p:anim calcmode="lin" valueType="num">
                                      <p:cBhvr>
                                        <p:cTn id="20" dur="500" fill="hold"/>
                                        <p:tgtEl>
                                          <p:spTgt spid="66569"/>
                                        </p:tgtEl>
                                        <p:attrNameLst>
                                          <p:attrName>ppt_h</p:attrName>
                                        </p:attrNameLst>
                                      </p:cBhvr>
                                      <p:tavLst>
                                        <p:tav tm="0">
                                          <p:val>
                                            <p:fltVal val="0"/>
                                          </p:val>
                                        </p:tav>
                                        <p:tav tm="100000">
                                          <p:val>
                                            <p:strVal val="#ppt_h"/>
                                          </p:val>
                                        </p:tav>
                                      </p:tavLst>
                                    </p:anim>
                                    <p:anim calcmode="lin" valueType="num">
                                      <p:cBhvr>
                                        <p:cTn id="21" dur="500" fill="hold"/>
                                        <p:tgtEl>
                                          <p:spTgt spid="66569"/>
                                        </p:tgtEl>
                                        <p:attrNameLst>
                                          <p:attrName>style.rotation</p:attrName>
                                        </p:attrNameLst>
                                      </p:cBhvr>
                                      <p:tavLst>
                                        <p:tav tm="0">
                                          <p:val>
                                            <p:fltVal val="90"/>
                                          </p:val>
                                        </p:tav>
                                        <p:tav tm="100000">
                                          <p:val>
                                            <p:fltVal val="0"/>
                                          </p:val>
                                        </p:tav>
                                      </p:tavLst>
                                    </p:anim>
                                    <p:animEffect>
                                      <p:cBhvr>
                                        <p:cTn id="22" dur="500"/>
                                        <p:tgtEl>
                                          <p:spTgt spid="6656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6571"/>
                                        </p:tgtEl>
                                        <p:attrNameLst>
                                          <p:attrName>style.visibility</p:attrName>
                                        </p:attrNameLst>
                                      </p:cBhvr>
                                      <p:to>
                                        <p:strVal val="visible"/>
                                      </p:to>
                                    </p:set>
                                    <p:anim calcmode="lin" valueType="num">
                                      <p:cBhvr>
                                        <p:cTn id="25" dur="500" fill="hold"/>
                                        <p:tgtEl>
                                          <p:spTgt spid="66571"/>
                                        </p:tgtEl>
                                        <p:attrNameLst>
                                          <p:attrName>ppt_w</p:attrName>
                                        </p:attrNameLst>
                                      </p:cBhvr>
                                      <p:tavLst>
                                        <p:tav tm="0">
                                          <p:val>
                                            <p:fltVal val="0"/>
                                          </p:val>
                                        </p:tav>
                                        <p:tav tm="100000">
                                          <p:val>
                                            <p:strVal val="#ppt_w"/>
                                          </p:val>
                                        </p:tav>
                                      </p:tavLst>
                                    </p:anim>
                                    <p:anim calcmode="lin" valueType="num">
                                      <p:cBhvr>
                                        <p:cTn id="26" dur="500" fill="hold"/>
                                        <p:tgtEl>
                                          <p:spTgt spid="66571"/>
                                        </p:tgtEl>
                                        <p:attrNameLst>
                                          <p:attrName>ppt_h</p:attrName>
                                        </p:attrNameLst>
                                      </p:cBhvr>
                                      <p:tavLst>
                                        <p:tav tm="0">
                                          <p:val>
                                            <p:fltVal val="0"/>
                                          </p:val>
                                        </p:tav>
                                        <p:tav tm="100000">
                                          <p:val>
                                            <p:strVal val="#ppt_h"/>
                                          </p:val>
                                        </p:tav>
                                      </p:tavLst>
                                    </p:anim>
                                    <p:anim calcmode="lin" valueType="num">
                                      <p:cBhvr>
                                        <p:cTn id="27" dur="500" fill="hold"/>
                                        <p:tgtEl>
                                          <p:spTgt spid="66571"/>
                                        </p:tgtEl>
                                        <p:attrNameLst>
                                          <p:attrName>style.rotation</p:attrName>
                                        </p:attrNameLst>
                                      </p:cBhvr>
                                      <p:tavLst>
                                        <p:tav tm="0">
                                          <p:val>
                                            <p:fltVal val="90"/>
                                          </p:val>
                                        </p:tav>
                                        <p:tav tm="100000">
                                          <p:val>
                                            <p:fltVal val="0"/>
                                          </p:val>
                                        </p:tav>
                                      </p:tavLst>
                                    </p:anim>
                                    <p:animEffect>
                                      <p:cBhvr>
                                        <p:cTn id="28" dur="500"/>
                                        <p:tgtEl>
                                          <p:spTgt spid="66571"/>
                                        </p:tgtEl>
                                      </p:cBhvr>
                                    </p:animEffect>
                                  </p:childTnLst>
                                </p:cTn>
                              </p:par>
                            </p:childTnLst>
                          </p:cTn>
                        </p:par>
                        <p:par>
                          <p:cTn id="29" fill="hold" nodeType="afterGroup">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66570"/>
                                        </p:tgtEl>
                                        <p:attrNameLst>
                                          <p:attrName>style.visibility</p:attrName>
                                        </p:attrNameLst>
                                      </p:cBhvr>
                                      <p:to>
                                        <p:strVal val="visible"/>
                                      </p:to>
                                    </p:set>
                                    <p:animEffect>
                                      <p:cBhvr>
                                        <p:cTn id="32" dur="500"/>
                                        <p:tgtEl>
                                          <p:spTgt spid="6657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6573"/>
                                        </p:tgtEl>
                                        <p:attrNameLst>
                                          <p:attrName>style.visibility</p:attrName>
                                        </p:attrNameLst>
                                      </p:cBhvr>
                                      <p:to>
                                        <p:strVal val="visible"/>
                                      </p:to>
                                    </p:set>
                                    <p:animEffect>
                                      <p:cBhvr>
                                        <p:cTn id="35" dur="500"/>
                                        <p:tgtEl>
                                          <p:spTgt spid="66573"/>
                                        </p:tgtEl>
                                      </p:cBhvr>
                                    </p:animEffect>
                                  </p:childTnLst>
                                </p:cTn>
                              </p:par>
                            </p:childTnLst>
                          </p:cTn>
                        </p:par>
                        <p:par>
                          <p:cTn id="36" fill="hold" nodeType="afterGroup">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66572"/>
                                        </p:tgtEl>
                                        <p:attrNameLst>
                                          <p:attrName>style.visibility</p:attrName>
                                        </p:attrNameLst>
                                      </p:cBhvr>
                                      <p:to>
                                        <p:strVal val="visible"/>
                                      </p:to>
                                    </p:set>
                                    <p:anim calcmode="lin" valueType="num">
                                      <p:cBhvr>
                                        <p:cTn id="39" dur="500" fill="hold"/>
                                        <p:tgtEl>
                                          <p:spTgt spid="66572"/>
                                        </p:tgtEl>
                                        <p:attrNameLst>
                                          <p:attrName>ppt_w</p:attrName>
                                        </p:attrNameLst>
                                      </p:cBhvr>
                                      <p:tavLst>
                                        <p:tav tm="0">
                                          <p:val>
                                            <p:fltVal val="0"/>
                                          </p:val>
                                        </p:tav>
                                        <p:tav tm="100000">
                                          <p:val>
                                            <p:strVal val="#ppt_w"/>
                                          </p:val>
                                        </p:tav>
                                      </p:tavLst>
                                    </p:anim>
                                    <p:anim calcmode="lin" valueType="num">
                                      <p:cBhvr>
                                        <p:cTn id="40" dur="500" fill="hold"/>
                                        <p:tgtEl>
                                          <p:spTgt spid="66572"/>
                                        </p:tgtEl>
                                        <p:attrNameLst>
                                          <p:attrName>ppt_h</p:attrName>
                                        </p:attrNameLst>
                                      </p:cBhvr>
                                      <p:tavLst>
                                        <p:tav tm="0">
                                          <p:val>
                                            <p:fltVal val="0"/>
                                          </p:val>
                                        </p:tav>
                                        <p:tav tm="100000">
                                          <p:val>
                                            <p:strVal val="#ppt_h"/>
                                          </p:val>
                                        </p:tav>
                                      </p:tavLst>
                                    </p:anim>
                                    <p:anim calcmode="lin" valueType="num">
                                      <p:cBhvr>
                                        <p:cTn id="41" dur="500" fill="hold"/>
                                        <p:tgtEl>
                                          <p:spTgt spid="66572"/>
                                        </p:tgtEl>
                                        <p:attrNameLst>
                                          <p:attrName>style.rotation</p:attrName>
                                        </p:attrNameLst>
                                      </p:cBhvr>
                                      <p:tavLst>
                                        <p:tav tm="0">
                                          <p:val>
                                            <p:fltVal val="90"/>
                                          </p:val>
                                        </p:tav>
                                        <p:tav tm="100000">
                                          <p:val>
                                            <p:fltVal val="0"/>
                                          </p:val>
                                        </p:tav>
                                      </p:tavLst>
                                    </p:anim>
                                    <p:animEffect>
                                      <p:cBhvr>
                                        <p:cTn id="42" dur="500"/>
                                        <p:tgtEl>
                                          <p:spTgt spid="66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bldLvl="0" animBg="1" autoUpdateAnimBg="0"/>
      <p:bldP spid="66567" grpId="0" bldLvl="0" animBg="1" autoUpdateAnimBg="0"/>
      <p:bldP spid="66569" grpId="0" bldLvl="0" autoUpdateAnimBg="0"/>
      <p:bldP spid="66570" grpId="0" bldLvl="0" autoUpdateAnimBg="0"/>
      <p:bldP spid="66571" grpId="0" bldLvl="0" autoUpdateAnimBg="0"/>
      <p:bldP spid="66572" grpId="0" bldLvl="0" autoUpdateAnimBg="0"/>
      <p:bldP spid="66573" grpId="0" bldLvl="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4933E6EB-D2D1-4F75-999D-AFCE61E62445}" type="slidenum">
              <a:rPr lang="zh-CN" altLang="en-US" sz="1200" smtClean="0">
                <a:solidFill>
                  <a:srgbClr val="898989"/>
                </a:solidFill>
              </a:rPr>
              <a:pPr eaLnBrk="1" hangingPunct="1"/>
              <a:t>63</a:t>
            </a:fld>
            <a:endParaRPr lang="zh-CN" altLang="en-US" sz="1800" smtClean="0"/>
          </a:p>
        </p:txBody>
      </p:sp>
      <p:pic>
        <p:nvPicPr>
          <p:cNvPr id="7680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680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680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680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80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7680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2"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组织生活要求</a:t>
            </a:r>
            <a:endParaRPr lang="zh-CN" altLang="en-US" sz="1600" b="1">
              <a:latin typeface="微软雅黑" pitchFamily="34" charset="-122"/>
              <a:ea typeface="微软雅黑" pitchFamily="34" charset="-122"/>
              <a:sym typeface="微软雅黑" pitchFamily="34" charset="-122"/>
            </a:endParaRPr>
          </a:p>
        </p:txBody>
      </p:sp>
      <p:pic>
        <p:nvPicPr>
          <p:cNvPr id="7681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63" y="1414463"/>
            <a:ext cx="11704637"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7592"/>
                                        </p:tgtEl>
                                        <p:attrNameLst>
                                          <p:attrName>style.visibility</p:attrName>
                                        </p:attrNameLst>
                                      </p:cBhvr>
                                      <p:to>
                                        <p:strVal val="visible"/>
                                      </p:to>
                                    </p:set>
                                    <p:animEffect>
                                      <p:cBhvr>
                                        <p:cTn id="7" dur="500"/>
                                        <p:tgtEl>
                                          <p:spTgt spid="67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bldLvl="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A8AB039B-FEB8-4661-A6A1-2A3612B4CA1E}" type="slidenum">
              <a:rPr lang="zh-CN" altLang="en-US" sz="1200" smtClean="0">
                <a:solidFill>
                  <a:srgbClr val="898989"/>
                </a:solidFill>
              </a:rPr>
              <a:pPr eaLnBrk="1" hangingPunct="1"/>
              <a:t>64</a:t>
            </a:fld>
            <a:endParaRPr lang="zh-CN" altLang="en-US" sz="1800" smtClean="0"/>
          </a:p>
        </p:txBody>
      </p:sp>
      <p:pic>
        <p:nvPicPr>
          <p:cNvPr id="7782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782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782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783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3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7783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（一）党的组织生活内容</a:t>
            </a:r>
            <a:endParaRPr lang="zh-CN" altLang="en-US" sz="1600" b="1">
              <a:latin typeface="微软雅黑" pitchFamily="34" charset="-122"/>
              <a:ea typeface="微软雅黑" pitchFamily="34" charset="-122"/>
              <a:sym typeface="微软雅黑" pitchFamily="34" charset="-122"/>
            </a:endParaRPr>
          </a:p>
        </p:txBody>
      </p:sp>
      <p:sp>
        <p:nvSpPr>
          <p:cNvPr id="68617" name="矩形 14"/>
          <p:cNvSpPr>
            <a:spLocks noChangeArrowheads="1"/>
          </p:cNvSpPr>
          <p:nvPr/>
        </p:nvSpPr>
        <p:spPr bwMode="auto">
          <a:xfrm>
            <a:off x="0" y="3748088"/>
            <a:ext cx="12193588" cy="87312"/>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3121" tIns="61561" rIns="123121" bIns="61561"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nvGrpSpPr>
          <p:cNvPr id="2" name="Group 10"/>
          <p:cNvGrpSpPr>
            <a:grpSpLocks/>
          </p:cNvGrpSpPr>
          <p:nvPr/>
        </p:nvGrpSpPr>
        <p:grpSpPr bwMode="auto">
          <a:xfrm>
            <a:off x="1308100" y="3184525"/>
            <a:ext cx="1158875" cy="1158875"/>
            <a:chOff x="0" y="0"/>
            <a:chExt cx="1301392" cy="1301862"/>
          </a:xfrm>
        </p:grpSpPr>
        <p:grpSp>
          <p:nvGrpSpPr>
            <p:cNvPr id="77913" name="Group 11"/>
            <p:cNvGrpSpPr>
              <a:grpSpLocks/>
            </p:cNvGrpSpPr>
            <p:nvPr/>
          </p:nvGrpSpPr>
          <p:grpSpPr bwMode="auto">
            <a:xfrm>
              <a:off x="0" y="0"/>
              <a:ext cx="1301392" cy="1301862"/>
              <a:chOff x="0" y="0"/>
              <a:chExt cx="1810550" cy="1811205"/>
            </a:xfrm>
          </p:grpSpPr>
          <p:grpSp>
            <p:nvGrpSpPr>
              <p:cNvPr id="77915" name="Group 12"/>
              <p:cNvGrpSpPr>
                <a:grpSpLocks/>
              </p:cNvGrpSpPr>
              <p:nvPr/>
            </p:nvGrpSpPr>
            <p:grpSpPr bwMode="auto">
              <a:xfrm>
                <a:off x="0" y="0"/>
                <a:ext cx="1810550" cy="1811205"/>
                <a:chOff x="0" y="0"/>
                <a:chExt cx="1546058" cy="1546058"/>
              </a:xfrm>
            </p:grpSpPr>
            <p:sp>
              <p:nvSpPr>
                <p:cNvPr id="77917" name="同心圆 20"/>
                <p:cNvSpPr>
                  <a:spLocks noChangeArrowheads="1"/>
                </p:cNvSpPr>
                <p:nvPr/>
              </p:nvSpPr>
              <p:spPr bwMode="auto">
                <a:xfrm>
                  <a:off x="0" y="0"/>
                  <a:ext cx="1546058" cy="1546058"/>
                </a:xfrm>
                <a:custGeom>
                  <a:avLst/>
                  <a:gdLst>
                    <a:gd name="T0" fmla="*/ 2147483647 w 21600"/>
                    <a:gd name="T1" fmla="*/ 0 h 21600"/>
                    <a:gd name="T2" fmla="*/ 1159884072 w 21600"/>
                    <a:gd name="T3" fmla="*/ 1159884072 h 21600"/>
                    <a:gd name="T4" fmla="*/ 0 w 21600"/>
                    <a:gd name="T5" fmla="*/ 2147483647 h 21600"/>
                    <a:gd name="T6" fmla="*/ 1159884072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11598840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3" y="10800"/>
                      </a:moveTo>
                      <a:cubicBezTo>
                        <a:pt x="1053" y="16183"/>
                        <a:pt x="5417" y="20547"/>
                        <a:pt x="10800" y="20547"/>
                      </a:cubicBezTo>
                      <a:cubicBezTo>
                        <a:pt x="16183" y="20547"/>
                        <a:pt x="20547" y="16183"/>
                        <a:pt x="20547" y="10800"/>
                      </a:cubicBezTo>
                      <a:cubicBezTo>
                        <a:pt x="20547" y="5417"/>
                        <a:pt x="16183" y="1053"/>
                        <a:pt x="10800" y="1053"/>
                      </a:cubicBezTo>
                      <a:cubicBezTo>
                        <a:pt x="5417" y="1053"/>
                        <a:pt x="1053" y="5417"/>
                        <a:pt x="1053" y="10800"/>
                      </a:cubicBezTo>
                      <a:close/>
                    </a:path>
                  </a:pathLst>
                </a:custGeom>
                <a:gradFill rotWithShape="1">
                  <a:gsLst>
                    <a:gs pos="0">
                      <a:srgbClr val="F2F2F2"/>
                    </a:gs>
                    <a:gs pos="54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p>
              </p:txBody>
            </p:sp>
            <p:sp>
              <p:nvSpPr>
                <p:cNvPr id="77918" name="椭圆 21"/>
                <p:cNvSpPr>
                  <a:spLocks noChangeArrowheads="1"/>
                </p:cNvSpPr>
                <p:nvPr/>
              </p:nvSpPr>
              <p:spPr bwMode="auto">
                <a:xfrm>
                  <a:off x="20893" y="20893"/>
                  <a:ext cx="1504274" cy="1504273"/>
                </a:xfrm>
                <a:prstGeom prst="ellipse">
                  <a:avLst/>
                </a:prstGeom>
                <a:gradFill rotWithShape="1">
                  <a:gsLst>
                    <a:gs pos="0">
                      <a:srgbClr val="FFFFFF"/>
                    </a:gs>
                    <a:gs pos="50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916" name="椭圆 19"/>
              <p:cNvSpPr>
                <a:spLocks noChangeArrowheads="1"/>
              </p:cNvSpPr>
              <p:nvPr/>
            </p:nvSpPr>
            <p:spPr bwMode="auto">
              <a:xfrm>
                <a:off x="102079" y="102114"/>
                <a:ext cx="1606393" cy="160697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914" name="TextBox 97"/>
            <p:cNvSpPr>
              <a:spLocks noChangeArrowheads="1"/>
            </p:cNvSpPr>
            <p:nvPr/>
          </p:nvSpPr>
          <p:spPr bwMode="auto">
            <a:xfrm>
              <a:off x="136324" y="396495"/>
              <a:ext cx="1028745" cy="53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4256" tIns="92128" rIns="184256" bIns="9212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a:t>   1</a:t>
              </a:r>
            </a:p>
          </p:txBody>
        </p:sp>
      </p:grpSp>
      <p:grpSp>
        <p:nvGrpSpPr>
          <p:cNvPr id="5" name="Group 17"/>
          <p:cNvGrpSpPr>
            <a:grpSpLocks/>
          </p:cNvGrpSpPr>
          <p:nvPr/>
        </p:nvGrpSpPr>
        <p:grpSpPr bwMode="auto">
          <a:xfrm>
            <a:off x="2778125" y="3340100"/>
            <a:ext cx="944563" cy="877888"/>
            <a:chOff x="0" y="0"/>
            <a:chExt cx="1059738" cy="985306"/>
          </a:xfrm>
        </p:grpSpPr>
        <p:grpSp>
          <p:nvGrpSpPr>
            <p:cNvPr id="77907" name="Group 18"/>
            <p:cNvGrpSpPr>
              <a:grpSpLocks/>
            </p:cNvGrpSpPr>
            <p:nvPr/>
          </p:nvGrpSpPr>
          <p:grpSpPr bwMode="auto">
            <a:xfrm>
              <a:off x="0" y="0"/>
              <a:ext cx="984950" cy="985306"/>
              <a:chOff x="0" y="0"/>
              <a:chExt cx="1810550" cy="1811205"/>
            </a:xfrm>
          </p:grpSpPr>
          <p:grpSp>
            <p:nvGrpSpPr>
              <p:cNvPr id="77909" name="Group 19"/>
              <p:cNvGrpSpPr>
                <a:grpSpLocks/>
              </p:cNvGrpSpPr>
              <p:nvPr/>
            </p:nvGrpSpPr>
            <p:grpSpPr bwMode="auto">
              <a:xfrm>
                <a:off x="0" y="0"/>
                <a:ext cx="1810550" cy="1811205"/>
                <a:chOff x="0" y="0"/>
                <a:chExt cx="1546058" cy="1546058"/>
              </a:xfrm>
            </p:grpSpPr>
            <p:sp>
              <p:nvSpPr>
                <p:cNvPr id="77911" name="同心圆 27"/>
                <p:cNvSpPr>
                  <a:spLocks noChangeArrowheads="1"/>
                </p:cNvSpPr>
                <p:nvPr/>
              </p:nvSpPr>
              <p:spPr bwMode="auto">
                <a:xfrm>
                  <a:off x="0" y="0"/>
                  <a:ext cx="1546058" cy="1546058"/>
                </a:xfrm>
                <a:custGeom>
                  <a:avLst/>
                  <a:gdLst>
                    <a:gd name="T0" fmla="*/ 2147483647 w 21600"/>
                    <a:gd name="T1" fmla="*/ 0 h 21600"/>
                    <a:gd name="T2" fmla="*/ 1159884072 w 21600"/>
                    <a:gd name="T3" fmla="*/ 1159884072 h 21600"/>
                    <a:gd name="T4" fmla="*/ 0 w 21600"/>
                    <a:gd name="T5" fmla="*/ 2147483647 h 21600"/>
                    <a:gd name="T6" fmla="*/ 1159884072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11598840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3" y="10800"/>
                      </a:moveTo>
                      <a:cubicBezTo>
                        <a:pt x="1053" y="16183"/>
                        <a:pt x="5417" y="20547"/>
                        <a:pt x="10800" y="20547"/>
                      </a:cubicBezTo>
                      <a:cubicBezTo>
                        <a:pt x="16183" y="20547"/>
                        <a:pt x="20547" y="16183"/>
                        <a:pt x="20547" y="10800"/>
                      </a:cubicBezTo>
                      <a:cubicBezTo>
                        <a:pt x="20547" y="5417"/>
                        <a:pt x="16183" y="1053"/>
                        <a:pt x="10800" y="1053"/>
                      </a:cubicBezTo>
                      <a:cubicBezTo>
                        <a:pt x="5417" y="1053"/>
                        <a:pt x="1053" y="5417"/>
                        <a:pt x="1053" y="10800"/>
                      </a:cubicBezTo>
                      <a:close/>
                    </a:path>
                  </a:pathLst>
                </a:custGeom>
                <a:gradFill rotWithShape="1">
                  <a:gsLst>
                    <a:gs pos="0">
                      <a:srgbClr val="F2F2F2"/>
                    </a:gs>
                    <a:gs pos="54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p>
              </p:txBody>
            </p:sp>
            <p:sp>
              <p:nvSpPr>
                <p:cNvPr id="77912" name="椭圆 28"/>
                <p:cNvSpPr>
                  <a:spLocks noChangeArrowheads="1"/>
                </p:cNvSpPr>
                <p:nvPr/>
              </p:nvSpPr>
              <p:spPr bwMode="auto">
                <a:xfrm>
                  <a:off x="20893" y="20893"/>
                  <a:ext cx="1504274" cy="1504273"/>
                </a:xfrm>
                <a:prstGeom prst="ellipse">
                  <a:avLst/>
                </a:prstGeom>
                <a:gradFill rotWithShape="1">
                  <a:gsLst>
                    <a:gs pos="0">
                      <a:srgbClr val="FFFFFF"/>
                    </a:gs>
                    <a:gs pos="50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910" name="椭圆 26"/>
              <p:cNvSpPr>
                <a:spLocks noChangeArrowheads="1"/>
              </p:cNvSpPr>
              <p:nvPr/>
            </p:nvSpPr>
            <p:spPr bwMode="auto">
              <a:xfrm>
                <a:off x="137733" y="137780"/>
                <a:ext cx="1535084" cy="1535638"/>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908" name="TextBox 104"/>
            <p:cNvSpPr>
              <a:spLocks noChangeArrowheads="1"/>
            </p:cNvSpPr>
            <p:nvPr/>
          </p:nvSpPr>
          <p:spPr bwMode="auto">
            <a:xfrm>
              <a:off x="30994" y="237502"/>
              <a:ext cx="1028744" cy="53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4256" tIns="92128" rIns="184256" bIns="9212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a:t>  2</a:t>
              </a:r>
            </a:p>
          </p:txBody>
        </p:sp>
      </p:grpSp>
      <p:grpSp>
        <p:nvGrpSpPr>
          <p:cNvPr id="8" name="Group 24"/>
          <p:cNvGrpSpPr>
            <a:grpSpLocks/>
          </p:cNvGrpSpPr>
          <p:nvPr/>
        </p:nvGrpSpPr>
        <p:grpSpPr bwMode="auto">
          <a:xfrm>
            <a:off x="3967163" y="3190875"/>
            <a:ext cx="1176337" cy="1176338"/>
            <a:chOff x="0" y="0"/>
            <a:chExt cx="1319306" cy="1319782"/>
          </a:xfrm>
        </p:grpSpPr>
        <p:grpSp>
          <p:nvGrpSpPr>
            <p:cNvPr id="77901" name="Group 25"/>
            <p:cNvGrpSpPr>
              <a:grpSpLocks/>
            </p:cNvGrpSpPr>
            <p:nvPr/>
          </p:nvGrpSpPr>
          <p:grpSpPr bwMode="auto">
            <a:xfrm>
              <a:off x="0" y="0"/>
              <a:ext cx="1319306" cy="1319782"/>
              <a:chOff x="0" y="0"/>
              <a:chExt cx="1810550" cy="1811205"/>
            </a:xfrm>
          </p:grpSpPr>
          <p:grpSp>
            <p:nvGrpSpPr>
              <p:cNvPr id="77903" name="Group 26"/>
              <p:cNvGrpSpPr>
                <a:grpSpLocks/>
              </p:cNvGrpSpPr>
              <p:nvPr/>
            </p:nvGrpSpPr>
            <p:grpSpPr bwMode="auto">
              <a:xfrm>
                <a:off x="0" y="0"/>
                <a:ext cx="1810550" cy="1811205"/>
                <a:chOff x="0" y="0"/>
                <a:chExt cx="1546058" cy="1546058"/>
              </a:xfrm>
            </p:grpSpPr>
            <p:sp>
              <p:nvSpPr>
                <p:cNvPr id="77905" name="同心圆 34"/>
                <p:cNvSpPr>
                  <a:spLocks noChangeArrowheads="1"/>
                </p:cNvSpPr>
                <p:nvPr/>
              </p:nvSpPr>
              <p:spPr bwMode="auto">
                <a:xfrm>
                  <a:off x="0" y="0"/>
                  <a:ext cx="1546058" cy="1546058"/>
                </a:xfrm>
                <a:custGeom>
                  <a:avLst/>
                  <a:gdLst>
                    <a:gd name="T0" fmla="*/ 2147483647 w 21600"/>
                    <a:gd name="T1" fmla="*/ 0 h 21600"/>
                    <a:gd name="T2" fmla="*/ 1159884072 w 21600"/>
                    <a:gd name="T3" fmla="*/ 1159884072 h 21600"/>
                    <a:gd name="T4" fmla="*/ 0 w 21600"/>
                    <a:gd name="T5" fmla="*/ 2147483647 h 21600"/>
                    <a:gd name="T6" fmla="*/ 1159884072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11598840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3" y="10800"/>
                      </a:moveTo>
                      <a:cubicBezTo>
                        <a:pt x="1053" y="16183"/>
                        <a:pt x="5417" y="20547"/>
                        <a:pt x="10800" y="20547"/>
                      </a:cubicBezTo>
                      <a:cubicBezTo>
                        <a:pt x="16183" y="20547"/>
                        <a:pt x="20547" y="16183"/>
                        <a:pt x="20547" y="10800"/>
                      </a:cubicBezTo>
                      <a:cubicBezTo>
                        <a:pt x="20547" y="5417"/>
                        <a:pt x="16183" y="1053"/>
                        <a:pt x="10800" y="1053"/>
                      </a:cubicBezTo>
                      <a:cubicBezTo>
                        <a:pt x="5417" y="1053"/>
                        <a:pt x="1053" y="5417"/>
                        <a:pt x="1053" y="10800"/>
                      </a:cubicBezTo>
                      <a:close/>
                    </a:path>
                  </a:pathLst>
                </a:custGeom>
                <a:gradFill rotWithShape="1">
                  <a:gsLst>
                    <a:gs pos="0">
                      <a:srgbClr val="F2F2F2"/>
                    </a:gs>
                    <a:gs pos="54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p>
              </p:txBody>
            </p:sp>
            <p:sp>
              <p:nvSpPr>
                <p:cNvPr id="77906" name="椭圆 35"/>
                <p:cNvSpPr>
                  <a:spLocks noChangeArrowheads="1"/>
                </p:cNvSpPr>
                <p:nvPr/>
              </p:nvSpPr>
              <p:spPr bwMode="auto">
                <a:xfrm>
                  <a:off x="20893" y="20892"/>
                  <a:ext cx="1504275" cy="1504273"/>
                </a:xfrm>
                <a:prstGeom prst="ellipse">
                  <a:avLst/>
                </a:prstGeom>
                <a:gradFill rotWithShape="1">
                  <a:gsLst>
                    <a:gs pos="0">
                      <a:srgbClr val="FFFFFF"/>
                    </a:gs>
                    <a:gs pos="50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904" name="椭圆 33"/>
              <p:cNvSpPr>
                <a:spLocks noChangeArrowheads="1"/>
              </p:cNvSpPr>
              <p:nvPr/>
            </p:nvSpPr>
            <p:spPr bwMode="auto">
              <a:xfrm>
                <a:off x="82258" y="113352"/>
                <a:ext cx="1606932" cy="160751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902" name="TextBox 111"/>
            <p:cNvSpPr>
              <a:spLocks noChangeArrowheads="1"/>
            </p:cNvSpPr>
            <p:nvPr/>
          </p:nvSpPr>
          <p:spPr bwMode="auto">
            <a:xfrm>
              <a:off x="174032" y="402897"/>
              <a:ext cx="1028745" cy="53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4256" tIns="92128" rIns="184256" bIns="9212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a:t>   3</a:t>
              </a:r>
            </a:p>
          </p:txBody>
        </p:sp>
      </p:grpSp>
      <p:grpSp>
        <p:nvGrpSpPr>
          <p:cNvPr id="11" name="Group 31"/>
          <p:cNvGrpSpPr>
            <a:grpSpLocks/>
          </p:cNvGrpSpPr>
          <p:nvPr/>
        </p:nvGrpSpPr>
        <p:grpSpPr bwMode="auto">
          <a:xfrm>
            <a:off x="5454650" y="3324225"/>
            <a:ext cx="960438" cy="908050"/>
            <a:chOff x="0" y="0"/>
            <a:chExt cx="1078849" cy="1018926"/>
          </a:xfrm>
        </p:grpSpPr>
        <p:grpSp>
          <p:nvGrpSpPr>
            <p:cNvPr id="77895" name="Group 32"/>
            <p:cNvGrpSpPr>
              <a:grpSpLocks/>
            </p:cNvGrpSpPr>
            <p:nvPr/>
          </p:nvGrpSpPr>
          <p:grpSpPr bwMode="auto">
            <a:xfrm>
              <a:off x="0" y="0"/>
              <a:ext cx="1018558" cy="1018926"/>
              <a:chOff x="0" y="0"/>
              <a:chExt cx="1810550" cy="1811205"/>
            </a:xfrm>
          </p:grpSpPr>
          <p:grpSp>
            <p:nvGrpSpPr>
              <p:cNvPr id="77897" name="Group 33"/>
              <p:cNvGrpSpPr>
                <a:grpSpLocks/>
              </p:cNvGrpSpPr>
              <p:nvPr/>
            </p:nvGrpSpPr>
            <p:grpSpPr bwMode="auto">
              <a:xfrm>
                <a:off x="0" y="0"/>
                <a:ext cx="1810550" cy="1811205"/>
                <a:chOff x="0" y="0"/>
                <a:chExt cx="1546058" cy="1546058"/>
              </a:xfrm>
            </p:grpSpPr>
            <p:sp>
              <p:nvSpPr>
                <p:cNvPr id="77899" name="同心圆 41"/>
                <p:cNvSpPr>
                  <a:spLocks noChangeArrowheads="1"/>
                </p:cNvSpPr>
                <p:nvPr/>
              </p:nvSpPr>
              <p:spPr bwMode="auto">
                <a:xfrm>
                  <a:off x="0" y="0"/>
                  <a:ext cx="1546058" cy="1546058"/>
                </a:xfrm>
                <a:custGeom>
                  <a:avLst/>
                  <a:gdLst>
                    <a:gd name="T0" fmla="*/ 2147483647 w 21600"/>
                    <a:gd name="T1" fmla="*/ 0 h 21600"/>
                    <a:gd name="T2" fmla="*/ 1159884072 w 21600"/>
                    <a:gd name="T3" fmla="*/ 1159884072 h 21600"/>
                    <a:gd name="T4" fmla="*/ 0 w 21600"/>
                    <a:gd name="T5" fmla="*/ 2147483647 h 21600"/>
                    <a:gd name="T6" fmla="*/ 1159884072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11598840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3" y="10800"/>
                      </a:moveTo>
                      <a:cubicBezTo>
                        <a:pt x="1053" y="16183"/>
                        <a:pt x="5417" y="20547"/>
                        <a:pt x="10800" y="20547"/>
                      </a:cubicBezTo>
                      <a:cubicBezTo>
                        <a:pt x="16183" y="20547"/>
                        <a:pt x="20547" y="16183"/>
                        <a:pt x="20547" y="10800"/>
                      </a:cubicBezTo>
                      <a:cubicBezTo>
                        <a:pt x="20547" y="5417"/>
                        <a:pt x="16183" y="1053"/>
                        <a:pt x="10800" y="1053"/>
                      </a:cubicBezTo>
                      <a:cubicBezTo>
                        <a:pt x="5417" y="1053"/>
                        <a:pt x="1053" y="5417"/>
                        <a:pt x="1053" y="10800"/>
                      </a:cubicBezTo>
                      <a:close/>
                    </a:path>
                  </a:pathLst>
                </a:custGeom>
                <a:gradFill rotWithShape="1">
                  <a:gsLst>
                    <a:gs pos="0">
                      <a:srgbClr val="F2F2F2"/>
                    </a:gs>
                    <a:gs pos="54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p>
              </p:txBody>
            </p:sp>
            <p:sp>
              <p:nvSpPr>
                <p:cNvPr id="77900" name="椭圆 42"/>
                <p:cNvSpPr>
                  <a:spLocks noChangeArrowheads="1"/>
                </p:cNvSpPr>
                <p:nvPr/>
              </p:nvSpPr>
              <p:spPr bwMode="auto">
                <a:xfrm>
                  <a:off x="20893" y="20893"/>
                  <a:ext cx="1504274" cy="1504273"/>
                </a:xfrm>
                <a:prstGeom prst="ellipse">
                  <a:avLst/>
                </a:prstGeom>
                <a:gradFill rotWithShape="1">
                  <a:gsLst>
                    <a:gs pos="0">
                      <a:srgbClr val="FFFFFF"/>
                    </a:gs>
                    <a:gs pos="50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898" name="椭圆 40"/>
              <p:cNvSpPr>
                <a:spLocks noChangeArrowheads="1"/>
              </p:cNvSpPr>
              <p:nvPr/>
            </p:nvSpPr>
            <p:spPr bwMode="auto">
              <a:xfrm>
                <a:off x="121402" y="121444"/>
                <a:ext cx="1567743" cy="1568310"/>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896" name="TextBox 118"/>
            <p:cNvSpPr>
              <a:spLocks noChangeArrowheads="1"/>
            </p:cNvSpPr>
            <p:nvPr/>
          </p:nvSpPr>
          <p:spPr bwMode="auto">
            <a:xfrm>
              <a:off x="50103" y="240060"/>
              <a:ext cx="1028746" cy="53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4256" tIns="92128" rIns="184256" bIns="9212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a:solidFill>
                    <a:schemeClr val="bg1"/>
                  </a:solidFill>
                  <a:latin typeface="微软雅黑" pitchFamily="34" charset="-122"/>
                  <a:ea typeface="微软雅黑" pitchFamily="34" charset="-122"/>
                  <a:sym typeface="微软雅黑" pitchFamily="34" charset="-122"/>
                </a:rPr>
                <a:t>  4</a:t>
              </a:r>
              <a:endParaRPr lang="zh-CN" altLang="en-US"/>
            </a:p>
          </p:txBody>
        </p:sp>
      </p:grpSp>
      <p:grpSp>
        <p:nvGrpSpPr>
          <p:cNvPr id="14" name="Group 38"/>
          <p:cNvGrpSpPr>
            <a:grpSpLocks/>
          </p:cNvGrpSpPr>
          <p:nvPr/>
        </p:nvGrpSpPr>
        <p:grpSpPr bwMode="auto">
          <a:xfrm>
            <a:off x="6642100" y="3324225"/>
            <a:ext cx="1068388" cy="908050"/>
            <a:chOff x="0" y="0"/>
            <a:chExt cx="1199205" cy="1018926"/>
          </a:xfrm>
        </p:grpSpPr>
        <p:grpSp>
          <p:nvGrpSpPr>
            <p:cNvPr id="77889" name="Group 39"/>
            <p:cNvGrpSpPr>
              <a:grpSpLocks/>
            </p:cNvGrpSpPr>
            <p:nvPr/>
          </p:nvGrpSpPr>
          <p:grpSpPr bwMode="auto">
            <a:xfrm>
              <a:off x="35111" y="0"/>
              <a:ext cx="1018558" cy="1018926"/>
              <a:chOff x="0" y="0"/>
              <a:chExt cx="1810550" cy="1811205"/>
            </a:xfrm>
          </p:grpSpPr>
          <p:grpSp>
            <p:nvGrpSpPr>
              <p:cNvPr id="77891" name="Group 40"/>
              <p:cNvGrpSpPr>
                <a:grpSpLocks/>
              </p:cNvGrpSpPr>
              <p:nvPr/>
            </p:nvGrpSpPr>
            <p:grpSpPr bwMode="auto">
              <a:xfrm>
                <a:off x="0" y="0"/>
                <a:ext cx="1810550" cy="1811205"/>
                <a:chOff x="0" y="0"/>
                <a:chExt cx="1546058" cy="1546058"/>
              </a:xfrm>
            </p:grpSpPr>
            <p:sp>
              <p:nvSpPr>
                <p:cNvPr id="77893" name="同心圆 48"/>
                <p:cNvSpPr>
                  <a:spLocks noChangeArrowheads="1"/>
                </p:cNvSpPr>
                <p:nvPr/>
              </p:nvSpPr>
              <p:spPr bwMode="auto">
                <a:xfrm>
                  <a:off x="0" y="0"/>
                  <a:ext cx="1546058" cy="1546058"/>
                </a:xfrm>
                <a:custGeom>
                  <a:avLst/>
                  <a:gdLst>
                    <a:gd name="T0" fmla="*/ 2147483647 w 21600"/>
                    <a:gd name="T1" fmla="*/ 0 h 21600"/>
                    <a:gd name="T2" fmla="*/ 1159884072 w 21600"/>
                    <a:gd name="T3" fmla="*/ 1159884072 h 21600"/>
                    <a:gd name="T4" fmla="*/ 0 w 21600"/>
                    <a:gd name="T5" fmla="*/ 2147483647 h 21600"/>
                    <a:gd name="T6" fmla="*/ 1159884072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11598840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3" y="10800"/>
                      </a:moveTo>
                      <a:cubicBezTo>
                        <a:pt x="1053" y="16183"/>
                        <a:pt x="5417" y="20547"/>
                        <a:pt x="10800" y="20547"/>
                      </a:cubicBezTo>
                      <a:cubicBezTo>
                        <a:pt x="16183" y="20547"/>
                        <a:pt x="20547" y="16183"/>
                        <a:pt x="20547" y="10800"/>
                      </a:cubicBezTo>
                      <a:cubicBezTo>
                        <a:pt x="20547" y="5417"/>
                        <a:pt x="16183" y="1053"/>
                        <a:pt x="10800" y="1053"/>
                      </a:cubicBezTo>
                      <a:cubicBezTo>
                        <a:pt x="5417" y="1053"/>
                        <a:pt x="1053" y="5417"/>
                        <a:pt x="1053" y="10800"/>
                      </a:cubicBezTo>
                      <a:close/>
                    </a:path>
                  </a:pathLst>
                </a:custGeom>
                <a:gradFill rotWithShape="1">
                  <a:gsLst>
                    <a:gs pos="0">
                      <a:srgbClr val="F2F2F2"/>
                    </a:gs>
                    <a:gs pos="54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p>
              </p:txBody>
            </p:sp>
            <p:sp>
              <p:nvSpPr>
                <p:cNvPr id="77894" name="椭圆 49"/>
                <p:cNvSpPr>
                  <a:spLocks noChangeArrowheads="1"/>
                </p:cNvSpPr>
                <p:nvPr/>
              </p:nvSpPr>
              <p:spPr bwMode="auto">
                <a:xfrm>
                  <a:off x="20893" y="20893"/>
                  <a:ext cx="1504274" cy="1504273"/>
                </a:xfrm>
                <a:prstGeom prst="ellipse">
                  <a:avLst/>
                </a:prstGeom>
                <a:gradFill rotWithShape="1">
                  <a:gsLst>
                    <a:gs pos="0">
                      <a:srgbClr val="FFFFFF"/>
                    </a:gs>
                    <a:gs pos="50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892" name="椭圆 47"/>
              <p:cNvSpPr>
                <a:spLocks noChangeArrowheads="1"/>
              </p:cNvSpPr>
              <p:nvPr/>
            </p:nvSpPr>
            <p:spPr bwMode="auto">
              <a:xfrm>
                <a:off x="121546" y="121585"/>
                <a:ext cx="1567461" cy="156802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890" name="TextBox 125"/>
            <p:cNvSpPr>
              <a:spLocks noChangeArrowheads="1"/>
            </p:cNvSpPr>
            <p:nvPr/>
          </p:nvSpPr>
          <p:spPr bwMode="auto">
            <a:xfrm>
              <a:off x="0" y="257057"/>
              <a:ext cx="1199205" cy="45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4256" tIns="92128" rIns="184256" bIns="9212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1400">
                  <a:solidFill>
                    <a:schemeClr val="bg1"/>
                  </a:solidFill>
                  <a:latin typeface="微软雅黑" pitchFamily="34" charset="-122"/>
                  <a:ea typeface="微软雅黑" pitchFamily="34" charset="-122"/>
                  <a:sym typeface="微软雅黑" pitchFamily="34" charset="-122"/>
                </a:rPr>
                <a:t>     </a:t>
              </a:r>
              <a:r>
                <a:rPr lang="zh-CN" altLang="en-US">
                  <a:solidFill>
                    <a:schemeClr val="bg1"/>
                  </a:solidFill>
                  <a:latin typeface="微软雅黑" pitchFamily="34" charset="-122"/>
                  <a:ea typeface="微软雅黑" pitchFamily="34" charset="-122"/>
                  <a:sym typeface="微软雅黑" pitchFamily="34" charset="-122"/>
                </a:rPr>
                <a:t>5</a:t>
              </a:r>
            </a:p>
          </p:txBody>
        </p:sp>
      </p:grpSp>
      <p:grpSp>
        <p:nvGrpSpPr>
          <p:cNvPr id="17" name="Group 45"/>
          <p:cNvGrpSpPr>
            <a:grpSpLocks/>
          </p:cNvGrpSpPr>
          <p:nvPr/>
        </p:nvGrpSpPr>
        <p:grpSpPr bwMode="auto">
          <a:xfrm>
            <a:off x="7891463" y="3175000"/>
            <a:ext cx="1209675" cy="1208088"/>
            <a:chOff x="0" y="0"/>
            <a:chExt cx="1356434" cy="1356924"/>
          </a:xfrm>
        </p:grpSpPr>
        <p:grpSp>
          <p:nvGrpSpPr>
            <p:cNvPr id="77883" name="Group 46"/>
            <p:cNvGrpSpPr>
              <a:grpSpLocks/>
            </p:cNvGrpSpPr>
            <p:nvPr/>
          </p:nvGrpSpPr>
          <p:grpSpPr bwMode="auto">
            <a:xfrm>
              <a:off x="0" y="0"/>
              <a:ext cx="1356434" cy="1356924"/>
              <a:chOff x="0" y="0"/>
              <a:chExt cx="1810550" cy="1811205"/>
            </a:xfrm>
          </p:grpSpPr>
          <p:grpSp>
            <p:nvGrpSpPr>
              <p:cNvPr id="77885" name="Group 47"/>
              <p:cNvGrpSpPr>
                <a:grpSpLocks/>
              </p:cNvGrpSpPr>
              <p:nvPr/>
            </p:nvGrpSpPr>
            <p:grpSpPr bwMode="auto">
              <a:xfrm>
                <a:off x="0" y="0"/>
                <a:ext cx="1810550" cy="1811205"/>
                <a:chOff x="0" y="0"/>
                <a:chExt cx="1546058" cy="1546058"/>
              </a:xfrm>
            </p:grpSpPr>
            <p:sp>
              <p:nvSpPr>
                <p:cNvPr id="77887" name="同心圆 55"/>
                <p:cNvSpPr>
                  <a:spLocks noChangeArrowheads="1"/>
                </p:cNvSpPr>
                <p:nvPr/>
              </p:nvSpPr>
              <p:spPr bwMode="auto">
                <a:xfrm>
                  <a:off x="0" y="0"/>
                  <a:ext cx="1546058" cy="1546058"/>
                </a:xfrm>
                <a:custGeom>
                  <a:avLst/>
                  <a:gdLst>
                    <a:gd name="T0" fmla="*/ 2147483647 w 21600"/>
                    <a:gd name="T1" fmla="*/ 0 h 21600"/>
                    <a:gd name="T2" fmla="*/ 1159884072 w 21600"/>
                    <a:gd name="T3" fmla="*/ 1159884072 h 21600"/>
                    <a:gd name="T4" fmla="*/ 0 w 21600"/>
                    <a:gd name="T5" fmla="*/ 2147483647 h 21600"/>
                    <a:gd name="T6" fmla="*/ 1159884072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11598840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3" y="10800"/>
                      </a:moveTo>
                      <a:cubicBezTo>
                        <a:pt x="1053" y="16183"/>
                        <a:pt x="5417" y="20547"/>
                        <a:pt x="10800" y="20547"/>
                      </a:cubicBezTo>
                      <a:cubicBezTo>
                        <a:pt x="16183" y="20547"/>
                        <a:pt x="20547" y="16183"/>
                        <a:pt x="20547" y="10800"/>
                      </a:cubicBezTo>
                      <a:cubicBezTo>
                        <a:pt x="20547" y="5417"/>
                        <a:pt x="16183" y="1053"/>
                        <a:pt x="10800" y="1053"/>
                      </a:cubicBezTo>
                      <a:cubicBezTo>
                        <a:pt x="5417" y="1053"/>
                        <a:pt x="1053" y="5417"/>
                        <a:pt x="1053" y="10800"/>
                      </a:cubicBezTo>
                      <a:close/>
                    </a:path>
                  </a:pathLst>
                </a:custGeom>
                <a:gradFill rotWithShape="1">
                  <a:gsLst>
                    <a:gs pos="0">
                      <a:srgbClr val="F2F2F2"/>
                    </a:gs>
                    <a:gs pos="54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p>
              </p:txBody>
            </p:sp>
            <p:sp>
              <p:nvSpPr>
                <p:cNvPr id="77888" name="椭圆 56"/>
                <p:cNvSpPr>
                  <a:spLocks noChangeArrowheads="1"/>
                </p:cNvSpPr>
                <p:nvPr/>
              </p:nvSpPr>
              <p:spPr bwMode="auto">
                <a:xfrm>
                  <a:off x="20893" y="20893"/>
                  <a:ext cx="1504274" cy="1504273"/>
                </a:xfrm>
                <a:prstGeom prst="ellipse">
                  <a:avLst/>
                </a:prstGeom>
                <a:gradFill rotWithShape="1">
                  <a:gsLst>
                    <a:gs pos="0">
                      <a:srgbClr val="FFFFFF"/>
                    </a:gs>
                    <a:gs pos="50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886" name="椭圆 54"/>
              <p:cNvSpPr>
                <a:spLocks noChangeArrowheads="1"/>
              </p:cNvSpPr>
              <p:nvPr/>
            </p:nvSpPr>
            <p:spPr bwMode="auto">
              <a:xfrm>
                <a:off x="119393" y="123373"/>
                <a:ext cx="1571762" cy="1572325"/>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884" name="TextBox 132"/>
            <p:cNvSpPr>
              <a:spLocks noChangeArrowheads="1"/>
            </p:cNvSpPr>
            <p:nvPr/>
          </p:nvSpPr>
          <p:spPr bwMode="auto">
            <a:xfrm>
              <a:off x="109818" y="407214"/>
              <a:ext cx="1228295" cy="53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4256" tIns="92128" rIns="184256" bIns="9212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a:solidFill>
                    <a:schemeClr val="bg1"/>
                  </a:solidFill>
                  <a:latin typeface="微软雅黑" pitchFamily="34" charset="-122"/>
                  <a:sym typeface="微软雅黑" pitchFamily="34" charset="-122"/>
                </a:rPr>
                <a:t>    6</a:t>
              </a:r>
              <a:endParaRPr lang="zh-CN" altLang="en-US"/>
            </a:p>
          </p:txBody>
        </p:sp>
      </p:grpSp>
      <p:grpSp>
        <p:nvGrpSpPr>
          <p:cNvPr id="20" name="Group 52"/>
          <p:cNvGrpSpPr>
            <a:grpSpLocks/>
          </p:cNvGrpSpPr>
          <p:nvPr/>
        </p:nvGrpSpPr>
        <p:grpSpPr bwMode="auto">
          <a:xfrm>
            <a:off x="9412288" y="2955925"/>
            <a:ext cx="1643062" cy="1644650"/>
            <a:chOff x="0" y="0"/>
            <a:chExt cx="1844818" cy="1845484"/>
          </a:xfrm>
        </p:grpSpPr>
        <p:grpSp>
          <p:nvGrpSpPr>
            <p:cNvPr id="77877" name="Group 53"/>
            <p:cNvGrpSpPr>
              <a:grpSpLocks/>
            </p:cNvGrpSpPr>
            <p:nvPr/>
          </p:nvGrpSpPr>
          <p:grpSpPr bwMode="auto">
            <a:xfrm>
              <a:off x="0" y="0"/>
              <a:ext cx="1844818" cy="1845484"/>
              <a:chOff x="0" y="0"/>
              <a:chExt cx="1810550" cy="1811205"/>
            </a:xfrm>
          </p:grpSpPr>
          <p:grpSp>
            <p:nvGrpSpPr>
              <p:cNvPr id="77879" name="Group 54"/>
              <p:cNvGrpSpPr>
                <a:grpSpLocks/>
              </p:cNvGrpSpPr>
              <p:nvPr/>
            </p:nvGrpSpPr>
            <p:grpSpPr bwMode="auto">
              <a:xfrm>
                <a:off x="0" y="0"/>
                <a:ext cx="1810550" cy="1811205"/>
                <a:chOff x="0" y="0"/>
                <a:chExt cx="1546058" cy="1546058"/>
              </a:xfrm>
            </p:grpSpPr>
            <p:sp>
              <p:nvSpPr>
                <p:cNvPr id="77881" name="同心圆 62"/>
                <p:cNvSpPr>
                  <a:spLocks noChangeArrowheads="1"/>
                </p:cNvSpPr>
                <p:nvPr/>
              </p:nvSpPr>
              <p:spPr bwMode="auto">
                <a:xfrm>
                  <a:off x="0" y="0"/>
                  <a:ext cx="1546058" cy="1546058"/>
                </a:xfrm>
                <a:custGeom>
                  <a:avLst/>
                  <a:gdLst>
                    <a:gd name="T0" fmla="*/ 2147483647 w 21600"/>
                    <a:gd name="T1" fmla="*/ 0 h 21600"/>
                    <a:gd name="T2" fmla="*/ 1159884072 w 21600"/>
                    <a:gd name="T3" fmla="*/ 1159884072 h 21600"/>
                    <a:gd name="T4" fmla="*/ 0 w 21600"/>
                    <a:gd name="T5" fmla="*/ 2147483647 h 21600"/>
                    <a:gd name="T6" fmla="*/ 1159884072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115988407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53" y="10800"/>
                      </a:moveTo>
                      <a:cubicBezTo>
                        <a:pt x="1053" y="16183"/>
                        <a:pt x="5417" y="20547"/>
                        <a:pt x="10800" y="20547"/>
                      </a:cubicBezTo>
                      <a:cubicBezTo>
                        <a:pt x="16183" y="20547"/>
                        <a:pt x="20547" y="16183"/>
                        <a:pt x="20547" y="10800"/>
                      </a:cubicBezTo>
                      <a:cubicBezTo>
                        <a:pt x="20547" y="5417"/>
                        <a:pt x="16183" y="1053"/>
                        <a:pt x="10800" y="1053"/>
                      </a:cubicBezTo>
                      <a:cubicBezTo>
                        <a:pt x="5417" y="1053"/>
                        <a:pt x="1053" y="5417"/>
                        <a:pt x="1053" y="10800"/>
                      </a:cubicBezTo>
                      <a:close/>
                    </a:path>
                  </a:pathLst>
                </a:custGeom>
                <a:gradFill rotWithShape="1">
                  <a:gsLst>
                    <a:gs pos="0">
                      <a:srgbClr val="F2F2F2"/>
                    </a:gs>
                    <a:gs pos="54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p>
              </p:txBody>
            </p:sp>
            <p:sp>
              <p:nvSpPr>
                <p:cNvPr id="77882" name="椭圆 63"/>
                <p:cNvSpPr>
                  <a:spLocks noChangeArrowheads="1"/>
                </p:cNvSpPr>
                <p:nvPr/>
              </p:nvSpPr>
              <p:spPr bwMode="auto">
                <a:xfrm>
                  <a:off x="20893" y="20893"/>
                  <a:ext cx="1504274" cy="1504273"/>
                </a:xfrm>
                <a:prstGeom prst="ellipse">
                  <a:avLst/>
                </a:prstGeom>
                <a:gradFill rotWithShape="1">
                  <a:gsLst>
                    <a:gs pos="0">
                      <a:srgbClr val="FFFFFF"/>
                    </a:gs>
                    <a:gs pos="50999">
                      <a:srgbClr val="F2F2F2"/>
                    </a:gs>
                    <a:gs pos="100000">
                      <a:srgbClr val="D8D8D8"/>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880" name="椭圆 61"/>
              <p:cNvSpPr>
                <a:spLocks noChangeArrowheads="1"/>
              </p:cNvSpPr>
              <p:nvPr/>
            </p:nvSpPr>
            <p:spPr bwMode="auto">
              <a:xfrm>
                <a:off x="76843" y="76869"/>
                <a:ext cx="1656864" cy="165746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7878" name="TextBox 139"/>
            <p:cNvSpPr>
              <a:spLocks noChangeArrowheads="1"/>
            </p:cNvSpPr>
            <p:nvPr/>
          </p:nvSpPr>
          <p:spPr bwMode="auto">
            <a:xfrm>
              <a:off x="371597" y="651493"/>
              <a:ext cx="1206867" cy="53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4256" tIns="92128" rIns="184256" bIns="9212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buSzPct val="100000"/>
                <a:buFont typeface="Wingdings" pitchFamily="2" charset="2"/>
                <a:buChar char="v"/>
              </a:pPr>
              <a:r>
                <a:rPr lang="zh-CN" altLang="en-US"/>
                <a:t>  </a:t>
              </a:r>
            </a:p>
          </p:txBody>
        </p:sp>
      </p:grpSp>
      <p:grpSp>
        <p:nvGrpSpPr>
          <p:cNvPr id="23" name="Group 59"/>
          <p:cNvGrpSpPr>
            <a:grpSpLocks/>
          </p:cNvGrpSpPr>
          <p:nvPr/>
        </p:nvGrpSpPr>
        <p:grpSpPr bwMode="auto">
          <a:xfrm>
            <a:off x="693738" y="1633538"/>
            <a:ext cx="2589212" cy="1481137"/>
            <a:chOff x="0" y="0"/>
            <a:chExt cx="1631535" cy="1055019"/>
          </a:xfrm>
        </p:grpSpPr>
        <p:sp>
          <p:nvSpPr>
            <p:cNvPr id="77873" name="TextBox 145"/>
            <p:cNvSpPr>
              <a:spLocks noChangeArrowheads="1"/>
            </p:cNvSpPr>
            <p:nvPr/>
          </p:nvSpPr>
          <p:spPr bwMode="auto">
            <a:xfrm>
              <a:off x="35558" y="348739"/>
              <a:ext cx="1516141" cy="534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3" rIns="121908" bIns="60953">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30000"/>
                </a:lnSpc>
              </a:pPr>
              <a:r>
                <a:rPr lang="zh-CN" altLang="en-US" sz="1700">
                  <a:latin typeface="微软雅黑" pitchFamily="34" charset="-122"/>
                  <a:ea typeface="微软雅黑" pitchFamily="34" charset="-122"/>
                </a:rPr>
                <a:t>传达中央和上级党组织的文件和指示</a:t>
              </a:r>
            </a:p>
          </p:txBody>
        </p:sp>
        <p:grpSp>
          <p:nvGrpSpPr>
            <p:cNvPr id="77874" name="Group 61"/>
            <p:cNvGrpSpPr>
              <a:grpSpLocks/>
            </p:cNvGrpSpPr>
            <p:nvPr/>
          </p:nvGrpSpPr>
          <p:grpSpPr bwMode="auto">
            <a:xfrm>
              <a:off x="0" y="0"/>
              <a:ext cx="1631535" cy="1055019"/>
              <a:chOff x="0" y="0"/>
              <a:chExt cx="1631535" cy="1055019"/>
            </a:xfrm>
          </p:grpSpPr>
          <p:sp>
            <p:nvSpPr>
              <p:cNvPr id="77875" name="直接连接符 67"/>
              <p:cNvSpPr>
                <a:spLocks noChangeShapeType="1"/>
              </p:cNvSpPr>
              <p:nvPr/>
            </p:nvSpPr>
            <p:spPr bwMode="auto">
              <a:xfrm flipV="1">
                <a:off x="760460" y="838995"/>
                <a:ext cx="1" cy="216024"/>
              </a:xfrm>
              <a:prstGeom prst="line">
                <a:avLst/>
              </a:prstGeom>
              <a:noFill/>
              <a:ln w="9525">
                <a:solidFill>
                  <a:srgbClr val="7F7F7F"/>
                </a:solidFill>
                <a:round/>
                <a:headEnd type="oval" w="sm" len="sm"/>
                <a:tailEnd/>
              </a:ln>
              <a:extLst>
                <a:ext uri="{909E8E84-426E-40DD-AFC4-6F175D3DCCD1}">
                  <a14:hiddenFill xmlns:a14="http://schemas.microsoft.com/office/drawing/2010/main">
                    <a:noFill/>
                  </a14:hiddenFill>
                </a:ext>
              </a:extLst>
            </p:spPr>
            <p:txBody>
              <a:bodyPr/>
              <a:lstStyle/>
              <a:p>
                <a:endParaRPr lang="zh-CN" altLang="en-US"/>
              </a:p>
            </p:txBody>
          </p:sp>
          <p:sp>
            <p:nvSpPr>
              <p:cNvPr id="77876" name="TextBox 148"/>
              <p:cNvSpPr>
                <a:spLocks noChangeArrowheads="1"/>
              </p:cNvSpPr>
              <p:nvPr/>
            </p:nvSpPr>
            <p:spPr bwMode="auto">
              <a:xfrm>
                <a:off x="0" y="0"/>
                <a:ext cx="1631535" cy="35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0" rIns="121908"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50000"/>
                  </a:lnSpc>
                </a:pPr>
                <a:endParaRPr lang="zh-CN" altLang="zh-CN"/>
              </a:p>
            </p:txBody>
          </p:sp>
        </p:grpSp>
      </p:grpSp>
      <p:grpSp>
        <p:nvGrpSpPr>
          <p:cNvPr id="25" name="Group 64"/>
          <p:cNvGrpSpPr>
            <a:grpSpLocks/>
          </p:cNvGrpSpPr>
          <p:nvPr/>
        </p:nvGrpSpPr>
        <p:grpSpPr bwMode="auto">
          <a:xfrm>
            <a:off x="3224213" y="1198563"/>
            <a:ext cx="2473325" cy="1920875"/>
            <a:chOff x="0" y="0"/>
            <a:chExt cx="1372987" cy="941123"/>
          </a:xfrm>
        </p:grpSpPr>
        <p:sp>
          <p:nvSpPr>
            <p:cNvPr id="77869" name="TextBox 150"/>
            <p:cNvSpPr>
              <a:spLocks noChangeArrowheads="1"/>
            </p:cNvSpPr>
            <p:nvPr/>
          </p:nvSpPr>
          <p:spPr bwMode="auto">
            <a:xfrm>
              <a:off x="0" y="304489"/>
              <a:ext cx="1372987" cy="4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3" rIns="121908" bIns="60953">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30000"/>
                </a:lnSpc>
              </a:pPr>
              <a:endParaRPr lang="zh-CN" altLang="zh-CN"/>
            </a:p>
          </p:txBody>
        </p:sp>
        <p:grpSp>
          <p:nvGrpSpPr>
            <p:cNvPr id="77870" name="Group 66"/>
            <p:cNvGrpSpPr>
              <a:grpSpLocks/>
            </p:cNvGrpSpPr>
            <p:nvPr/>
          </p:nvGrpSpPr>
          <p:grpSpPr bwMode="auto">
            <a:xfrm>
              <a:off x="176876" y="0"/>
              <a:ext cx="1008112" cy="941123"/>
              <a:chOff x="0" y="0"/>
              <a:chExt cx="1008112" cy="941123"/>
            </a:xfrm>
          </p:grpSpPr>
          <p:sp>
            <p:nvSpPr>
              <p:cNvPr id="77871" name="直接连接符 75"/>
              <p:cNvSpPr>
                <a:spLocks noChangeShapeType="1"/>
              </p:cNvSpPr>
              <p:nvPr/>
            </p:nvSpPr>
            <p:spPr bwMode="auto">
              <a:xfrm flipV="1">
                <a:off x="527166" y="725099"/>
                <a:ext cx="1" cy="216024"/>
              </a:xfrm>
              <a:prstGeom prst="line">
                <a:avLst/>
              </a:prstGeom>
              <a:noFill/>
              <a:ln w="9525">
                <a:solidFill>
                  <a:srgbClr val="7F7F7F"/>
                </a:solidFill>
                <a:round/>
                <a:headEnd type="oval" w="sm" len="sm"/>
                <a:tailEnd/>
              </a:ln>
              <a:extLst>
                <a:ext uri="{909E8E84-426E-40DD-AFC4-6F175D3DCCD1}">
                  <a14:hiddenFill xmlns:a14="http://schemas.microsoft.com/office/drawing/2010/main">
                    <a:noFill/>
                  </a14:hiddenFill>
                </a:ext>
              </a:extLst>
            </p:spPr>
            <p:txBody>
              <a:bodyPr/>
              <a:lstStyle/>
              <a:p>
                <a:endParaRPr lang="zh-CN" altLang="en-US"/>
              </a:p>
            </p:txBody>
          </p:sp>
          <p:sp>
            <p:nvSpPr>
              <p:cNvPr id="77872" name="TextBox 153"/>
              <p:cNvSpPr>
                <a:spLocks noChangeArrowheads="1"/>
              </p:cNvSpPr>
              <p:nvPr/>
            </p:nvSpPr>
            <p:spPr bwMode="auto">
              <a:xfrm>
                <a:off x="0" y="0"/>
                <a:ext cx="1008112" cy="31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0" rIns="121908"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50000"/>
                  </a:lnSpc>
                </a:pPr>
                <a:r>
                  <a:rPr lang="zh-CN" altLang="en-US" sz="1600">
                    <a:latin typeface="微软雅黑" pitchFamily="34" charset="-122"/>
                    <a:ea typeface="微软雅黑" pitchFamily="34" charset="-122"/>
                  </a:rPr>
                  <a:t>听取党员思想、工作、学习等方面的汇报，开展批评与自我批评</a:t>
                </a:r>
              </a:p>
            </p:txBody>
          </p:sp>
        </p:grpSp>
      </p:grpSp>
      <p:grpSp>
        <p:nvGrpSpPr>
          <p:cNvPr id="27" name="Group 69"/>
          <p:cNvGrpSpPr>
            <a:grpSpLocks/>
          </p:cNvGrpSpPr>
          <p:nvPr/>
        </p:nvGrpSpPr>
        <p:grpSpPr bwMode="auto">
          <a:xfrm>
            <a:off x="5811838" y="1633538"/>
            <a:ext cx="2560637" cy="1490662"/>
            <a:chOff x="0" y="0"/>
            <a:chExt cx="1366344" cy="866056"/>
          </a:xfrm>
        </p:grpSpPr>
        <p:sp>
          <p:nvSpPr>
            <p:cNvPr id="77865" name="TextBox 155"/>
            <p:cNvSpPr>
              <a:spLocks noChangeArrowheads="1"/>
            </p:cNvSpPr>
            <p:nvPr/>
          </p:nvSpPr>
          <p:spPr bwMode="auto">
            <a:xfrm>
              <a:off x="0" y="274215"/>
              <a:ext cx="1366344" cy="4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3" rIns="121908" bIns="60953">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30000"/>
                </a:lnSpc>
              </a:pPr>
              <a:endParaRPr lang="zh-CN" altLang="zh-CN"/>
            </a:p>
          </p:txBody>
        </p:sp>
        <p:grpSp>
          <p:nvGrpSpPr>
            <p:cNvPr id="77866" name="Group 71"/>
            <p:cNvGrpSpPr>
              <a:grpSpLocks/>
            </p:cNvGrpSpPr>
            <p:nvPr/>
          </p:nvGrpSpPr>
          <p:grpSpPr bwMode="auto">
            <a:xfrm>
              <a:off x="197293" y="0"/>
              <a:ext cx="1008112" cy="866056"/>
              <a:chOff x="0" y="0"/>
              <a:chExt cx="1008112" cy="866056"/>
            </a:xfrm>
          </p:grpSpPr>
          <p:sp>
            <p:nvSpPr>
              <p:cNvPr id="77867" name="直接连接符 90"/>
              <p:cNvSpPr>
                <a:spLocks noChangeShapeType="1"/>
              </p:cNvSpPr>
              <p:nvPr/>
            </p:nvSpPr>
            <p:spPr bwMode="auto">
              <a:xfrm flipV="1">
                <a:off x="486101" y="650032"/>
                <a:ext cx="1" cy="216024"/>
              </a:xfrm>
              <a:prstGeom prst="line">
                <a:avLst/>
              </a:prstGeom>
              <a:noFill/>
              <a:ln w="9525">
                <a:solidFill>
                  <a:srgbClr val="7F7F7F"/>
                </a:solidFill>
                <a:round/>
                <a:headEnd type="oval" w="sm" len="sm"/>
                <a:tailEnd/>
              </a:ln>
              <a:extLst>
                <a:ext uri="{909E8E84-426E-40DD-AFC4-6F175D3DCCD1}">
                  <a14:hiddenFill xmlns:a14="http://schemas.microsoft.com/office/drawing/2010/main">
                    <a:noFill/>
                  </a14:hiddenFill>
                </a:ext>
              </a:extLst>
            </p:spPr>
            <p:txBody>
              <a:bodyPr/>
              <a:lstStyle/>
              <a:p>
                <a:endParaRPr lang="zh-CN" altLang="en-US"/>
              </a:p>
            </p:txBody>
          </p:sp>
          <p:sp>
            <p:nvSpPr>
              <p:cNvPr id="77868" name="TextBox 158"/>
              <p:cNvSpPr>
                <a:spLocks noChangeArrowheads="1"/>
              </p:cNvSpPr>
              <p:nvPr/>
            </p:nvSpPr>
            <p:spPr bwMode="auto">
              <a:xfrm>
                <a:off x="0" y="0"/>
                <a:ext cx="1008112" cy="286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0" rIns="121908"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50000"/>
                  </a:lnSpc>
                </a:pPr>
                <a:r>
                  <a:rPr lang="zh-CN" altLang="en-US" sz="1600">
                    <a:latin typeface="微软雅黑" pitchFamily="34" charset="-122"/>
                    <a:ea typeface="微软雅黑" pitchFamily="34" charset="-122"/>
                  </a:rPr>
                  <a:t>讨论发展党员，处理违纪党员，处置不合格党员</a:t>
                </a:r>
              </a:p>
            </p:txBody>
          </p:sp>
        </p:grpSp>
      </p:grpSp>
      <p:grpSp>
        <p:nvGrpSpPr>
          <p:cNvPr id="29" name="Group 74"/>
          <p:cNvGrpSpPr>
            <a:grpSpLocks/>
          </p:cNvGrpSpPr>
          <p:nvPr/>
        </p:nvGrpSpPr>
        <p:grpSpPr bwMode="auto">
          <a:xfrm>
            <a:off x="8858250" y="1054100"/>
            <a:ext cx="2587625" cy="1922463"/>
            <a:chOff x="0" y="0"/>
            <a:chExt cx="1460370" cy="820803"/>
          </a:xfrm>
        </p:grpSpPr>
        <p:sp>
          <p:nvSpPr>
            <p:cNvPr id="77861" name="TextBox 160"/>
            <p:cNvSpPr>
              <a:spLocks noChangeArrowheads="1"/>
            </p:cNvSpPr>
            <p:nvPr/>
          </p:nvSpPr>
          <p:spPr bwMode="auto">
            <a:xfrm>
              <a:off x="0" y="283125"/>
              <a:ext cx="1460370" cy="432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3" rIns="121908" bIns="60953">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30000"/>
                </a:lnSpc>
              </a:pPr>
              <a:endParaRPr lang="zh-CN" altLang="zh-CN"/>
            </a:p>
          </p:txBody>
        </p:sp>
        <p:grpSp>
          <p:nvGrpSpPr>
            <p:cNvPr id="77862" name="Group 76"/>
            <p:cNvGrpSpPr>
              <a:grpSpLocks/>
            </p:cNvGrpSpPr>
            <p:nvPr/>
          </p:nvGrpSpPr>
          <p:grpSpPr bwMode="auto">
            <a:xfrm>
              <a:off x="220568" y="0"/>
              <a:ext cx="1008112" cy="820803"/>
              <a:chOff x="0" y="0"/>
              <a:chExt cx="1008112" cy="820803"/>
            </a:xfrm>
          </p:grpSpPr>
          <p:sp>
            <p:nvSpPr>
              <p:cNvPr id="77863" name="直接连接符 95"/>
              <p:cNvSpPr>
                <a:spLocks noChangeShapeType="1"/>
              </p:cNvSpPr>
              <p:nvPr/>
            </p:nvSpPr>
            <p:spPr bwMode="auto">
              <a:xfrm flipV="1">
                <a:off x="534217" y="662662"/>
                <a:ext cx="1" cy="158141"/>
              </a:xfrm>
              <a:prstGeom prst="line">
                <a:avLst/>
              </a:prstGeom>
              <a:noFill/>
              <a:ln w="9525">
                <a:solidFill>
                  <a:srgbClr val="7F7F7F"/>
                </a:solidFill>
                <a:round/>
                <a:headEnd type="oval" w="sm" len="sm"/>
                <a:tailEnd/>
              </a:ln>
              <a:extLst>
                <a:ext uri="{909E8E84-426E-40DD-AFC4-6F175D3DCCD1}">
                  <a14:hiddenFill xmlns:a14="http://schemas.microsoft.com/office/drawing/2010/main">
                    <a:noFill/>
                  </a14:hiddenFill>
                </a:ext>
              </a:extLst>
            </p:spPr>
            <p:txBody>
              <a:bodyPr/>
              <a:lstStyle/>
              <a:p>
                <a:endParaRPr lang="zh-CN" altLang="en-US"/>
              </a:p>
            </p:txBody>
          </p:sp>
          <p:sp>
            <p:nvSpPr>
              <p:cNvPr id="77864" name="TextBox 163"/>
              <p:cNvSpPr>
                <a:spLocks noChangeArrowheads="1"/>
              </p:cNvSpPr>
              <p:nvPr/>
            </p:nvSpPr>
            <p:spPr bwMode="auto">
              <a:xfrm>
                <a:off x="0" y="0"/>
                <a:ext cx="1008112" cy="29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0" rIns="121908"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50000"/>
                  </a:lnSpc>
                </a:pPr>
                <a:r>
                  <a:rPr lang="zh-CN" altLang="en-US" sz="1600">
                    <a:latin typeface="微软雅黑" pitchFamily="34" charset="-122"/>
                    <a:ea typeface="微软雅黑" pitchFamily="34" charset="-122"/>
                  </a:rPr>
                  <a:t>内容应根据形势任务的变化和党员的思想实际确定</a:t>
                </a:r>
              </a:p>
            </p:txBody>
          </p:sp>
        </p:grpSp>
      </p:grpSp>
      <p:grpSp>
        <p:nvGrpSpPr>
          <p:cNvPr id="31" name="Group 79"/>
          <p:cNvGrpSpPr>
            <a:grpSpLocks/>
          </p:cNvGrpSpPr>
          <p:nvPr/>
        </p:nvGrpSpPr>
        <p:grpSpPr bwMode="auto">
          <a:xfrm>
            <a:off x="1930400" y="4495800"/>
            <a:ext cx="2463800" cy="1477963"/>
            <a:chOff x="0" y="0"/>
            <a:chExt cx="1326235" cy="1020857"/>
          </a:xfrm>
        </p:grpSpPr>
        <p:sp>
          <p:nvSpPr>
            <p:cNvPr id="77857" name="TextBox 165"/>
            <p:cNvSpPr>
              <a:spLocks noChangeArrowheads="1"/>
            </p:cNvSpPr>
            <p:nvPr/>
          </p:nvSpPr>
          <p:spPr bwMode="auto">
            <a:xfrm>
              <a:off x="0" y="501620"/>
              <a:ext cx="1326235" cy="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3" rIns="121908" bIns="60953">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30000"/>
                </a:lnSpc>
              </a:pPr>
              <a:endParaRPr lang="zh-CN" altLang="zh-CN"/>
            </a:p>
          </p:txBody>
        </p:sp>
        <p:grpSp>
          <p:nvGrpSpPr>
            <p:cNvPr id="77858" name="Group 81"/>
            <p:cNvGrpSpPr>
              <a:grpSpLocks/>
            </p:cNvGrpSpPr>
            <p:nvPr/>
          </p:nvGrpSpPr>
          <p:grpSpPr bwMode="auto">
            <a:xfrm>
              <a:off x="153500" y="0"/>
              <a:ext cx="1008112" cy="540984"/>
              <a:chOff x="0" y="0"/>
              <a:chExt cx="1008112" cy="540984"/>
            </a:xfrm>
          </p:grpSpPr>
          <p:sp>
            <p:nvSpPr>
              <p:cNvPr id="77859" name="直接连接符 100"/>
              <p:cNvSpPr>
                <a:spLocks noChangeShapeType="1"/>
              </p:cNvSpPr>
              <p:nvPr/>
            </p:nvSpPr>
            <p:spPr bwMode="auto">
              <a:xfrm>
                <a:off x="534217" y="0"/>
                <a:ext cx="1" cy="200492"/>
              </a:xfrm>
              <a:prstGeom prst="line">
                <a:avLst/>
              </a:prstGeom>
              <a:noFill/>
              <a:ln w="9525">
                <a:solidFill>
                  <a:srgbClr val="7F7F7F"/>
                </a:solidFill>
                <a:round/>
                <a:headEnd type="oval" w="sm" len="sm"/>
                <a:tailEnd/>
              </a:ln>
              <a:extLst>
                <a:ext uri="{909E8E84-426E-40DD-AFC4-6F175D3DCCD1}">
                  <a14:hiddenFill xmlns:a14="http://schemas.microsoft.com/office/drawing/2010/main">
                    <a:noFill/>
                  </a14:hiddenFill>
                </a:ext>
              </a:extLst>
            </p:spPr>
            <p:txBody>
              <a:bodyPr/>
              <a:lstStyle/>
              <a:p>
                <a:endParaRPr lang="zh-CN" altLang="en-US"/>
              </a:p>
            </p:txBody>
          </p:sp>
          <p:sp>
            <p:nvSpPr>
              <p:cNvPr id="77860" name="TextBox 168"/>
              <p:cNvSpPr>
                <a:spLocks noChangeArrowheads="1"/>
              </p:cNvSpPr>
              <p:nvPr/>
            </p:nvSpPr>
            <p:spPr bwMode="auto">
              <a:xfrm>
                <a:off x="0" y="200492"/>
                <a:ext cx="1008112" cy="34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0" rIns="121908"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50000"/>
                  </a:lnSpc>
                </a:pPr>
                <a:r>
                  <a:rPr lang="zh-CN" altLang="en-US" sz="1600">
                    <a:latin typeface="微软雅黑" pitchFamily="34" charset="-122"/>
                    <a:ea typeface="微软雅黑" pitchFamily="34" charset="-122"/>
                  </a:rPr>
                  <a:t>组织党员学习党的基本理论和基本知识，学习党的路线和方针政策学习时事政治等</a:t>
                </a:r>
              </a:p>
            </p:txBody>
          </p:sp>
        </p:grpSp>
      </p:grpSp>
      <p:grpSp>
        <p:nvGrpSpPr>
          <p:cNvPr id="68609" name="Group 84"/>
          <p:cNvGrpSpPr>
            <a:grpSpLocks/>
          </p:cNvGrpSpPr>
          <p:nvPr/>
        </p:nvGrpSpPr>
        <p:grpSpPr bwMode="auto">
          <a:xfrm>
            <a:off x="4584700" y="4495800"/>
            <a:ext cx="2470150" cy="1495425"/>
            <a:chOff x="0" y="0"/>
            <a:chExt cx="1330396" cy="1033088"/>
          </a:xfrm>
        </p:grpSpPr>
        <p:sp>
          <p:nvSpPr>
            <p:cNvPr id="77853" name="TextBox 170"/>
            <p:cNvSpPr>
              <a:spLocks noChangeArrowheads="1"/>
            </p:cNvSpPr>
            <p:nvPr/>
          </p:nvSpPr>
          <p:spPr bwMode="auto">
            <a:xfrm>
              <a:off x="0" y="513851"/>
              <a:ext cx="1330396" cy="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3" rIns="121908" bIns="60953">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30000"/>
                </a:lnSpc>
              </a:pPr>
              <a:endParaRPr lang="zh-CN" altLang="zh-CN"/>
            </a:p>
          </p:txBody>
        </p:sp>
        <p:grpSp>
          <p:nvGrpSpPr>
            <p:cNvPr id="77854" name="Group 86"/>
            <p:cNvGrpSpPr>
              <a:grpSpLocks/>
            </p:cNvGrpSpPr>
            <p:nvPr/>
          </p:nvGrpSpPr>
          <p:grpSpPr bwMode="auto">
            <a:xfrm>
              <a:off x="155580" y="0"/>
              <a:ext cx="1008112" cy="540984"/>
              <a:chOff x="0" y="0"/>
              <a:chExt cx="1008112" cy="540984"/>
            </a:xfrm>
          </p:grpSpPr>
          <p:sp>
            <p:nvSpPr>
              <p:cNvPr id="77855" name="直接连接符 105"/>
              <p:cNvSpPr>
                <a:spLocks noChangeShapeType="1"/>
              </p:cNvSpPr>
              <p:nvPr/>
            </p:nvSpPr>
            <p:spPr bwMode="auto">
              <a:xfrm>
                <a:off x="534217" y="0"/>
                <a:ext cx="1" cy="200492"/>
              </a:xfrm>
              <a:prstGeom prst="line">
                <a:avLst/>
              </a:prstGeom>
              <a:noFill/>
              <a:ln w="9525">
                <a:solidFill>
                  <a:srgbClr val="7F7F7F"/>
                </a:solidFill>
                <a:round/>
                <a:headEnd type="oval" w="sm" len="sm"/>
                <a:tailEnd/>
              </a:ln>
              <a:extLst>
                <a:ext uri="{909E8E84-426E-40DD-AFC4-6F175D3DCCD1}">
                  <a14:hiddenFill xmlns:a14="http://schemas.microsoft.com/office/drawing/2010/main">
                    <a:noFill/>
                  </a14:hiddenFill>
                </a:ext>
              </a:extLst>
            </p:spPr>
            <p:txBody>
              <a:bodyPr/>
              <a:lstStyle/>
              <a:p>
                <a:endParaRPr lang="zh-CN" altLang="en-US"/>
              </a:p>
            </p:txBody>
          </p:sp>
          <p:sp>
            <p:nvSpPr>
              <p:cNvPr id="77856" name="TextBox 173"/>
              <p:cNvSpPr>
                <a:spLocks noChangeArrowheads="1"/>
              </p:cNvSpPr>
              <p:nvPr/>
            </p:nvSpPr>
            <p:spPr bwMode="auto">
              <a:xfrm>
                <a:off x="0" y="200492"/>
                <a:ext cx="1008112" cy="34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0" rIns="121908"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50000"/>
                  </a:lnSpc>
                </a:pPr>
                <a:r>
                  <a:rPr lang="zh-CN" altLang="en-US" sz="1600">
                    <a:latin typeface="微软雅黑" pitchFamily="34" charset="-122"/>
                    <a:ea typeface="微软雅黑" pitchFamily="34" charset="-122"/>
                  </a:rPr>
                  <a:t>分析群众思想情绪，反应群众意见和要求，研究群众思想工作</a:t>
                </a:r>
              </a:p>
            </p:txBody>
          </p:sp>
        </p:grpSp>
      </p:grpSp>
      <p:grpSp>
        <p:nvGrpSpPr>
          <p:cNvPr id="68611" name="Group 89"/>
          <p:cNvGrpSpPr>
            <a:grpSpLocks/>
          </p:cNvGrpSpPr>
          <p:nvPr/>
        </p:nvGrpSpPr>
        <p:grpSpPr bwMode="auto">
          <a:xfrm>
            <a:off x="7099300" y="4570413"/>
            <a:ext cx="2740025" cy="1420812"/>
            <a:chOff x="0" y="0"/>
            <a:chExt cx="1475946" cy="981802"/>
          </a:xfrm>
        </p:grpSpPr>
        <p:sp>
          <p:nvSpPr>
            <p:cNvPr id="77849" name="TextBox 175"/>
            <p:cNvSpPr>
              <a:spLocks noChangeArrowheads="1"/>
            </p:cNvSpPr>
            <p:nvPr/>
          </p:nvSpPr>
          <p:spPr bwMode="auto">
            <a:xfrm>
              <a:off x="0" y="462565"/>
              <a:ext cx="1475946" cy="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60953" rIns="121908" bIns="60953">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30000"/>
                </a:lnSpc>
              </a:pPr>
              <a:endParaRPr lang="zh-CN" altLang="zh-CN"/>
            </a:p>
          </p:txBody>
        </p:sp>
        <p:grpSp>
          <p:nvGrpSpPr>
            <p:cNvPr id="77850" name="Group 91"/>
            <p:cNvGrpSpPr>
              <a:grpSpLocks/>
            </p:cNvGrpSpPr>
            <p:nvPr/>
          </p:nvGrpSpPr>
          <p:grpSpPr bwMode="auto">
            <a:xfrm>
              <a:off x="228355" y="0"/>
              <a:ext cx="1008112" cy="540984"/>
              <a:chOff x="0" y="0"/>
              <a:chExt cx="1008112" cy="540984"/>
            </a:xfrm>
          </p:grpSpPr>
          <p:sp>
            <p:nvSpPr>
              <p:cNvPr id="77851" name="直接连接符 110"/>
              <p:cNvSpPr>
                <a:spLocks noChangeShapeType="1"/>
              </p:cNvSpPr>
              <p:nvPr/>
            </p:nvSpPr>
            <p:spPr bwMode="auto">
              <a:xfrm>
                <a:off x="534217" y="0"/>
                <a:ext cx="1" cy="200492"/>
              </a:xfrm>
              <a:prstGeom prst="line">
                <a:avLst/>
              </a:prstGeom>
              <a:noFill/>
              <a:ln w="9525">
                <a:solidFill>
                  <a:srgbClr val="7F7F7F"/>
                </a:solidFill>
                <a:round/>
                <a:headEnd type="oval" w="sm" len="sm"/>
                <a:tailEnd/>
              </a:ln>
              <a:extLst>
                <a:ext uri="{909E8E84-426E-40DD-AFC4-6F175D3DCCD1}">
                  <a14:hiddenFill xmlns:a14="http://schemas.microsoft.com/office/drawing/2010/main">
                    <a:noFill/>
                  </a14:hiddenFill>
                </a:ext>
              </a:extLst>
            </p:spPr>
            <p:txBody>
              <a:bodyPr/>
              <a:lstStyle/>
              <a:p>
                <a:endParaRPr lang="zh-CN" altLang="en-US"/>
              </a:p>
            </p:txBody>
          </p:sp>
          <p:sp>
            <p:nvSpPr>
              <p:cNvPr id="77852" name="TextBox 178"/>
              <p:cNvSpPr>
                <a:spLocks noChangeArrowheads="1"/>
              </p:cNvSpPr>
              <p:nvPr/>
            </p:nvSpPr>
            <p:spPr bwMode="auto">
              <a:xfrm>
                <a:off x="0" y="200492"/>
                <a:ext cx="1008112" cy="340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8" tIns="0" rIns="121908"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50000"/>
                  </a:lnSpc>
                </a:pPr>
                <a:r>
                  <a:rPr lang="zh-CN" altLang="en-US" sz="1600">
                    <a:latin typeface="微软雅黑" pitchFamily="34" charset="-122"/>
                    <a:ea typeface="微软雅黑" pitchFamily="34" charset="-122"/>
                  </a:rPr>
                  <a:t>开展适合党员特点的各种形式的有意义的活动</a:t>
                </a:r>
              </a:p>
            </p:txBody>
          </p:sp>
        </p:grpSp>
      </p:gr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616"/>
                                        </p:tgtEl>
                                        <p:attrNameLst>
                                          <p:attrName>style.visibility</p:attrName>
                                        </p:attrNameLst>
                                      </p:cBhvr>
                                      <p:to>
                                        <p:strVal val="visible"/>
                                      </p:to>
                                    </p:set>
                                    <p:animEffect>
                                      <p:cBhvr>
                                        <p:cTn id="7" dur="500"/>
                                        <p:tgtEl>
                                          <p:spTgt spid="6861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8617"/>
                                        </p:tgtEl>
                                        <p:attrNameLst>
                                          <p:attrName>style.visibility</p:attrName>
                                        </p:attrNameLst>
                                      </p:cBhvr>
                                      <p:to>
                                        <p:strVal val="visible"/>
                                      </p:to>
                                    </p:set>
                                    <p:animEffect>
                                      <p:cBhvr>
                                        <p:cTn id="11" dur="1000"/>
                                        <p:tgtEl>
                                          <p:spTgt spid="68617"/>
                                        </p:tgtEl>
                                      </p:cBhvr>
                                    </p:animEffect>
                                  </p:childTnLst>
                                </p:cTn>
                              </p:par>
                            </p:childTnLst>
                          </p:cTn>
                        </p:par>
                        <p:par>
                          <p:cTn id="12" fill="hold" nodeType="afterGroup">
                            <p:stCondLst>
                              <p:cond delay="1500"/>
                            </p:stCondLst>
                            <p:childTnLst>
                              <p:par>
                                <p:cTn id="13" presetID="2" presetClass="entr" presetSubtype="2" accel="5800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500" fill="hold"/>
                                        <p:tgtEl>
                                          <p:spTgt spid="2"/>
                                        </p:tgtEl>
                                        <p:attrNameLst>
                                          <p:attrName>ppt_x</p:attrName>
                                        </p:attrNameLst>
                                      </p:cBhvr>
                                      <p:tavLst>
                                        <p:tav tm="0">
                                          <p:val>
                                            <p:strVal val="1+#ppt_w/2"/>
                                          </p:val>
                                        </p:tav>
                                        <p:tav tm="100000">
                                          <p:val>
                                            <p:strVal val="#ppt_x"/>
                                          </p:val>
                                        </p:tav>
                                      </p:tavLst>
                                    </p:anim>
                                    <p:anim calcmode="lin" valueType="num">
                                      <p:cBhvr>
                                        <p:cTn id="16" dur="1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stCondLst>
                                    <p:cond delay="200"/>
                                  </p:stCondLst>
                                  <p:childTnLst>
                                    <p:set>
                                      <p:cBhvr>
                                        <p:cTn id="18" dur="1" fill="hold">
                                          <p:stCondLst>
                                            <p:cond delay="0"/>
                                          </p:stCondLst>
                                        </p:cTn>
                                        <p:tgtEl>
                                          <p:spTgt spid="5"/>
                                        </p:tgtEl>
                                        <p:attrNameLst>
                                          <p:attrName>style.visibility</p:attrName>
                                        </p:attrNameLst>
                                      </p:cBhvr>
                                      <p:to>
                                        <p:strVal val="visible"/>
                                      </p:to>
                                    </p:set>
                                    <p:anim calcmode="lin" valueType="num">
                                      <p:cBhvr>
                                        <p:cTn id="19" dur="1500" fill="hold"/>
                                        <p:tgtEl>
                                          <p:spTgt spid="5"/>
                                        </p:tgtEl>
                                        <p:attrNameLst>
                                          <p:attrName>ppt_x</p:attrName>
                                        </p:attrNameLst>
                                      </p:cBhvr>
                                      <p:tavLst>
                                        <p:tav tm="0">
                                          <p:val>
                                            <p:strVal val="1+#ppt_w/2"/>
                                          </p:val>
                                        </p:tav>
                                        <p:tav tm="100000">
                                          <p:val>
                                            <p:strVal val="#ppt_x"/>
                                          </p:val>
                                        </p:tav>
                                      </p:tavLst>
                                    </p:anim>
                                    <p:anim calcmode="lin" valueType="num">
                                      <p:cBhvr>
                                        <p:cTn id="20" dur="1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stCondLst>
                                    <p:cond delay="400"/>
                                  </p:stCondLst>
                                  <p:childTnLst>
                                    <p:set>
                                      <p:cBhvr>
                                        <p:cTn id="22" dur="1" fill="hold">
                                          <p:stCondLst>
                                            <p:cond delay="0"/>
                                          </p:stCondLst>
                                        </p:cTn>
                                        <p:tgtEl>
                                          <p:spTgt spid="8"/>
                                        </p:tgtEl>
                                        <p:attrNameLst>
                                          <p:attrName>style.visibility</p:attrName>
                                        </p:attrNameLst>
                                      </p:cBhvr>
                                      <p:to>
                                        <p:strVal val="visible"/>
                                      </p:to>
                                    </p:set>
                                    <p:anim calcmode="lin" valueType="num">
                                      <p:cBhvr>
                                        <p:cTn id="23" dur="1500" fill="hold"/>
                                        <p:tgtEl>
                                          <p:spTgt spid="8"/>
                                        </p:tgtEl>
                                        <p:attrNameLst>
                                          <p:attrName>ppt_x</p:attrName>
                                        </p:attrNameLst>
                                      </p:cBhvr>
                                      <p:tavLst>
                                        <p:tav tm="0">
                                          <p:val>
                                            <p:strVal val="1+#ppt_w/2"/>
                                          </p:val>
                                        </p:tav>
                                        <p:tav tm="100000">
                                          <p:val>
                                            <p:strVal val="#ppt_x"/>
                                          </p:val>
                                        </p:tav>
                                      </p:tavLst>
                                    </p:anim>
                                    <p:anim calcmode="lin" valueType="num">
                                      <p:cBhvr>
                                        <p:cTn id="24" dur="1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stCondLst>
                                    <p:cond delay="6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500" fill="hold"/>
                                        <p:tgtEl>
                                          <p:spTgt spid="11"/>
                                        </p:tgtEl>
                                        <p:attrNameLst>
                                          <p:attrName>ppt_x</p:attrName>
                                        </p:attrNameLst>
                                      </p:cBhvr>
                                      <p:tavLst>
                                        <p:tav tm="0">
                                          <p:val>
                                            <p:strVal val="1+#ppt_w/2"/>
                                          </p:val>
                                        </p:tav>
                                        <p:tav tm="100000">
                                          <p:val>
                                            <p:strVal val="#ppt_x"/>
                                          </p:val>
                                        </p:tav>
                                      </p:tavLst>
                                    </p:anim>
                                    <p:anim calcmode="lin" valueType="num">
                                      <p:cBhvr>
                                        <p:cTn id="28" dur="1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2" accel="58000" fill="hold" nodeType="withEffect">
                                  <p:stCondLst>
                                    <p:cond delay="8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500" fill="hold"/>
                                        <p:tgtEl>
                                          <p:spTgt spid="14"/>
                                        </p:tgtEl>
                                        <p:attrNameLst>
                                          <p:attrName>ppt_x</p:attrName>
                                        </p:attrNameLst>
                                      </p:cBhvr>
                                      <p:tavLst>
                                        <p:tav tm="0">
                                          <p:val>
                                            <p:strVal val="1+#ppt_w/2"/>
                                          </p:val>
                                        </p:tav>
                                        <p:tav tm="100000">
                                          <p:val>
                                            <p:strVal val="#ppt_x"/>
                                          </p:val>
                                        </p:tav>
                                      </p:tavLst>
                                    </p:anim>
                                    <p:anim calcmode="lin" valueType="num">
                                      <p:cBhvr>
                                        <p:cTn id="32" dur="1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accel="58000" fill="hold" nodeType="withEffect">
                                  <p:stCondLst>
                                    <p:cond delay="10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1500" fill="hold"/>
                                        <p:tgtEl>
                                          <p:spTgt spid="17"/>
                                        </p:tgtEl>
                                        <p:attrNameLst>
                                          <p:attrName>ppt_x</p:attrName>
                                        </p:attrNameLst>
                                      </p:cBhvr>
                                      <p:tavLst>
                                        <p:tav tm="0">
                                          <p:val>
                                            <p:strVal val="1+#ppt_w/2"/>
                                          </p:val>
                                        </p:tav>
                                        <p:tav tm="100000">
                                          <p:val>
                                            <p:strVal val="#ppt_x"/>
                                          </p:val>
                                        </p:tav>
                                      </p:tavLst>
                                    </p:anim>
                                    <p:anim calcmode="lin" valueType="num">
                                      <p:cBhvr>
                                        <p:cTn id="36" dur="15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2" accel="58000" fill="hold" nodeType="withEffect">
                                  <p:stCondLst>
                                    <p:cond delay="1200"/>
                                  </p:stCondLst>
                                  <p:childTnLst>
                                    <p:set>
                                      <p:cBhvr>
                                        <p:cTn id="38" dur="1" fill="hold">
                                          <p:stCondLst>
                                            <p:cond delay="0"/>
                                          </p:stCondLst>
                                        </p:cTn>
                                        <p:tgtEl>
                                          <p:spTgt spid="20"/>
                                        </p:tgtEl>
                                        <p:attrNameLst>
                                          <p:attrName>style.visibility</p:attrName>
                                        </p:attrNameLst>
                                      </p:cBhvr>
                                      <p:to>
                                        <p:strVal val="visible"/>
                                      </p:to>
                                    </p:set>
                                    <p:anim calcmode="lin" valueType="num">
                                      <p:cBhvr>
                                        <p:cTn id="39" dur="1500" fill="hold"/>
                                        <p:tgtEl>
                                          <p:spTgt spid="20"/>
                                        </p:tgtEl>
                                        <p:attrNameLst>
                                          <p:attrName>ppt_x</p:attrName>
                                        </p:attrNameLst>
                                      </p:cBhvr>
                                      <p:tavLst>
                                        <p:tav tm="0">
                                          <p:val>
                                            <p:strVal val="1+#ppt_w/2"/>
                                          </p:val>
                                        </p:tav>
                                        <p:tav tm="100000">
                                          <p:val>
                                            <p:strVal val="#ppt_x"/>
                                          </p:val>
                                        </p:tav>
                                      </p:tavLst>
                                    </p:anim>
                                    <p:anim calcmode="lin" valueType="num">
                                      <p:cBhvr>
                                        <p:cTn id="40" dur="1500" fill="hold"/>
                                        <p:tgtEl>
                                          <p:spTgt spid="20"/>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4200"/>
                            </p:stCondLst>
                            <p:childTnLst>
                              <p:par>
                                <p:cTn id="42" presetID="47" presetClass="entr" presetSubtype="0"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p:cBhvr>
                                        <p:cTn id="44" dur="500"/>
                                        <p:tgtEl>
                                          <p:spTgt spid="29"/>
                                        </p:tgtEl>
                                      </p:cBhvr>
                                    </p:animEffect>
                                    <p:anim calcmode="lin" valueType="num">
                                      <p:cBhvr>
                                        <p:cTn id="45" dur="500" fill="hold"/>
                                        <p:tgtEl>
                                          <p:spTgt spid="29"/>
                                        </p:tgtEl>
                                        <p:attrNameLst>
                                          <p:attrName>ppt_x</p:attrName>
                                        </p:attrNameLst>
                                      </p:cBhvr>
                                      <p:tavLst>
                                        <p:tav tm="0">
                                          <p:val>
                                            <p:strVal val="#ppt_x"/>
                                          </p:val>
                                        </p:tav>
                                        <p:tav tm="100000">
                                          <p:val>
                                            <p:strVal val="#ppt_x"/>
                                          </p:val>
                                        </p:tav>
                                      </p:tavLst>
                                    </p:anim>
                                    <p:anim calcmode="lin" valueType="num">
                                      <p:cBhvr>
                                        <p:cTn id="46" dur="500" fill="hold"/>
                                        <p:tgtEl>
                                          <p:spTgt spid="29"/>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300"/>
                                  </p:stCondLst>
                                  <p:childTnLst>
                                    <p:set>
                                      <p:cBhvr>
                                        <p:cTn id="48" dur="1" fill="hold">
                                          <p:stCondLst>
                                            <p:cond delay="0"/>
                                          </p:stCondLst>
                                        </p:cTn>
                                        <p:tgtEl>
                                          <p:spTgt spid="27"/>
                                        </p:tgtEl>
                                        <p:attrNameLst>
                                          <p:attrName>style.visibility</p:attrName>
                                        </p:attrNameLst>
                                      </p:cBhvr>
                                      <p:to>
                                        <p:strVal val="visible"/>
                                      </p:to>
                                    </p:set>
                                    <p:animEffect>
                                      <p:cBhvr>
                                        <p:cTn id="49" dur="500"/>
                                        <p:tgtEl>
                                          <p:spTgt spid="27"/>
                                        </p:tgtEl>
                                      </p:cBhvr>
                                    </p:animEffect>
                                    <p:anim calcmode="lin" valueType="num">
                                      <p:cBhvr>
                                        <p:cTn id="50" dur="500" fill="hold"/>
                                        <p:tgtEl>
                                          <p:spTgt spid="27"/>
                                        </p:tgtEl>
                                        <p:attrNameLst>
                                          <p:attrName>ppt_x</p:attrName>
                                        </p:attrNameLst>
                                      </p:cBhvr>
                                      <p:tavLst>
                                        <p:tav tm="0">
                                          <p:val>
                                            <p:strVal val="#ppt_x"/>
                                          </p:val>
                                        </p:tav>
                                        <p:tav tm="100000">
                                          <p:val>
                                            <p:strVal val="#ppt_x"/>
                                          </p:val>
                                        </p:tav>
                                      </p:tavLst>
                                    </p:anim>
                                    <p:anim calcmode="lin" valueType="num">
                                      <p:cBhvr>
                                        <p:cTn id="51" dur="500" fill="hold"/>
                                        <p:tgtEl>
                                          <p:spTgt spid="27"/>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600"/>
                                  </p:stCondLst>
                                  <p:childTnLst>
                                    <p:set>
                                      <p:cBhvr>
                                        <p:cTn id="53" dur="1" fill="hold">
                                          <p:stCondLst>
                                            <p:cond delay="0"/>
                                          </p:stCondLst>
                                        </p:cTn>
                                        <p:tgtEl>
                                          <p:spTgt spid="25"/>
                                        </p:tgtEl>
                                        <p:attrNameLst>
                                          <p:attrName>style.visibility</p:attrName>
                                        </p:attrNameLst>
                                      </p:cBhvr>
                                      <p:to>
                                        <p:strVal val="visible"/>
                                      </p:to>
                                    </p:set>
                                    <p:animEffect>
                                      <p:cBhvr>
                                        <p:cTn id="54" dur="500"/>
                                        <p:tgtEl>
                                          <p:spTgt spid="25"/>
                                        </p:tgtEl>
                                      </p:cBhvr>
                                    </p:animEffect>
                                    <p:anim calcmode="lin" valueType="num">
                                      <p:cBhvr>
                                        <p:cTn id="55" dur="500" fill="hold"/>
                                        <p:tgtEl>
                                          <p:spTgt spid="25"/>
                                        </p:tgtEl>
                                        <p:attrNameLst>
                                          <p:attrName>ppt_x</p:attrName>
                                        </p:attrNameLst>
                                      </p:cBhvr>
                                      <p:tavLst>
                                        <p:tav tm="0">
                                          <p:val>
                                            <p:strVal val="#ppt_x"/>
                                          </p:val>
                                        </p:tav>
                                        <p:tav tm="100000">
                                          <p:val>
                                            <p:strVal val="#ppt_x"/>
                                          </p:val>
                                        </p:tav>
                                      </p:tavLst>
                                    </p:anim>
                                    <p:anim calcmode="lin" valueType="num">
                                      <p:cBhvr>
                                        <p:cTn id="56" dur="500" fill="hold"/>
                                        <p:tgtEl>
                                          <p:spTgt spid="25"/>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800"/>
                                  </p:stCondLst>
                                  <p:childTnLst>
                                    <p:set>
                                      <p:cBhvr>
                                        <p:cTn id="58" dur="1" fill="hold">
                                          <p:stCondLst>
                                            <p:cond delay="0"/>
                                          </p:stCondLst>
                                        </p:cTn>
                                        <p:tgtEl>
                                          <p:spTgt spid="23"/>
                                        </p:tgtEl>
                                        <p:attrNameLst>
                                          <p:attrName>style.visibility</p:attrName>
                                        </p:attrNameLst>
                                      </p:cBhvr>
                                      <p:to>
                                        <p:strVal val="visible"/>
                                      </p:to>
                                    </p:set>
                                    <p:animEffect>
                                      <p:cBhvr>
                                        <p:cTn id="59" dur="500"/>
                                        <p:tgtEl>
                                          <p:spTgt spid="23"/>
                                        </p:tgtEl>
                                      </p:cBhvr>
                                    </p:animEffect>
                                    <p:anim calcmode="lin" valueType="num">
                                      <p:cBhvr>
                                        <p:cTn id="60" dur="500" fill="hold"/>
                                        <p:tgtEl>
                                          <p:spTgt spid="23"/>
                                        </p:tgtEl>
                                        <p:attrNameLst>
                                          <p:attrName>ppt_x</p:attrName>
                                        </p:attrNameLst>
                                      </p:cBhvr>
                                      <p:tavLst>
                                        <p:tav tm="0">
                                          <p:val>
                                            <p:strVal val="#ppt_x"/>
                                          </p:val>
                                        </p:tav>
                                        <p:tav tm="100000">
                                          <p:val>
                                            <p:strVal val="#ppt_x"/>
                                          </p:val>
                                        </p:tav>
                                      </p:tavLst>
                                    </p:anim>
                                    <p:anim calcmode="lin" valueType="num">
                                      <p:cBhvr>
                                        <p:cTn id="61" dur="500" fill="hold"/>
                                        <p:tgtEl>
                                          <p:spTgt spid="23"/>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p:cBhvr>
                                        <p:cTn id="64" dur="500"/>
                                        <p:tgtEl>
                                          <p:spTgt spid="31"/>
                                        </p:tgtEl>
                                      </p:cBhvr>
                                    </p:animEffect>
                                    <p:anim calcmode="lin" valueType="num">
                                      <p:cBhvr>
                                        <p:cTn id="65" dur="500" fill="hold"/>
                                        <p:tgtEl>
                                          <p:spTgt spid="31"/>
                                        </p:tgtEl>
                                        <p:attrNameLst>
                                          <p:attrName>ppt_x</p:attrName>
                                        </p:attrNameLst>
                                      </p:cBhvr>
                                      <p:tavLst>
                                        <p:tav tm="0">
                                          <p:val>
                                            <p:strVal val="#ppt_x"/>
                                          </p:val>
                                        </p:tav>
                                        <p:tav tm="100000">
                                          <p:val>
                                            <p:strVal val="#ppt_x"/>
                                          </p:val>
                                        </p:tav>
                                      </p:tavLst>
                                    </p:anim>
                                    <p:anim calcmode="lin" valueType="num">
                                      <p:cBhvr>
                                        <p:cTn id="66" dur="500" fill="hold"/>
                                        <p:tgtEl>
                                          <p:spTgt spid="3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300"/>
                                  </p:stCondLst>
                                  <p:childTnLst>
                                    <p:set>
                                      <p:cBhvr>
                                        <p:cTn id="68" dur="1" fill="hold">
                                          <p:stCondLst>
                                            <p:cond delay="0"/>
                                          </p:stCondLst>
                                        </p:cTn>
                                        <p:tgtEl>
                                          <p:spTgt spid="68609"/>
                                        </p:tgtEl>
                                        <p:attrNameLst>
                                          <p:attrName>style.visibility</p:attrName>
                                        </p:attrNameLst>
                                      </p:cBhvr>
                                      <p:to>
                                        <p:strVal val="visible"/>
                                      </p:to>
                                    </p:set>
                                    <p:animEffect>
                                      <p:cBhvr>
                                        <p:cTn id="69" dur="500"/>
                                        <p:tgtEl>
                                          <p:spTgt spid="68609"/>
                                        </p:tgtEl>
                                      </p:cBhvr>
                                    </p:animEffect>
                                    <p:anim calcmode="lin" valueType="num">
                                      <p:cBhvr>
                                        <p:cTn id="70" dur="500" fill="hold"/>
                                        <p:tgtEl>
                                          <p:spTgt spid="68609"/>
                                        </p:tgtEl>
                                        <p:attrNameLst>
                                          <p:attrName>ppt_x</p:attrName>
                                        </p:attrNameLst>
                                      </p:cBhvr>
                                      <p:tavLst>
                                        <p:tav tm="0">
                                          <p:val>
                                            <p:strVal val="#ppt_x"/>
                                          </p:val>
                                        </p:tav>
                                        <p:tav tm="100000">
                                          <p:val>
                                            <p:strVal val="#ppt_x"/>
                                          </p:val>
                                        </p:tav>
                                      </p:tavLst>
                                    </p:anim>
                                    <p:anim calcmode="lin" valueType="num">
                                      <p:cBhvr>
                                        <p:cTn id="71" dur="500" fill="hold"/>
                                        <p:tgtEl>
                                          <p:spTgt spid="68609"/>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600"/>
                                  </p:stCondLst>
                                  <p:childTnLst>
                                    <p:set>
                                      <p:cBhvr>
                                        <p:cTn id="73" dur="1" fill="hold">
                                          <p:stCondLst>
                                            <p:cond delay="0"/>
                                          </p:stCondLst>
                                        </p:cTn>
                                        <p:tgtEl>
                                          <p:spTgt spid="68611"/>
                                        </p:tgtEl>
                                        <p:attrNameLst>
                                          <p:attrName>style.visibility</p:attrName>
                                        </p:attrNameLst>
                                      </p:cBhvr>
                                      <p:to>
                                        <p:strVal val="visible"/>
                                      </p:to>
                                    </p:set>
                                    <p:animEffect>
                                      <p:cBhvr>
                                        <p:cTn id="74" dur="500"/>
                                        <p:tgtEl>
                                          <p:spTgt spid="68611"/>
                                        </p:tgtEl>
                                      </p:cBhvr>
                                    </p:animEffect>
                                    <p:anim calcmode="lin" valueType="num">
                                      <p:cBhvr>
                                        <p:cTn id="75" dur="500" fill="hold"/>
                                        <p:tgtEl>
                                          <p:spTgt spid="68611"/>
                                        </p:tgtEl>
                                        <p:attrNameLst>
                                          <p:attrName>ppt_x</p:attrName>
                                        </p:attrNameLst>
                                      </p:cBhvr>
                                      <p:tavLst>
                                        <p:tav tm="0">
                                          <p:val>
                                            <p:strVal val="#ppt_x"/>
                                          </p:val>
                                        </p:tav>
                                        <p:tav tm="100000">
                                          <p:val>
                                            <p:strVal val="#ppt_x"/>
                                          </p:val>
                                        </p:tav>
                                      </p:tavLst>
                                    </p:anim>
                                    <p:anim calcmode="lin" valueType="num">
                                      <p:cBhvr>
                                        <p:cTn id="76" dur="500" fill="hold"/>
                                        <p:tgtEl>
                                          <p:spTgt spid="686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6" grpId="0" bldLvl="0" autoUpdateAnimBg="0"/>
      <p:bldP spid="68617" grpId="0" bldLvl="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8007F1EA-2416-4603-A840-360E82870ED1}" type="slidenum">
              <a:rPr lang="zh-CN" altLang="en-US" sz="1200" smtClean="0">
                <a:solidFill>
                  <a:srgbClr val="898989"/>
                </a:solidFill>
              </a:rPr>
              <a:pPr eaLnBrk="1" hangingPunct="1"/>
              <a:t>65</a:t>
            </a:fld>
            <a:endParaRPr lang="zh-CN" altLang="en-US" sz="1800" smtClean="0"/>
          </a:p>
        </p:txBody>
      </p:sp>
      <p:pic>
        <p:nvPicPr>
          <p:cNvPr id="7885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3" y="0"/>
            <a:ext cx="12161838" cy="6850063"/>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885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885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885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85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7885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0" name="文本框 10"/>
          <p:cNvSpPr>
            <a:spLocks noChangeArrowheads="1"/>
          </p:cNvSpPr>
          <p:nvPr/>
        </p:nvSpPr>
        <p:spPr bwMode="auto">
          <a:xfrm>
            <a:off x="1295400" y="277813"/>
            <a:ext cx="5592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（二）严格党的组织生活会的要求</a:t>
            </a:r>
            <a:r>
              <a:rPr lang="en-US" altLang="zh-CN" sz="2400" b="1">
                <a:latin typeface="微软雅黑" pitchFamily="34" charset="-122"/>
                <a:ea typeface="微软雅黑" pitchFamily="34" charset="-122"/>
                <a:sym typeface="微软雅黑" pitchFamily="34" charset="-122"/>
              </a:rPr>
              <a:t>5</a:t>
            </a:r>
            <a:r>
              <a:rPr lang="zh-CN" altLang="en-US" sz="2400" b="1">
                <a:latin typeface="微软雅黑" pitchFamily="34" charset="-122"/>
                <a:ea typeface="微软雅黑" pitchFamily="34" charset="-122"/>
                <a:sym typeface="微软雅黑" pitchFamily="34" charset="-122"/>
              </a:rPr>
              <a:t>个</a:t>
            </a:r>
            <a:endParaRPr lang="zh-CN" altLang="en-US" sz="1600" b="1">
              <a:latin typeface="微软雅黑" pitchFamily="34" charset="-122"/>
              <a:ea typeface="微软雅黑" pitchFamily="34" charset="-122"/>
              <a:sym typeface="微软雅黑" pitchFamily="34" charset="-122"/>
            </a:endParaRPr>
          </a:p>
        </p:txBody>
      </p:sp>
      <p:sp>
        <p:nvSpPr>
          <p:cNvPr id="69641" name="KSO_GT1.1"/>
          <p:cNvSpPr>
            <a:spLocks noChangeArrowheads="1"/>
          </p:cNvSpPr>
          <p:nvPr/>
        </p:nvSpPr>
        <p:spPr bwMode="auto">
          <a:xfrm>
            <a:off x="406400" y="3430588"/>
            <a:ext cx="2632075"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lnSpc>
                <a:spcPct val="130000"/>
              </a:lnSpc>
            </a:pPr>
            <a:r>
              <a:rPr lang="zh-CN" altLang="en-US" sz="1800" b="1">
                <a:latin typeface="微软雅黑" pitchFamily="34" charset="-122"/>
                <a:ea typeface="微软雅黑" pitchFamily="34" charset="-122"/>
              </a:rPr>
              <a:t>每个党员，不论职务高低，都必须编入党的一个支部，</a:t>
            </a:r>
            <a:r>
              <a:rPr lang="zh-CN" altLang="en-US" sz="1800">
                <a:latin typeface="微软雅黑" pitchFamily="34" charset="-122"/>
                <a:ea typeface="微软雅黑" pitchFamily="34" charset="-122"/>
              </a:rPr>
              <a:t>接受党组织的教育管理和监督，不允许党员游离于党组织之外，特别是党员在流动中要防止出现“无组织”的现象</a:t>
            </a:r>
          </a:p>
        </p:txBody>
      </p:sp>
      <p:sp>
        <p:nvSpPr>
          <p:cNvPr id="69642" name="任意多边形 82"/>
          <p:cNvSpPr>
            <a:spLocks noChangeArrowheads="1"/>
          </p:cNvSpPr>
          <p:nvPr/>
        </p:nvSpPr>
        <p:spPr bwMode="auto">
          <a:xfrm>
            <a:off x="6527800" y="1270000"/>
            <a:ext cx="1727200" cy="1725613"/>
          </a:xfrm>
          <a:custGeom>
            <a:avLst/>
            <a:gdLst>
              <a:gd name="T0" fmla="*/ 1342372 w 1385360"/>
              <a:gd name="T1" fmla="*/ 0 h 1385360"/>
              <a:gd name="T2" fmla="*/ 2684741 w 1385360"/>
              <a:gd name="T3" fmla="*/ 1338672 h 1385360"/>
              <a:gd name="T4" fmla="*/ 1342372 w 1385360"/>
              <a:gd name="T5" fmla="*/ 2677349 h 1385360"/>
              <a:gd name="T6" fmla="*/ 0 w 1385360"/>
              <a:gd name="T7" fmla="*/ 1338673 h 1385360"/>
              <a:gd name="T8" fmla="*/ 0 60000 65536"/>
              <a:gd name="T9" fmla="*/ 0 60000 65536"/>
              <a:gd name="T10" fmla="*/ 0 60000 65536"/>
              <a:gd name="T11" fmla="*/ 0 60000 65536"/>
              <a:gd name="T12" fmla="*/ 0 w 1385360"/>
              <a:gd name="T13" fmla="*/ 0 h 1385360"/>
              <a:gd name="T14" fmla="*/ 1385360 w 1385360"/>
              <a:gd name="T15" fmla="*/ 1385360 h 1385360"/>
            </a:gdLst>
            <a:ahLst/>
            <a:cxnLst>
              <a:cxn ang="T8">
                <a:pos x="T0" y="T1"/>
              </a:cxn>
              <a:cxn ang="T9">
                <a:pos x="T2" y="T3"/>
              </a:cxn>
              <a:cxn ang="T10">
                <a:pos x="T4" y="T5"/>
              </a:cxn>
              <a:cxn ang="T11">
                <a:pos x="T6" y="T7"/>
              </a:cxn>
            </a:cxnLst>
            <a:rect l="T12" t="T13" r="T14" b="T15"/>
            <a:pathLst>
              <a:path w="1385360" h="1385360">
                <a:moveTo>
                  <a:pt x="692680" y="0"/>
                </a:moveTo>
                <a:lnTo>
                  <a:pt x="1385360" y="692679"/>
                </a:lnTo>
                <a:lnTo>
                  <a:pt x="692680" y="1385360"/>
                </a:lnTo>
                <a:lnTo>
                  <a:pt x="0" y="69268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en-US">
              <a:latin typeface="微软雅黑" pitchFamily="34" charset="-122"/>
              <a:ea typeface="微软雅黑" pitchFamily="34" charset="-122"/>
            </a:endParaRPr>
          </a:p>
          <a:p>
            <a:pPr algn="ctr" eaLnBrk="1" hangingPunct="1"/>
            <a:r>
              <a:rPr lang="zh-CN" altLang="en-US">
                <a:latin typeface="微软雅黑" pitchFamily="34" charset="-122"/>
                <a:ea typeface="微软雅黑" pitchFamily="34" charset="-122"/>
              </a:rPr>
              <a:t>健全制度</a:t>
            </a:r>
          </a:p>
        </p:txBody>
      </p:sp>
      <p:sp>
        <p:nvSpPr>
          <p:cNvPr id="69643" name="任意多边形 83"/>
          <p:cNvSpPr>
            <a:spLocks noChangeArrowheads="1"/>
          </p:cNvSpPr>
          <p:nvPr/>
        </p:nvSpPr>
        <p:spPr bwMode="auto">
          <a:xfrm>
            <a:off x="4006850" y="1270000"/>
            <a:ext cx="1727200" cy="1725613"/>
          </a:xfrm>
          <a:custGeom>
            <a:avLst/>
            <a:gdLst>
              <a:gd name="T0" fmla="*/ 1342372 w 1385360"/>
              <a:gd name="T1" fmla="*/ 0 h 1385360"/>
              <a:gd name="T2" fmla="*/ 2684741 w 1385360"/>
              <a:gd name="T3" fmla="*/ 1338672 h 1385360"/>
              <a:gd name="T4" fmla="*/ 1342372 w 1385360"/>
              <a:gd name="T5" fmla="*/ 2677349 h 1385360"/>
              <a:gd name="T6" fmla="*/ 0 w 1385360"/>
              <a:gd name="T7" fmla="*/ 1338673 h 1385360"/>
              <a:gd name="T8" fmla="*/ 0 60000 65536"/>
              <a:gd name="T9" fmla="*/ 0 60000 65536"/>
              <a:gd name="T10" fmla="*/ 0 60000 65536"/>
              <a:gd name="T11" fmla="*/ 0 60000 65536"/>
              <a:gd name="T12" fmla="*/ 0 w 1385360"/>
              <a:gd name="T13" fmla="*/ 0 h 1385360"/>
              <a:gd name="T14" fmla="*/ 1385360 w 1385360"/>
              <a:gd name="T15" fmla="*/ 1385360 h 1385360"/>
            </a:gdLst>
            <a:ahLst/>
            <a:cxnLst>
              <a:cxn ang="T8">
                <a:pos x="T0" y="T1"/>
              </a:cxn>
              <a:cxn ang="T9">
                <a:pos x="T2" y="T3"/>
              </a:cxn>
              <a:cxn ang="T10">
                <a:pos x="T4" y="T5"/>
              </a:cxn>
              <a:cxn ang="T11">
                <a:pos x="T6" y="T7"/>
              </a:cxn>
            </a:cxnLst>
            <a:rect l="T12" t="T13" r="T14" b="T15"/>
            <a:pathLst>
              <a:path w="1385360" h="1385360">
                <a:moveTo>
                  <a:pt x="692680" y="0"/>
                </a:moveTo>
                <a:lnTo>
                  <a:pt x="1385360" y="692679"/>
                </a:lnTo>
                <a:lnTo>
                  <a:pt x="692680" y="1385360"/>
                </a:lnTo>
                <a:lnTo>
                  <a:pt x="0" y="69268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en-US">
              <a:latin typeface="微软雅黑" pitchFamily="34" charset="-122"/>
              <a:ea typeface="微软雅黑" pitchFamily="34" charset="-122"/>
            </a:endParaRPr>
          </a:p>
          <a:p>
            <a:pPr algn="ctr" eaLnBrk="1" hangingPunct="1"/>
            <a:r>
              <a:rPr lang="zh-CN" altLang="en-US">
                <a:latin typeface="微软雅黑" pitchFamily="34" charset="-122"/>
                <a:ea typeface="微软雅黑" pitchFamily="34" charset="-122"/>
              </a:rPr>
              <a:t>加强教育</a:t>
            </a:r>
          </a:p>
        </p:txBody>
      </p:sp>
      <p:sp>
        <p:nvSpPr>
          <p:cNvPr id="69644" name="任意多边形 84"/>
          <p:cNvSpPr>
            <a:spLocks noChangeArrowheads="1"/>
          </p:cNvSpPr>
          <p:nvPr/>
        </p:nvSpPr>
        <p:spPr bwMode="auto">
          <a:xfrm>
            <a:off x="1487488" y="1341438"/>
            <a:ext cx="1725612" cy="1727200"/>
          </a:xfrm>
          <a:custGeom>
            <a:avLst/>
            <a:gdLst>
              <a:gd name="T0" fmla="*/ 1338672 w 1385360"/>
              <a:gd name="T1" fmla="*/ 0 h 1385360"/>
              <a:gd name="T2" fmla="*/ 2677345 w 1385360"/>
              <a:gd name="T3" fmla="*/ 1342369 h 1385360"/>
              <a:gd name="T4" fmla="*/ 1338672 w 1385360"/>
              <a:gd name="T5" fmla="*/ 2684741 h 1385360"/>
              <a:gd name="T6" fmla="*/ 0 w 1385360"/>
              <a:gd name="T7" fmla="*/ 1342372 h 1385360"/>
              <a:gd name="T8" fmla="*/ 0 60000 65536"/>
              <a:gd name="T9" fmla="*/ 0 60000 65536"/>
              <a:gd name="T10" fmla="*/ 0 60000 65536"/>
              <a:gd name="T11" fmla="*/ 0 60000 65536"/>
              <a:gd name="T12" fmla="*/ 0 w 1385360"/>
              <a:gd name="T13" fmla="*/ 0 h 1385360"/>
              <a:gd name="T14" fmla="*/ 1385360 w 1385360"/>
              <a:gd name="T15" fmla="*/ 1385360 h 1385360"/>
            </a:gdLst>
            <a:ahLst/>
            <a:cxnLst>
              <a:cxn ang="T8">
                <a:pos x="T0" y="T1"/>
              </a:cxn>
              <a:cxn ang="T9">
                <a:pos x="T2" y="T3"/>
              </a:cxn>
              <a:cxn ang="T10">
                <a:pos x="T4" y="T5"/>
              </a:cxn>
              <a:cxn ang="T11">
                <a:pos x="T6" y="T7"/>
              </a:cxn>
            </a:cxnLst>
            <a:rect l="T12" t="T13" r="T14" b="T15"/>
            <a:pathLst>
              <a:path w="1385360" h="1385360">
                <a:moveTo>
                  <a:pt x="692680" y="0"/>
                </a:moveTo>
                <a:lnTo>
                  <a:pt x="1385360" y="692679"/>
                </a:lnTo>
                <a:lnTo>
                  <a:pt x="692680" y="1385360"/>
                </a:lnTo>
                <a:lnTo>
                  <a:pt x="0" y="69268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en-US">
              <a:latin typeface="微软雅黑" pitchFamily="34" charset="-122"/>
              <a:ea typeface="微软雅黑" pitchFamily="34" charset="-122"/>
            </a:endParaRPr>
          </a:p>
          <a:p>
            <a:pPr algn="ctr" eaLnBrk="1" hangingPunct="1"/>
            <a:r>
              <a:rPr lang="zh-CN" altLang="en-US">
                <a:latin typeface="微软雅黑" pitchFamily="34" charset="-122"/>
                <a:ea typeface="微软雅黑" pitchFamily="34" charset="-122"/>
              </a:rPr>
              <a:t>落实组织</a:t>
            </a:r>
          </a:p>
        </p:txBody>
      </p:sp>
      <p:sp>
        <p:nvSpPr>
          <p:cNvPr id="69645" name="Freeform 4"/>
          <p:cNvSpPr>
            <a:spLocks noChangeArrowheads="1"/>
          </p:cNvSpPr>
          <p:nvPr/>
        </p:nvSpPr>
        <p:spPr bwMode="auto">
          <a:xfrm>
            <a:off x="1055688" y="909638"/>
            <a:ext cx="4872037" cy="2543175"/>
          </a:xfrm>
          <a:custGeom>
            <a:avLst/>
            <a:gdLst>
              <a:gd name="T0" fmla="*/ 2147483647 w 1558"/>
              <a:gd name="T1" fmla="*/ 2147483647 h 814"/>
              <a:gd name="T2" fmla="*/ 2147483647 w 1558"/>
              <a:gd name="T3" fmla="*/ 0 h 814"/>
              <a:gd name="T4" fmla="*/ 2147483647 w 1558"/>
              <a:gd name="T5" fmla="*/ 2147483647 h 814"/>
              <a:gd name="T6" fmla="*/ 0 w 1558"/>
              <a:gd name="T7" fmla="*/ 2147483647 h 814"/>
              <a:gd name="T8" fmla="*/ 2147483647 w 1558"/>
              <a:gd name="T9" fmla="*/ 2147483647 h 814"/>
              <a:gd name="T10" fmla="*/ 2147483647 w 1558"/>
              <a:gd name="T11" fmla="*/ 2147483647 h 814"/>
              <a:gd name="T12" fmla="*/ 0 60000 65536"/>
              <a:gd name="T13" fmla="*/ 0 60000 65536"/>
              <a:gd name="T14" fmla="*/ 0 60000 65536"/>
              <a:gd name="T15" fmla="*/ 0 60000 65536"/>
              <a:gd name="T16" fmla="*/ 0 60000 65536"/>
              <a:gd name="T17" fmla="*/ 0 60000 65536"/>
              <a:gd name="T18" fmla="*/ 0 w 1558"/>
              <a:gd name="T19" fmla="*/ 0 h 814"/>
              <a:gd name="T20" fmla="*/ 1558 w 1558"/>
              <a:gd name="T21" fmla="*/ 814 h 814"/>
            </a:gdLst>
            <a:ahLst/>
            <a:cxnLst>
              <a:cxn ang="T12">
                <a:pos x="T0" y="T1"/>
              </a:cxn>
              <a:cxn ang="T13">
                <a:pos x="T2" y="T3"/>
              </a:cxn>
              <a:cxn ang="T14">
                <a:pos x="T4" y="T5"/>
              </a:cxn>
              <a:cxn ang="T15">
                <a:pos x="T6" y="T7"/>
              </a:cxn>
              <a:cxn ang="T16">
                <a:pos x="T8" y="T9"/>
              </a:cxn>
              <a:cxn ang="T17">
                <a:pos x="T10" y="T11"/>
              </a:cxn>
            </a:cxnLst>
            <a:rect l="T18" t="T19" r="T20" b="T21"/>
            <a:pathLst>
              <a:path w="1558" h="814">
                <a:moveTo>
                  <a:pt x="1558" y="337"/>
                </a:moveTo>
                <a:lnTo>
                  <a:pt x="1221" y="0"/>
                </a:lnTo>
                <a:lnTo>
                  <a:pt x="407" y="814"/>
                </a:lnTo>
                <a:lnTo>
                  <a:pt x="0" y="407"/>
                </a:lnTo>
                <a:lnTo>
                  <a:pt x="402" y="5"/>
                </a:lnTo>
                <a:lnTo>
                  <a:pt x="734" y="337"/>
                </a:lnTo>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1500">
              <a:ea typeface="微软雅黑" pitchFamily="34" charset="-122"/>
              <a:sym typeface="Arial" pitchFamily="34" charset="0"/>
            </a:endParaRPr>
          </a:p>
        </p:txBody>
      </p:sp>
      <p:sp>
        <p:nvSpPr>
          <p:cNvPr id="69646" name="任意多边形 86"/>
          <p:cNvSpPr>
            <a:spLocks noChangeArrowheads="1"/>
          </p:cNvSpPr>
          <p:nvPr/>
        </p:nvSpPr>
        <p:spPr bwMode="auto">
          <a:xfrm>
            <a:off x="2063750" y="1558925"/>
            <a:ext cx="576263" cy="574675"/>
          </a:xfrm>
          <a:custGeom>
            <a:avLst/>
            <a:gdLst>
              <a:gd name="T0" fmla="*/ 1405460 w 260920"/>
              <a:gd name="T1" fmla="*/ 0 h 260921"/>
              <a:gd name="T2" fmla="*/ 2810915 w 260920"/>
              <a:gd name="T3" fmla="*/ 1393866 h 260921"/>
              <a:gd name="T4" fmla="*/ 1405460 w 260920"/>
              <a:gd name="T5" fmla="*/ 2787719 h 260921"/>
              <a:gd name="T6" fmla="*/ 0 w 260920"/>
              <a:gd name="T7" fmla="*/ 1393853 h 260921"/>
              <a:gd name="T8" fmla="*/ 0 60000 65536"/>
              <a:gd name="T9" fmla="*/ 0 60000 65536"/>
              <a:gd name="T10" fmla="*/ 0 60000 65536"/>
              <a:gd name="T11" fmla="*/ 0 60000 65536"/>
              <a:gd name="T12" fmla="*/ 0 w 260920"/>
              <a:gd name="T13" fmla="*/ 0 h 260921"/>
              <a:gd name="T14" fmla="*/ 260920 w 260920"/>
              <a:gd name="T15" fmla="*/ 260921 h 260921"/>
            </a:gdLst>
            <a:ahLst/>
            <a:cxnLst>
              <a:cxn ang="T8">
                <a:pos x="T0" y="T1"/>
              </a:cxn>
              <a:cxn ang="T9">
                <a:pos x="T2" y="T3"/>
              </a:cxn>
              <a:cxn ang="T10">
                <a:pos x="T4" y="T5"/>
              </a:cxn>
              <a:cxn ang="T11">
                <a:pos x="T6" y="T7"/>
              </a:cxn>
            </a:cxnLst>
            <a:rect l="T12" t="T13" r="T14" b="T15"/>
            <a:pathLst>
              <a:path w="260920" h="260921">
                <a:moveTo>
                  <a:pt x="130460" y="0"/>
                </a:moveTo>
                <a:lnTo>
                  <a:pt x="260920" y="130461"/>
                </a:lnTo>
                <a:lnTo>
                  <a:pt x="130460" y="260921"/>
                </a:lnTo>
                <a:lnTo>
                  <a:pt x="0" y="13046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en-US" altLang="zh-CN" sz="2000" b="1">
                <a:solidFill>
                  <a:srgbClr val="7F7F7F"/>
                </a:solidFill>
                <a:latin typeface="微软雅黑" pitchFamily="34" charset="-122"/>
                <a:ea typeface="微软雅黑" pitchFamily="34" charset="-122"/>
                <a:sym typeface="Arial" pitchFamily="34" charset="0"/>
              </a:rPr>
              <a:t>1</a:t>
            </a:r>
            <a:endParaRPr lang="zh-CN" altLang="en-US" sz="2000" b="1">
              <a:solidFill>
                <a:srgbClr val="7F7F7F"/>
              </a:solidFill>
              <a:latin typeface="微软雅黑" pitchFamily="34" charset="-122"/>
              <a:ea typeface="微软雅黑" pitchFamily="34" charset="-122"/>
              <a:sym typeface="Arial" pitchFamily="34" charset="0"/>
            </a:endParaRPr>
          </a:p>
        </p:txBody>
      </p:sp>
      <p:sp>
        <p:nvSpPr>
          <p:cNvPr id="69647" name="任意多边形 87"/>
          <p:cNvSpPr>
            <a:spLocks noChangeArrowheads="1"/>
          </p:cNvSpPr>
          <p:nvPr/>
        </p:nvSpPr>
        <p:spPr bwMode="auto">
          <a:xfrm>
            <a:off x="4583113" y="1485900"/>
            <a:ext cx="576262" cy="576263"/>
          </a:xfrm>
          <a:custGeom>
            <a:avLst/>
            <a:gdLst>
              <a:gd name="T0" fmla="*/ 1405450 w 260920"/>
              <a:gd name="T1" fmla="*/ 0 h 260921"/>
              <a:gd name="T2" fmla="*/ 2810899 w 260920"/>
              <a:gd name="T3" fmla="*/ 1405454 h 260921"/>
              <a:gd name="T4" fmla="*/ 1405450 w 260920"/>
              <a:gd name="T5" fmla="*/ 2810893 h 260921"/>
              <a:gd name="T6" fmla="*/ 0 w 260920"/>
              <a:gd name="T7" fmla="*/ 1405439 h 260921"/>
              <a:gd name="T8" fmla="*/ 0 60000 65536"/>
              <a:gd name="T9" fmla="*/ 0 60000 65536"/>
              <a:gd name="T10" fmla="*/ 0 60000 65536"/>
              <a:gd name="T11" fmla="*/ 0 60000 65536"/>
              <a:gd name="T12" fmla="*/ 0 w 260920"/>
              <a:gd name="T13" fmla="*/ 0 h 260921"/>
              <a:gd name="T14" fmla="*/ 260920 w 260920"/>
              <a:gd name="T15" fmla="*/ 260921 h 260921"/>
            </a:gdLst>
            <a:ahLst/>
            <a:cxnLst>
              <a:cxn ang="T8">
                <a:pos x="T0" y="T1"/>
              </a:cxn>
              <a:cxn ang="T9">
                <a:pos x="T2" y="T3"/>
              </a:cxn>
              <a:cxn ang="T10">
                <a:pos x="T4" y="T5"/>
              </a:cxn>
              <a:cxn ang="T11">
                <a:pos x="T6" y="T7"/>
              </a:cxn>
            </a:cxnLst>
            <a:rect l="T12" t="T13" r="T14" b="T15"/>
            <a:pathLst>
              <a:path w="260920" h="260921">
                <a:moveTo>
                  <a:pt x="130460" y="0"/>
                </a:moveTo>
                <a:lnTo>
                  <a:pt x="260920" y="130461"/>
                </a:lnTo>
                <a:lnTo>
                  <a:pt x="130460" y="260921"/>
                </a:lnTo>
                <a:lnTo>
                  <a:pt x="0" y="13046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en-US" altLang="zh-CN" sz="2000" b="1">
                <a:solidFill>
                  <a:srgbClr val="7F7F7F"/>
                </a:solidFill>
                <a:latin typeface="微软雅黑" pitchFamily="34" charset="-122"/>
                <a:ea typeface="微软雅黑" pitchFamily="34" charset="-122"/>
                <a:sym typeface="Arial" pitchFamily="34" charset="0"/>
              </a:rPr>
              <a:t>2</a:t>
            </a:r>
            <a:endParaRPr lang="zh-CN" altLang="en-US" sz="2000" b="1">
              <a:solidFill>
                <a:srgbClr val="7F7F7F"/>
              </a:solidFill>
              <a:latin typeface="微软雅黑" pitchFamily="34" charset="-122"/>
              <a:ea typeface="微软雅黑" pitchFamily="34" charset="-122"/>
              <a:sym typeface="Arial" pitchFamily="34" charset="0"/>
            </a:endParaRPr>
          </a:p>
        </p:txBody>
      </p:sp>
      <p:sp>
        <p:nvSpPr>
          <p:cNvPr id="69648" name="任意多边形 88"/>
          <p:cNvSpPr>
            <a:spLocks noChangeArrowheads="1"/>
          </p:cNvSpPr>
          <p:nvPr/>
        </p:nvSpPr>
        <p:spPr bwMode="auto">
          <a:xfrm>
            <a:off x="7104063" y="1485900"/>
            <a:ext cx="574675" cy="576263"/>
          </a:xfrm>
          <a:custGeom>
            <a:avLst/>
            <a:gdLst>
              <a:gd name="T0" fmla="*/ 1393873 w 260920"/>
              <a:gd name="T1" fmla="*/ 0 h 260921"/>
              <a:gd name="T2" fmla="*/ 2787740 w 260920"/>
              <a:gd name="T3" fmla="*/ 1405454 h 260921"/>
              <a:gd name="T4" fmla="*/ 1393873 w 260920"/>
              <a:gd name="T5" fmla="*/ 2810893 h 260921"/>
              <a:gd name="T6" fmla="*/ 0 w 260920"/>
              <a:gd name="T7" fmla="*/ 1405439 h 260921"/>
              <a:gd name="T8" fmla="*/ 0 60000 65536"/>
              <a:gd name="T9" fmla="*/ 0 60000 65536"/>
              <a:gd name="T10" fmla="*/ 0 60000 65536"/>
              <a:gd name="T11" fmla="*/ 0 60000 65536"/>
              <a:gd name="T12" fmla="*/ 0 w 260920"/>
              <a:gd name="T13" fmla="*/ 0 h 260921"/>
              <a:gd name="T14" fmla="*/ 260920 w 260920"/>
              <a:gd name="T15" fmla="*/ 260921 h 260921"/>
            </a:gdLst>
            <a:ahLst/>
            <a:cxnLst>
              <a:cxn ang="T8">
                <a:pos x="T0" y="T1"/>
              </a:cxn>
              <a:cxn ang="T9">
                <a:pos x="T2" y="T3"/>
              </a:cxn>
              <a:cxn ang="T10">
                <a:pos x="T4" y="T5"/>
              </a:cxn>
              <a:cxn ang="T11">
                <a:pos x="T6" y="T7"/>
              </a:cxn>
            </a:cxnLst>
            <a:rect l="T12" t="T13" r="T14" b="T15"/>
            <a:pathLst>
              <a:path w="260920" h="260921">
                <a:moveTo>
                  <a:pt x="130460" y="0"/>
                </a:moveTo>
                <a:lnTo>
                  <a:pt x="260920" y="130461"/>
                </a:lnTo>
                <a:lnTo>
                  <a:pt x="130460" y="260921"/>
                </a:lnTo>
                <a:lnTo>
                  <a:pt x="0" y="13046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en-US" altLang="zh-CN" sz="2000" b="1">
                <a:solidFill>
                  <a:srgbClr val="7F7F7F"/>
                </a:solidFill>
                <a:latin typeface="微软雅黑" pitchFamily="34" charset="-122"/>
                <a:ea typeface="微软雅黑" pitchFamily="34" charset="-122"/>
                <a:sym typeface="Arial" pitchFamily="34" charset="0"/>
              </a:rPr>
              <a:t>3</a:t>
            </a:r>
            <a:endParaRPr lang="zh-CN" altLang="en-US" sz="2000" b="1">
              <a:solidFill>
                <a:srgbClr val="7F7F7F"/>
              </a:solidFill>
              <a:latin typeface="微软雅黑" pitchFamily="34" charset="-122"/>
              <a:ea typeface="微软雅黑" pitchFamily="34" charset="-122"/>
              <a:sym typeface="Arial" pitchFamily="34" charset="0"/>
            </a:endParaRPr>
          </a:p>
        </p:txBody>
      </p:sp>
      <p:sp>
        <p:nvSpPr>
          <p:cNvPr id="69649" name="任意多边形 89"/>
          <p:cNvSpPr>
            <a:spLocks noChangeArrowheads="1"/>
          </p:cNvSpPr>
          <p:nvPr/>
        </p:nvSpPr>
        <p:spPr bwMode="auto">
          <a:xfrm>
            <a:off x="3790950" y="909638"/>
            <a:ext cx="4676775" cy="2562225"/>
          </a:xfrm>
          <a:custGeom>
            <a:avLst/>
            <a:gdLst>
              <a:gd name="T0" fmla="*/ 0 w 3751060"/>
              <a:gd name="T1" fmla="*/ 2322698 h 2054225"/>
              <a:gd name="T2" fmla="*/ 1642981 w 3751060"/>
              <a:gd name="T3" fmla="*/ 3986169 h 2054225"/>
              <a:gd name="T4" fmla="*/ 5611976 w 3751060"/>
              <a:gd name="T5" fmla="*/ 0 h 2054225"/>
              <a:gd name="T6" fmla="*/ 7269944 w 3751060"/>
              <a:gd name="T7" fmla="*/ 1678247 h 2054225"/>
              <a:gd name="T8" fmla="*/ 0 60000 65536"/>
              <a:gd name="T9" fmla="*/ 0 60000 65536"/>
              <a:gd name="T10" fmla="*/ 0 60000 65536"/>
              <a:gd name="T11" fmla="*/ 0 60000 65536"/>
              <a:gd name="T12" fmla="*/ 0 w 3751060"/>
              <a:gd name="T13" fmla="*/ 0 h 2054225"/>
              <a:gd name="T14" fmla="*/ 3751060 w 3751060"/>
              <a:gd name="T15" fmla="*/ 2054225 h 2054225"/>
            </a:gdLst>
            <a:ahLst/>
            <a:cxnLst>
              <a:cxn ang="T8">
                <a:pos x="T0" y="T1"/>
              </a:cxn>
              <a:cxn ang="T9">
                <a:pos x="T2" y="T3"/>
              </a:cxn>
              <a:cxn ang="T10">
                <a:pos x="T4" y="T5"/>
              </a:cxn>
              <a:cxn ang="T11">
                <a:pos x="T6" y="T7"/>
              </a:cxn>
            </a:cxnLst>
            <a:rect l="T12" t="T13" r="T14" b="T15"/>
            <a:pathLst>
              <a:path w="3751060" h="2054225">
                <a:moveTo>
                  <a:pt x="0" y="1196975"/>
                </a:moveTo>
                <a:cubicBezTo>
                  <a:pt x="339725" y="1536700"/>
                  <a:pt x="508000" y="1714500"/>
                  <a:pt x="847725" y="2054225"/>
                </a:cubicBezTo>
                <a:lnTo>
                  <a:pt x="2895600" y="0"/>
                </a:lnTo>
                <a:lnTo>
                  <a:pt x="3751060" y="864864"/>
                </a:lnTo>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34383" tIns="67193" rIns="134383" bIns="67193"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1800">
              <a:solidFill>
                <a:srgbClr val="FFFFFF"/>
              </a:solidFill>
              <a:ea typeface="微软雅黑" pitchFamily="34" charset="-122"/>
              <a:sym typeface="Arial" pitchFamily="34" charset="0"/>
            </a:endParaRPr>
          </a:p>
        </p:txBody>
      </p:sp>
      <p:sp>
        <p:nvSpPr>
          <p:cNvPr id="69650" name="Freeform 5"/>
          <p:cNvSpPr>
            <a:spLocks noChangeArrowheads="1"/>
          </p:cNvSpPr>
          <p:nvPr/>
        </p:nvSpPr>
        <p:spPr bwMode="auto">
          <a:xfrm flipH="1" flipV="1">
            <a:off x="6311900" y="909638"/>
            <a:ext cx="4872038" cy="2546350"/>
          </a:xfrm>
          <a:custGeom>
            <a:avLst/>
            <a:gdLst>
              <a:gd name="T0" fmla="*/ 2147483647 w 1558"/>
              <a:gd name="T1" fmla="*/ 2147483647 h 814"/>
              <a:gd name="T2" fmla="*/ 2147483647 w 1558"/>
              <a:gd name="T3" fmla="*/ 0 h 814"/>
              <a:gd name="T4" fmla="*/ 2147483647 w 1558"/>
              <a:gd name="T5" fmla="*/ 2147483647 h 814"/>
              <a:gd name="T6" fmla="*/ 0 w 1558"/>
              <a:gd name="T7" fmla="*/ 2147483647 h 814"/>
              <a:gd name="T8" fmla="*/ 2147483647 w 1558"/>
              <a:gd name="T9" fmla="*/ 2147483647 h 814"/>
              <a:gd name="T10" fmla="*/ 2147483647 w 1558"/>
              <a:gd name="T11" fmla="*/ 2147483647 h 814"/>
              <a:gd name="T12" fmla="*/ 0 60000 65536"/>
              <a:gd name="T13" fmla="*/ 0 60000 65536"/>
              <a:gd name="T14" fmla="*/ 0 60000 65536"/>
              <a:gd name="T15" fmla="*/ 0 60000 65536"/>
              <a:gd name="T16" fmla="*/ 0 60000 65536"/>
              <a:gd name="T17" fmla="*/ 0 60000 65536"/>
              <a:gd name="T18" fmla="*/ 0 w 1558"/>
              <a:gd name="T19" fmla="*/ 0 h 814"/>
              <a:gd name="T20" fmla="*/ 1558 w 1558"/>
              <a:gd name="T21" fmla="*/ 814 h 814"/>
            </a:gdLst>
            <a:ahLst/>
            <a:cxnLst>
              <a:cxn ang="T12">
                <a:pos x="T0" y="T1"/>
              </a:cxn>
              <a:cxn ang="T13">
                <a:pos x="T2" y="T3"/>
              </a:cxn>
              <a:cxn ang="T14">
                <a:pos x="T4" y="T5"/>
              </a:cxn>
              <a:cxn ang="T15">
                <a:pos x="T6" y="T7"/>
              </a:cxn>
              <a:cxn ang="T16">
                <a:pos x="T8" y="T9"/>
              </a:cxn>
              <a:cxn ang="T17">
                <a:pos x="T10" y="T11"/>
              </a:cxn>
            </a:cxnLst>
            <a:rect l="T18" t="T19" r="T20" b="T21"/>
            <a:pathLst>
              <a:path w="1558" h="814">
                <a:moveTo>
                  <a:pt x="1558" y="337"/>
                </a:moveTo>
                <a:lnTo>
                  <a:pt x="1221" y="0"/>
                </a:lnTo>
                <a:lnTo>
                  <a:pt x="407" y="814"/>
                </a:lnTo>
                <a:lnTo>
                  <a:pt x="0" y="407"/>
                </a:lnTo>
                <a:lnTo>
                  <a:pt x="402" y="5"/>
                </a:lnTo>
                <a:lnTo>
                  <a:pt x="734" y="337"/>
                </a:lnTo>
              </a:path>
            </a:pathLst>
          </a:cu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1500">
              <a:ea typeface="微软雅黑" pitchFamily="34" charset="-122"/>
              <a:sym typeface="Arial" pitchFamily="34" charset="0"/>
            </a:endParaRPr>
          </a:p>
        </p:txBody>
      </p:sp>
      <p:sp>
        <p:nvSpPr>
          <p:cNvPr id="69651" name="任意多边形 91"/>
          <p:cNvSpPr>
            <a:spLocks noChangeArrowheads="1"/>
          </p:cNvSpPr>
          <p:nvPr/>
        </p:nvSpPr>
        <p:spPr bwMode="auto">
          <a:xfrm>
            <a:off x="9048750" y="1270000"/>
            <a:ext cx="1727200" cy="1725613"/>
          </a:xfrm>
          <a:custGeom>
            <a:avLst/>
            <a:gdLst>
              <a:gd name="T0" fmla="*/ 1342372 w 1385360"/>
              <a:gd name="T1" fmla="*/ 0 h 1385360"/>
              <a:gd name="T2" fmla="*/ 2684741 w 1385360"/>
              <a:gd name="T3" fmla="*/ 1338672 h 1385360"/>
              <a:gd name="T4" fmla="*/ 1342372 w 1385360"/>
              <a:gd name="T5" fmla="*/ 2677349 h 1385360"/>
              <a:gd name="T6" fmla="*/ 0 w 1385360"/>
              <a:gd name="T7" fmla="*/ 1338673 h 1385360"/>
              <a:gd name="T8" fmla="*/ 0 60000 65536"/>
              <a:gd name="T9" fmla="*/ 0 60000 65536"/>
              <a:gd name="T10" fmla="*/ 0 60000 65536"/>
              <a:gd name="T11" fmla="*/ 0 60000 65536"/>
              <a:gd name="T12" fmla="*/ 0 w 1385360"/>
              <a:gd name="T13" fmla="*/ 0 h 1385360"/>
              <a:gd name="T14" fmla="*/ 1385360 w 1385360"/>
              <a:gd name="T15" fmla="*/ 1385360 h 1385360"/>
            </a:gdLst>
            <a:ahLst/>
            <a:cxnLst>
              <a:cxn ang="T8">
                <a:pos x="T0" y="T1"/>
              </a:cxn>
              <a:cxn ang="T9">
                <a:pos x="T2" y="T3"/>
              </a:cxn>
              <a:cxn ang="T10">
                <a:pos x="T4" y="T5"/>
              </a:cxn>
              <a:cxn ang="T11">
                <a:pos x="T6" y="T7"/>
              </a:cxn>
            </a:cxnLst>
            <a:rect l="T12" t="T13" r="T14" b="T15"/>
            <a:pathLst>
              <a:path w="1385360" h="1385360">
                <a:moveTo>
                  <a:pt x="692680" y="0"/>
                </a:moveTo>
                <a:lnTo>
                  <a:pt x="1385360" y="692679"/>
                </a:lnTo>
                <a:lnTo>
                  <a:pt x="692680" y="1385360"/>
                </a:lnTo>
                <a:lnTo>
                  <a:pt x="0" y="69268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en-US" sz="1800">
              <a:latin typeface="微软雅黑" pitchFamily="34" charset="-122"/>
              <a:ea typeface="微软雅黑" pitchFamily="34" charset="-122"/>
            </a:endParaRPr>
          </a:p>
          <a:p>
            <a:pPr algn="ctr" eaLnBrk="1" hangingPunct="1"/>
            <a:r>
              <a:rPr lang="zh-CN" altLang="en-US" sz="1800">
                <a:latin typeface="微软雅黑" pitchFamily="34" charset="-122"/>
                <a:ea typeface="微软雅黑" pitchFamily="34" charset="-122"/>
              </a:rPr>
              <a:t>注重效果</a:t>
            </a:r>
          </a:p>
        </p:txBody>
      </p:sp>
      <p:sp>
        <p:nvSpPr>
          <p:cNvPr id="69652" name="任意多边形 92"/>
          <p:cNvSpPr>
            <a:spLocks noChangeArrowheads="1"/>
          </p:cNvSpPr>
          <p:nvPr/>
        </p:nvSpPr>
        <p:spPr bwMode="auto">
          <a:xfrm>
            <a:off x="9623425" y="1485900"/>
            <a:ext cx="574675" cy="576263"/>
          </a:xfrm>
          <a:custGeom>
            <a:avLst/>
            <a:gdLst>
              <a:gd name="T0" fmla="*/ 1393873 w 260920"/>
              <a:gd name="T1" fmla="*/ 0 h 260921"/>
              <a:gd name="T2" fmla="*/ 2787740 w 260920"/>
              <a:gd name="T3" fmla="*/ 1405454 h 260921"/>
              <a:gd name="T4" fmla="*/ 1393873 w 260920"/>
              <a:gd name="T5" fmla="*/ 2810893 h 260921"/>
              <a:gd name="T6" fmla="*/ 0 w 260920"/>
              <a:gd name="T7" fmla="*/ 1405439 h 260921"/>
              <a:gd name="T8" fmla="*/ 0 60000 65536"/>
              <a:gd name="T9" fmla="*/ 0 60000 65536"/>
              <a:gd name="T10" fmla="*/ 0 60000 65536"/>
              <a:gd name="T11" fmla="*/ 0 60000 65536"/>
              <a:gd name="T12" fmla="*/ 0 w 260920"/>
              <a:gd name="T13" fmla="*/ 0 h 260921"/>
              <a:gd name="T14" fmla="*/ 260920 w 260920"/>
              <a:gd name="T15" fmla="*/ 260921 h 260921"/>
            </a:gdLst>
            <a:ahLst/>
            <a:cxnLst>
              <a:cxn ang="T8">
                <a:pos x="T0" y="T1"/>
              </a:cxn>
              <a:cxn ang="T9">
                <a:pos x="T2" y="T3"/>
              </a:cxn>
              <a:cxn ang="T10">
                <a:pos x="T4" y="T5"/>
              </a:cxn>
              <a:cxn ang="T11">
                <a:pos x="T6" y="T7"/>
              </a:cxn>
            </a:cxnLst>
            <a:rect l="T12" t="T13" r="T14" b="T15"/>
            <a:pathLst>
              <a:path w="260920" h="260921">
                <a:moveTo>
                  <a:pt x="130460" y="0"/>
                </a:moveTo>
                <a:lnTo>
                  <a:pt x="260920" y="130461"/>
                </a:lnTo>
                <a:lnTo>
                  <a:pt x="130460" y="260921"/>
                </a:lnTo>
                <a:lnTo>
                  <a:pt x="0" y="13046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en-US" altLang="zh-CN" sz="2000" b="1">
                <a:solidFill>
                  <a:srgbClr val="7F7F7F"/>
                </a:solidFill>
                <a:latin typeface="微软雅黑" pitchFamily="34" charset="-122"/>
                <a:ea typeface="微软雅黑" pitchFamily="34" charset="-122"/>
                <a:sym typeface="Arial" pitchFamily="34" charset="0"/>
              </a:rPr>
              <a:t>4</a:t>
            </a:r>
            <a:endParaRPr lang="zh-CN" altLang="en-US" sz="2000" b="1">
              <a:solidFill>
                <a:srgbClr val="7F7F7F"/>
              </a:solidFill>
              <a:latin typeface="微软雅黑" pitchFamily="34" charset="-122"/>
              <a:ea typeface="微软雅黑" pitchFamily="34" charset="-122"/>
              <a:sym typeface="Arial" pitchFamily="34" charset="0"/>
            </a:endParaRPr>
          </a:p>
        </p:txBody>
      </p:sp>
      <p:sp>
        <p:nvSpPr>
          <p:cNvPr id="69653" name="KSO_GT1.1"/>
          <p:cNvSpPr>
            <a:spLocks noChangeArrowheads="1"/>
          </p:cNvSpPr>
          <p:nvPr/>
        </p:nvSpPr>
        <p:spPr bwMode="auto">
          <a:xfrm>
            <a:off x="3143250" y="3430588"/>
            <a:ext cx="263525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lnSpc>
                <a:spcPct val="130000"/>
              </a:lnSpc>
            </a:pPr>
            <a:r>
              <a:rPr lang="zh-CN" altLang="en-US" sz="1800">
                <a:latin typeface="微软雅黑" pitchFamily="34" charset="-122"/>
                <a:ea typeface="微软雅黑" pitchFamily="34" charset="-122"/>
              </a:rPr>
              <a:t>通过教育，使每个党员懂得按时参加党的组织生活，是接受党组织的教育管理和监督，不断增强党性，做一名合格的共产党员的重要途径，从而提高参加党的组织生活的自觉性</a:t>
            </a:r>
          </a:p>
        </p:txBody>
      </p:sp>
      <p:sp>
        <p:nvSpPr>
          <p:cNvPr id="69654" name="KSO_GT1.1"/>
          <p:cNvSpPr>
            <a:spLocks noChangeArrowheads="1"/>
          </p:cNvSpPr>
          <p:nvPr/>
        </p:nvSpPr>
        <p:spPr bwMode="auto">
          <a:xfrm>
            <a:off x="5880100" y="3359150"/>
            <a:ext cx="3024188"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lnSpc>
                <a:spcPct val="130000"/>
              </a:lnSpc>
            </a:pPr>
            <a:r>
              <a:rPr lang="zh-CN" altLang="en-US" sz="1800">
                <a:latin typeface="微软雅黑" pitchFamily="34" charset="-122"/>
                <a:ea typeface="微软雅黑" pitchFamily="34" charset="-122"/>
              </a:rPr>
              <a:t>每个党组织都必须建立健全党的组织生活的各项制度，如</a:t>
            </a:r>
            <a:r>
              <a:rPr lang="zh-CN" altLang="en-US" sz="1800" b="1">
                <a:latin typeface="微软雅黑" pitchFamily="34" charset="-122"/>
                <a:ea typeface="微软雅黑" pitchFamily="34" charset="-122"/>
              </a:rPr>
              <a:t>“三会一课”制度</a:t>
            </a:r>
            <a:r>
              <a:rPr lang="zh-CN" altLang="en-US" sz="1800">
                <a:latin typeface="微软雅黑" pitchFamily="34" charset="-122"/>
                <a:ea typeface="微软雅黑" pitchFamily="34" charset="-122"/>
              </a:rPr>
              <a:t>(即定期召开支部大会、支部委员会、党小组会和定期上党课)、</a:t>
            </a:r>
            <a:r>
              <a:rPr lang="zh-CN" altLang="en-US" sz="1800" b="1">
                <a:latin typeface="微软雅黑" pitchFamily="34" charset="-122"/>
                <a:ea typeface="微软雅黑" pitchFamily="34" charset="-122"/>
              </a:rPr>
              <a:t>民主生活会制度</a:t>
            </a:r>
            <a:r>
              <a:rPr lang="zh-CN" altLang="en-US" sz="1800">
                <a:latin typeface="微软雅黑" pitchFamily="34" charset="-122"/>
                <a:ea typeface="微软雅黑" pitchFamily="34" charset="-122"/>
              </a:rPr>
              <a:t>、</a:t>
            </a:r>
            <a:r>
              <a:rPr lang="zh-CN" altLang="en-US" sz="1800" b="1">
                <a:latin typeface="微软雅黑" pitchFamily="34" charset="-122"/>
                <a:ea typeface="微软雅黑" pitchFamily="34" charset="-122"/>
              </a:rPr>
              <a:t>民主评议党员制度</a:t>
            </a:r>
            <a:r>
              <a:rPr lang="zh-CN" altLang="en-US" sz="1800">
                <a:latin typeface="微软雅黑" pitchFamily="34" charset="-122"/>
                <a:ea typeface="微软雅黑" pitchFamily="34" charset="-122"/>
              </a:rPr>
              <a:t>等，并不断改进和完善，使党的组织生活制度化、规范化</a:t>
            </a:r>
          </a:p>
        </p:txBody>
      </p:sp>
      <p:sp>
        <p:nvSpPr>
          <p:cNvPr id="69655" name="KSO_GT1.1"/>
          <p:cNvSpPr>
            <a:spLocks noChangeArrowheads="1"/>
          </p:cNvSpPr>
          <p:nvPr/>
        </p:nvSpPr>
        <p:spPr bwMode="auto">
          <a:xfrm>
            <a:off x="8975725" y="3430588"/>
            <a:ext cx="3024188"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383" tIns="67193" rIns="134383" bIns="67193"/>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lnSpc>
                <a:spcPct val="130000"/>
              </a:lnSpc>
            </a:pPr>
            <a:r>
              <a:rPr lang="zh-CN" altLang="en-US" sz="1800">
                <a:latin typeface="微软雅黑" pitchFamily="34" charset="-122"/>
                <a:ea typeface="微软雅黑" pitchFamily="34" charset="-122"/>
              </a:rPr>
              <a:t>支部委员会要经常对组织生活内容进行研究，不断改进组织生活的形式和丰富组织生活的内容，要坚持组织生活内容的思想性、政治性和原则性，防止把严肃的组织生活会变成传小道、议领导、发牢骚的场所</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9640"/>
                                        </p:tgtEl>
                                        <p:attrNameLst>
                                          <p:attrName>style.visibility</p:attrName>
                                        </p:attrNameLst>
                                      </p:cBhvr>
                                      <p:to>
                                        <p:strVal val="visible"/>
                                      </p:to>
                                    </p:set>
                                    <p:animEffect>
                                      <p:cBhvr>
                                        <p:cTn id="7" dur="500"/>
                                        <p:tgtEl>
                                          <p:spTgt spid="6964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644"/>
                                        </p:tgtEl>
                                        <p:attrNameLst>
                                          <p:attrName>style.visibility</p:attrName>
                                        </p:attrNameLst>
                                      </p:cBhvr>
                                      <p:to>
                                        <p:strVal val="visible"/>
                                      </p:to>
                                    </p:set>
                                    <p:anim calcmode="lin" valueType="num">
                                      <p:cBhvr>
                                        <p:cTn id="11" dur="500" fill="hold"/>
                                        <p:tgtEl>
                                          <p:spTgt spid="69644"/>
                                        </p:tgtEl>
                                        <p:attrNameLst>
                                          <p:attrName>ppt_w</p:attrName>
                                        </p:attrNameLst>
                                      </p:cBhvr>
                                      <p:tavLst>
                                        <p:tav tm="0">
                                          <p:val>
                                            <p:fltVal val="0"/>
                                          </p:val>
                                        </p:tav>
                                        <p:tav tm="100000">
                                          <p:val>
                                            <p:strVal val="#ppt_w"/>
                                          </p:val>
                                        </p:tav>
                                      </p:tavLst>
                                    </p:anim>
                                    <p:anim calcmode="lin" valueType="num">
                                      <p:cBhvr>
                                        <p:cTn id="12" dur="500" fill="hold"/>
                                        <p:tgtEl>
                                          <p:spTgt spid="69644"/>
                                        </p:tgtEl>
                                        <p:attrNameLst>
                                          <p:attrName>ppt_h</p:attrName>
                                        </p:attrNameLst>
                                      </p:cBhvr>
                                      <p:tavLst>
                                        <p:tav tm="0">
                                          <p:val>
                                            <p:fltVal val="0"/>
                                          </p:val>
                                        </p:tav>
                                        <p:tav tm="100000">
                                          <p:val>
                                            <p:strVal val="#ppt_h"/>
                                          </p:val>
                                        </p:tav>
                                      </p:tavLst>
                                    </p:anim>
                                    <p:animEffect>
                                      <p:cBhvr>
                                        <p:cTn id="13" dur="500"/>
                                        <p:tgtEl>
                                          <p:spTgt spid="69644"/>
                                        </p:tgtEl>
                                      </p:cBhvr>
                                    </p:animEffect>
                                  </p:childTnLst>
                                </p:cTn>
                              </p:par>
                            </p:childTnLst>
                          </p:cTn>
                        </p:par>
                        <p:par>
                          <p:cTn id="14" fill="hold" nodeType="afterGroup">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69646"/>
                                        </p:tgtEl>
                                        <p:attrNameLst>
                                          <p:attrName>style.visibility</p:attrName>
                                        </p:attrNameLst>
                                      </p:cBhvr>
                                      <p:to>
                                        <p:strVal val="visible"/>
                                      </p:to>
                                    </p:set>
                                    <p:animEffect>
                                      <p:cBhvr>
                                        <p:cTn id="17" dur="500"/>
                                        <p:tgtEl>
                                          <p:spTgt spid="69646"/>
                                        </p:tgtEl>
                                      </p:cBhvr>
                                    </p:animEffect>
                                  </p:childTnLst>
                                </p:cTn>
                              </p:par>
                            </p:childTnLst>
                          </p:cTn>
                        </p:par>
                        <p:par>
                          <p:cTn id="18" fill="hold" nodeType="afterGroup">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69645"/>
                                        </p:tgtEl>
                                        <p:attrNameLst>
                                          <p:attrName>style.visibility</p:attrName>
                                        </p:attrNameLst>
                                      </p:cBhvr>
                                      <p:to>
                                        <p:strVal val="visible"/>
                                      </p:to>
                                    </p:set>
                                    <p:animEffect>
                                      <p:cBhvr>
                                        <p:cTn id="21" dur="750"/>
                                        <p:tgtEl>
                                          <p:spTgt spid="69645"/>
                                        </p:tgtEl>
                                      </p:cBhvr>
                                    </p:animEffect>
                                  </p:childTnLst>
                                </p:cTn>
                              </p:par>
                            </p:childTnLst>
                          </p:cTn>
                        </p:par>
                        <p:par>
                          <p:cTn id="22" fill="hold" nodeType="afterGroup">
                            <p:stCondLst>
                              <p:cond delay="2250"/>
                            </p:stCondLst>
                            <p:childTnLst>
                              <p:par>
                                <p:cTn id="23" presetID="10" presetClass="entr" presetSubtype="0" fill="hold" grpId="0" nodeType="afterEffect">
                                  <p:stCondLst>
                                    <p:cond delay="0"/>
                                  </p:stCondLst>
                                  <p:childTnLst>
                                    <p:set>
                                      <p:cBhvr>
                                        <p:cTn id="24" dur="1" fill="hold">
                                          <p:stCondLst>
                                            <p:cond delay="0"/>
                                          </p:stCondLst>
                                        </p:cTn>
                                        <p:tgtEl>
                                          <p:spTgt spid="69643"/>
                                        </p:tgtEl>
                                        <p:attrNameLst>
                                          <p:attrName>style.visibility</p:attrName>
                                        </p:attrNameLst>
                                      </p:cBhvr>
                                      <p:to>
                                        <p:strVal val="visible"/>
                                      </p:to>
                                    </p:set>
                                    <p:anim calcmode="lin" valueType="num">
                                      <p:cBhvr>
                                        <p:cTn id="25" dur="500" fill="hold"/>
                                        <p:tgtEl>
                                          <p:spTgt spid="69643"/>
                                        </p:tgtEl>
                                        <p:attrNameLst>
                                          <p:attrName>ppt_w</p:attrName>
                                        </p:attrNameLst>
                                      </p:cBhvr>
                                      <p:tavLst>
                                        <p:tav tm="0">
                                          <p:val>
                                            <p:fltVal val="0"/>
                                          </p:val>
                                        </p:tav>
                                        <p:tav tm="100000">
                                          <p:val>
                                            <p:strVal val="#ppt_w"/>
                                          </p:val>
                                        </p:tav>
                                      </p:tavLst>
                                    </p:anim>
                                    <p:anim calcmode="lin" valueType="num">
                                      <p:cBhvr>
                                        <p:cTn id="26" dur="500" fill="hold"/>
                                        <p:tgtEl>
                                          <p:spTgt spid="69643"/>
                                        </p:tgtEl>
                                        <p:attrNameLst>
                                          <p:attrName>ppt_h</p:attrName>
                                        </p:attrNameLst>
                                      </p:cBhvr>
                                      <p:tavLst>
                                        <p:tav tm="0">
                                          <p:val>
                                            <p:fltVal val="0"/>
                                          </p:val>
                                        </p:tav>
                                        <p:tav tm="100000">
                                          <p:val>
                                            <p:strVal val="#ppt_h"/>
                                          </p:val>
                                        </p:tav>
                                      </p:tavLst>
                                    </p:anim>
                                    <p:animEffect>
                                      <p:cBhvr>
                                        <p:cTn id="27" dur="500"/>
                                        <p:tgtEl>
                                          <p:spTgt spid="69643"/>
                                        </p:tgtEl>
                                      </p:cBhvr>
                                    </p:animEffect>
                                  </p:childTnLst>
                                </p:cTn>
                              </p:par>
                            </p:childTnLst>
                          </p:cTn>
                        </p:par>
                        <p:par>
                          <p:cTn id="28" fill="hold" nodeType="afterGroup">
                            <p:stCondLst>
                              <p:cond delay="2750"/>
                            </p:stCondLst>
                            <p:childTnLst>
                              <p:par>
                                <p:cTn id="29" presetID="16" presetClass="entr" presetSubtype="37" fill="hold" grpId="0" nodeType="afterEffect">
                                  <p:stCondLst>
                                    <p:cond delay="0"/>
                                  </p:stCondLst>
                                  <p:childTnLst>
                                    <p:set>
                                      <p:cBhvr>
                                        <p:cTn id="30" dur="1" fill="hold">
                                          <p:stCondLst>
                                            <p:cond delay="0"/>
                                          </p:stCondLst>
                                        </p:cTn>
                                        <p:tgtEl>
                                          <p:spTgt spid="69647"/>
                                        </p:tgtEl>
                                        <p:attrNameLst>
                                          <p:attrName>style.visibility</p:attrName>
                                        </p:attrNameLst>
                                      </p:cBhvr>
                                      <p:to>
                                        <p:strVal val="visible"/>
                                      </p:to>
                                    </p:set>
                                    <p:animEffect>
                                      <p:cBhvr>
                                        <p:cTn id="31" dur="500"/>
                                        <p:tgtEl>
                                          <p:spTgt spid="69647"/>
                                        </p:tgtEl>
                                      </p:cBhvr>
                                    </p:animEffect>
                                  </p:childTnLst>
                                </p:cTn>
                              </p:par>
                            </p:childTnLst>
                          </p:cTn>
                        </p:par>
                        <p:par>
                          <p:cTn id="32" fill="hold" nodeType="afterGroup">
                            <p:stCondLst>
                              <p:cond delay="3250"/>
                            </p:stCondLst>
                            <p:childTnLst>
                              <p:par>
                                <p:cTn id="33" presetID="22" presetClass="entr" presetSubtype="8" fill="hold" grpId="0" nodeType="afterEffect">
                                  <p:stCondLst>
                                    <p:cond delay="0"/>
                                  </p:stCondLst>
                                  <p:childTnLst>
                                    <p:set>
                                      <p:cBhvr>
                                        <p:cTn id="34" dur="1" fill="hold">
                                          <p:stCondLst>
                                            <p:cond delay="0"/>
                                          </p:stCondLst>
                                        </p:cTn>
                                        <p:tgtEl>
                                          <p:spTgt spid="69649"/>
                                        </p:tgtEl>
                                        <p:attrNameLst>
                                          <p:attrName>style.visibility</p:attrName>
                                        </p:attrNameLst>
                                      </p:cBhvr>
                                      <p:to>
                                        <p:strVal val="visible"/>
                                      </p:to>
                                    </p:set>
                                    <p:animEffect>
                                      <p:cBhvr>
                                        <p:cTn id="35" dur="750"/>
                                        <p:tgtEl>
                                          <p:spTgt spid="69649"/>
                                        </p:tgtEl>
                                      </p:cBhvr>
                                    </p:animEffect>
                                  </p:childTnLst>
                                </p:cTn>
                              </p:par>
                            </p:childTnLst>
                          </p:cTn>
                        </p:par>
                        <p:par>
                          <p:cTn id="36" fill="hold" nodeType="afterGroup">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9642"/>
                                        </p:tgtEl>
                                        <p:attrNameLst>
                                          <p:attrName>style.visibility</p:attrName>
                                        </p:attrNameLst>
                                      </p:cBhvr>
                                      <p:to>
                                        <p:strVal val="visible"/>
                                      </p:to>
                                    </p:set>
                                    <p:anim calcmode="lin" valueType="num">
                                      <p:cBhvr>
                                        <p:cTn id="39" dur="500" fill="hold"/>
                                        <p:tgtEl>
                                          <p:spTgt spid="69642"/>
                                        </p:tgtEl>
                                        <p:attrNameLst>
                                          <p:attrName>ppt_w</p:attrName>
                                        </p:attrNameLst>
                                      </p:cBhvr>
                                      <p:tavLst>
                                        <p:tav tm="0">
                                          <p:val>
                                            <p:fltVal val="0"/>
                                          </p:val>
                                        </p:tav>
                                        <p:tav tm="100000">
                                          <p:val>
                                            <p:strVal val="#ppt_w"/>
                                          </p:val>
                                        </p:tav>
                                      </p:tavLst>
                                    </p:anim>
                                    <p:anim calcmode="lin" valueType="num">
                                      <p:cBhvr>
                                        <p:cTn id="40" dur="500" fill="hold"/>
                                        <p:tgtEl>
                                          <p:spTgt spid="69642"/>
                                        </p:tgtEl>
                                        <p:attrNameLst>
                                          <p:attrName>ppt_h</p:attrName>
                                        </p:attrNameLst>
                                      </p:cBhvr>
                                      <p:tavLst>
                                        <p:tav tm="0">
                                          <p:val>
                                            <p:fltVal val="0"/>
                                          </p:val>
                                        </p:tav>
                                        <p:tav tm="100000">
                                          <p:val>
                                            <p:strVal val="#ppt_h"/>
                                          </p:val>
                                        </p:tav>
                                      </p:tavLst>
                                    </p:anim>
                                    <p:animEffect>
                                      <p:cBhvr>
                                        <p:cTn id="41" dur="500"/>
                                        <p:tgtEl>
                                          <p:spTgt spid="69642"/>
                                        </p:tgtEl>
                                      </p:cBhvr>
                                    </p:animEffect>
                                  </p:childTnLst>
                                </p:cTn>
                              </p:par>
                            </p:childTnLst>
                          </p:cTn>
                        </p:par>
                        <p:par>
                          <p:cTn id="42" fill="hold" nodeType="afterGroup">
                            <p:stCondLst>
                              <p:cond delay="4500"/>
                            </p:stCondLst>
                            <p:childTnLst>
                              <p:par>
                                <p:cTn id="43" presetID="16" presetClass="entr" presetSubtype="37" fill="hold" grpId="0" nodeType="afterEffect">
                                  <p:stCondLst>
                                    <p:cond delay="0"/>
                                  </p:stCondLst>
                                  <p:childTnLst>
                                    <p:set>
                                      <p:cBhvr>
                                        <p:cTn id="44" dur="1" fill="hold">
                                          <p:stCondLst>
                                            <p:cond delay="0"/>
                                          </p:stCondLst>
                                        </p:cTn>
                                        <p:tgtEl>
                                          <p:spTgt spid="69648"/>
                                        </p:tgtEl>
                                        <p:attrNameLst>
                                          <p:attrName>style.visibility</p:attrName>
                                        </p:attrNameLst>
                                      </p:cBhvr>
                                      <p:to>
                                        <p:strVal val="visible"/>
                                      </p:to>
                                    </p:set>
                                    <p:animEffect>
                                      <p:cBhvr>
                                        <p:cTn id="45" dur="500"/>
                                        <p:tgtEl>
                                          <p:spTgt spid="69648"/>
                                        </p:tgtEl>
                                      </p:cBhvr>
                                    </p:animEffect>
                                  </p:childTnLst>
                                </p:cTn>
                              </p:par>
                            </p:childTnLst>
                          </p:cTn>
                        </p:par>
                        <p:par>
                          <p:cTn id="46" fill="hold" nodeType="afterGroup">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69650"/>
                                        </p:tgtEl>
                                        <p:attrNameLst>
                                          <p:attrName>style.visibility</p:attrName>
                                        </p:attrNameLst>
                                      </p:cBhvr>
                                      <p:to>
                                        <p:strVal val="visible"/>
                                      </p:to>
                                    </p:set>
                                    <p:animEffect>
                                      <p:cBhvr>
                                        <p:cTn id="49" dur="750"/>
                                        <p:tgtEl>
                                          <p:spTgt spid="69650"/>
                                        </p:tgtEl>
                                      </p:cBhvr>
                                    </p:animEffect>
                                  </p:childTnLst>
                                </p:cTn>
                              </p:par>
                            </p:childTnLst>
                          </p:cTn>
                        </p:par>
                        <p:par>
                          <p:cTn id="50" fill="hold" nodeType="afterGroup">
                            <p:stCondLst>
                              <p:cond delay="5750"/>
                            </p:stCondLst>
                            <p:childTnLst>
                              <p:par>
                                <p:cTn id="51" presetID="10" presetClass="entr" presetSubtype="0" fill="hold" grpId="0" nodeType="afterEffect">
                                  <p:stCondLst>
                                    <p:cond delay="0"/>
                                  </p:stCondLst>
                                  <p:childTnLst>
                                    <p:set>
                                      <p:cBhvr>
                                        <p:cTn id="52" dur="1" fill="hold">
                                          <p:stCondLst>
                                            <p:cond delay="0"/>
                                          </p:stCondLst>
                                        </p:cTn>
                                        <p:tgtEl>
                                          <p:spTgt spid="69651"/>
                                        </p:tgtEl>
                                        <p:attrNameLst>
                                          <p:attrName>style.visibility</p:attrName>
                                        </p:attrNameLst>
                                      </p:cBhvr>
                                      <p:to>
                                        <p:strVal val="visible"/>
                                      </p:to>
                                    </p:set>
                                    <p:anim calcmode="lin" valueType="num">
                                      <p:cBhvr>
                                        <p:cTn id="53" dur="500" fill="hold"/>
                                        <p:tgtEl>
                                          <p:spTgt spid="69651"/>
                                        </p:tgtEl>
                                        <p:attrNameLst>
                                          <p:attrName>ppt_w</p:attrName>
                                        </p:attrNameLst>
                                      </p:cBhvr>
                                      <p:tavLst>
                                        <p:tav tm="0">
                                          <p:val>
                                            <p:fltVal val="0"/>
                                          </p:val>
                                        </p:tav>
                                        <p:tav tm="100000">
                                          <p:val>
                                            <p:strVal val="#ppt_w"/>
                                          </p:val>
                                        </p:tav>
                                      </p:tavLst>
                                    </p:anim>
                                    <p:anim calcmode="lin" valueType="num">
                                      <p:cBhvr>
                                        <p:cTn id="54" dur="500" fill="hold"/>
                                        <p:tgtEl>
                                          <p:spTgt spid="69651"/>
                                        </p:tgtEl>
                                        <p:attrNameLst>
                                          <p:attrName>ppt_h</p:attrName>
                                        </p:attrNameLst>
                                      </p:cBhvr>
                                      <p:tavLst>
                                        <p:tav tm="0">
                                          <p:val>
                                            <p:fltVal val="0"/>
                                          </p:val>
                                        </p:tav>
                                        <p:tav tm="100000">
                                          <p:val>
                                            <p:strVal val="#ppt_h"/>
                                          </p:val>
                                        </p:tav>
                                      </p:tavLst>
                                    </p:anim>
                                    <p:animEffect>
                                      <p:cBhvr>
                                        <p:cTn id="55" dur="500"/>
                                        <p:tgtEl>
                                          <p:spTgt spid="69651"/>
                                        </p:tgtEl>
                                      </p:cBhvr>
                                    </p:animEffect>
                                  </p:childTnLst>
                                </p:cTn>
                              </p:par>
                            </p:childTnLst>
                          </p:cTn>
                        </p:par>
                        <p:par>
                          <p:cTn id="56" fill="hold" nodeType="afterGroup">
                            <p:stCondLst>
                              <p:cond delay="6250"/>
                            </p:stCondLst>
                            <p:childTnLst>
                              <p:par>
                                <p:cTn id="57" presetID="16" presetClass="entr" presetSubtype="37" fill="hold" grpId="0" nodeType="afterEffect">
                                  <p:stCondLst>
                                    <p:cond delay="0"/>
                                  </p:stCondLst>
                                  <p:childTnLst>
                                    <p:set>
                                      <p:cBhvr>
                                        <p:cTn id="58" dur="1" fill="hold">
                                          <p:stCondLst>
                                            <p:cond delay="0"/>
                                          </p:stCondLst>
                                        </p:cTn>
                                        <p:tgtEl>
                                          <p:spTgt spid="69652"/>
                                        </p:tgtEl>
                                        <p:attrNameLst>
                                          <p:attrName>style.visibility</p:attrName>
                                        </p:attrNameLst>
                                      </p:cBhvr>
                                      <p:to>
                                        <p:strVal val="visible"/>
                                      </p:to>
                                    </p:set>
                                    <p:animEffect>
                                      <p:cBhvr>
                                        <p:cTn id="59" dur="500"/>
                                        <p:tgtEl>
                                          <p:spTgt spid="69652"/>
                                        </p:tgtEl>
                                      </p:cBhvr>
                                    </p:animEffect>
                                  </p:childTnLst>
                                </p:cTn>
                              </p:par>
                            </p:childTnLst>
                          </p:cTn>
                        </p:par>
                        <p:par>
                          <p:cTn id="60" fill="hold" nodeType="afterGroup">
                            <p:stCondLst>
                              <p:cond delay="6750"/>
                            </p:stCondLst>
                            <p:childTnLst>
                              <p:par>
                                <p:cTn id="61" presetID="22" presetClass="entr" presetSubtype="1" fill="hold" grpId="0" nodeType="afterEffect">
                                  <p:stCondLst>
                                    <p:cond delay="0"/>
                                  </p:stCondLst>
                                  <p:childTnLst>
                                    <p:set>
                                      <p:cBhvr>
                                        <p:cTn id="62" dur="1" fill="hold">
                                          <p:stCondLst>
                                            <p:cond delay="0"/>
                                          </p:stCondLst>
                                        </p:cTn>
                                        <p:tgtEl>
                                          <p:spTgt spid="69641"/>
                                        </p:tgtEl>
                                        <p:attrNameLst>
                                          <p:attrName>style.visibility</p:attrName>
                                        </p:attrNameLst>
                                      </p:cBhvr>
                                      <p:to>
                                        <p:strVal val="visible"/>
                                      </p:to>
                                    </p:set>
                                    <p:animEffect>
                                      <p:cBhvr>
                                        <p:cTn id="63" dur="500"/>
                                        <p:tgtEl>
                                          <p:spTgt spid="69641"/>
                                        </p:tgtEl>
                                      </p:cBhvr>
                                    </p:animEffect>
                                  </p:childTnLst>
                                </p:cTn>
                              </p:par>
                            </p:childTnLst>
                          </p:cTn>
                        </p:par>
                        <p:par>
                          <p:cTn id="64" fill="hold" nodeType="afterGroup">
                            <p:stCondLst>
                              <p:cond delay="7250"/>
                            </p:stCondLst>
                            <p:childTnLst>
                              <p:par>
                                <p:cTn id="65" presetID="22" presetClass="entr" presetSubtype="1" fill="hold" grpId="0" nodeType="afterEffect">
                                  <p:stCondLst>
                                    <p:cond delay="0"/>
                                  </p:stCondLst>
                                  <p:childTnLst>
                                    <p:set>
                                      <p:cBhvr>
                                        <p:cTn id="66" dur="1" fill="hold">
                                          <p:stCondLst>
                                            <p:cond delay="0"/>
                                          </p:stCondLst>
                                        </p:cTn>
                                        <p:tgtEl>
                                          <p:spTgt spid="69653"/>
                                        </p:tgtEl>
                                        <p:attrNameLst>
                                          <p:attrName>style.visibility</p:attrName>
                                        </p:attrNameLst>
                                      </p:cBhvr>
                                      <p:to>
                                        <p:strVal val="visible"/>
                                      </p:to>
                                    </p:set>
                                    <p:animEffect>
                                      <p:cBhvr>
                                        <p:cTn id="67" dur="500"/>
                                        <p:tgtEl>
                                          <p:spTgt spid="69653"/>
                                        </p:tgtEl>
                                      </p:cBhvr>
                                    </p:animEffect>
                                  </p:childTnLst>
                                </p:cTn>
                              </p:par>
                            </p:childTnLst>
                          </p:cTn>
                        </p:par>
                        <p:par>
                          <p:cTn id="68" fill="hold" nodeType="afterGroup">
                            <p:stCondLst>
                              <p:cond delay="7750"/>
                            </p:stCondLst>
                            <p:childTnLst>
                              <p:par>
                                <p:cTn id="69" presetID="22" presetClass="entr" presetSubtype="1" fill="hold" grpId="0" nodeType="afterEffect">
                                  <p:stCondLst>
                                    <p:cond delay="0"/>
                                  </p:stCondLst>
                                  <p:childTnLst>
                                    <p:set>
                                      <p:cBhvr>
                                        <p:cTn id="70" dur="1" fill="hold">
                                          <p:stCondLst>
                                            <p:cond delay="0"/>
                                          </p:stCondLst>
                                        </p:cTn>
                                        <p:tgtEl>
                                          <p:spTgt spid="69654"/>
                                        </p:tgtEl>
                                        <p:attrNameLst>
                                          <p:attrName>style.visibility</p:attrName>
                                        </p:attrNameLst>
                                      </p:cBhvr>
                                      <p:to>
                                        <p:strVal val="visible"/>
                                      </p:to>
                                    </p:set>
                                    <p:animEffect>
                                      <p:cBhvr>
                                        <p:cTn id="71" dur="500"/>
                                        <p:tgtEl>
                                          <p:spTgt spid="69654"/>
                                        </p:tgtEl>
                                      </p:cBhvr>
                                    </p:animEffect>
                                  </p:childTnLst>
                                </p:cTn>
                              </p:par>
                            </p:childTnLst>
                          </p:cTn>
                        </p:par>
                        <p:par>
                          <p:cTn id="72" fill="hold" nodeType="afterGroup">
                            <p:stCondLst>
                              <p:cond delay="8250"/>
                            </p:stCondLst>
                            <p:childTnLst>
                              <p:par>
                                <p:cTn id="73" presetID="22" presetClass="entr" presetSubtype="1" fill="hold" grpId="0" nodeType="afterEffect">
                                  <p:stCondLst>
                                    <p:cond delay="0"/>
                                  </p:stCondLst>
                                  <p:childTnLst>
                                    <p:set>
                                      <p:cBhvr>
                                        <p:cTn id="74" dur="1" fill="hold">
                                          <p:stCondLst>
                                            <p:cond delay="0"/>
                                          </p:stCondLst>
                                        </p:cTn>
                                        <p:tgtEl>
                                          <p:spTgt spid="69655"/>
                                        </p:tgtEl>
                                        <p:attrNameLst>
                                          <p:attrName>style.visibility</p:attrName>
                                        </p:attrNameLst>
                                      </p:cBhvr>
                                      <p:to>
                                        <p:strVal val="visible"/>
                                      </p:to>
                                    </p:set>
                                    <p:animEffect>
                                      <p:cBhvr>
                                        <p:cTn id="75" dur="500"/>
                                        <p:tgtEl>
                                          <p:spTgt spid="69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bldLvl="0" autoUpdateAnimBg="0"/>
      <p:bldP spid="69641" grpId="0" bldLvl="0" autoUpdateAnimBg="0"/>
      <p:bldP spid="69642" grpId="0" bldLvl="0" animBg="1" autoUpdateAnimBg="0"/>
      <p:bldP spid="69643" grpId="0" bldLvl="0" animBg="1" autoUpdateAnimBg="0"/>
      <p:bldP spid="69644" grpId="0" bldLvl="0" animBg="1" autoUpdateAnimBg="0"/>
      <p:bldP spid="69645" grpId="0" bldLvl="0" animBg="1" autoUpdateAnimBg="0"/>
      <p:bldP spid="69646" grpId="0" bldLvl="0" animBg="1" autoUpdateAnimBg="0"/>
      <p:bldP spid="69647" grpId="0" bldLvl="0" animBg="1" autoUpdateAnimBg="0"/>
      <p:bldP spid="69648" grpId="0" bldLvl="0" animBg="1" autoUpdateAnimBg="0"/>
      <p:bldP spid="69649" grpId="0" bldLvl="0" animBg="1" autoUpdateAnimBg="0"/>
      <p:bldP spid="69650" grpId="0" bldLvl="0" animBg="1" autoUpdateAnimBg="0"/>
      <p:bldP spid="69651" grpId="0" bldLvl="0" animBg="1" autoUpdateAnimBg="0"/>
      <p:bldP spid="69652" grpId="0" bldLvl="0" animBg="1" autoUpdateAnimBg="0"/>
      <p:bldP spid="69653" grpId="0" bldLvl="0" autoUpdateAnimBg="0"/>
      <p:bldP spid="69654" grpId="0" bldLvl="0" autoUpdateAnimBg="0"/>
      <p:bldP spid="69655" grpId="0" bldLvl="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75557D2D-25AE-4ED5-B7E8-D6BD01D7DB0D}" type="slidenum">
              <a:rPr lang="zh-CN" altLang="en-US" sz="1200" smtClean="0">
                <a:solidFill>
                  <a:srgbClr val="898989"/>
                </a:solidFill>
              </a:rPr>
              <a:pPr eaLnBrk="1" hangingPunct="1"/>
              <a:t>66</a:t>
            </a:fld>
            <a:endParaRPr lang="zh-CN" altLang="en-US" sz="1800" smtClean="0"/>
          </a:p>
        </p:txBody>
      </p:sp>
      <p:pic>
        <p:nvPicPr>
          <p:cNvPr id="7987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7987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987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7987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87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7988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8"/>
          <p:cNvGrpSpPr>
            <a:grpSpLocks/>
          </p:cNvGrpSpPr>
          <p:nvPr/>
        </p:nvGrpSpPr>
        <p:grpSpPr bwMode="auto">
          <a:xfrm>
            <a:off x="1200150" y="1701800"/>
            <a:ext cx="2209800" cy="987425"/>
            <a:chOff x="0" y="0"/>
            <a:chExt cx="1658494" cy="740511"/>
          </a:xfrm>
        </p:grpSpPr>
        <p:sp>
          <p:nvSpPr>
            <p:cNvPr id="79885" name="Freeform 1"/>
            <p:cNvSpPr>
              <a:spLocks noChangeArrowheads="1"/>
            </p:cNvSpPr>
            <p:nvPr/>
          </p:nvSpPr>
          <p:spPr bwMode="auto">
            <a:xfrm rot="10800000">
              <a:off x="0" y="0"/>
              <a:ext cx="1658494" cy="740511"/>
            </a:xfrm>
            <a:custGeom>
              <a:avLst/>
              <a:gdLst>
                <a:gd name="T0" fmla="*/ 2147483647 w 7875"/>
                <a:gd name="T1" fmla="*/ 2147483647 h 3594"/>
                <a:gd name="T2" fmla="*/ 2147483647 w 7875"/>
                <a:gd name="T3" fmla="*/ 0 h 3594"/>
                <a:gd name="T4" fmla="*/ 2147483647 w 7875"/>
                <a:gd name="T5" fmla="*/ 0 h 3594"/>
                <a:gd name="T6" fmla="*/ 0 w 7875"/>
                <a:gd name="T7" fmla="*/ 2147483647 h 3594"/>
                <a:gd name="T8" fmla="*/ 2147483647 w 7875"/>
                <a:gd name="T9" fmla="*/ 2147483647 h 3594"/>
                <a:gd name="T10" fmla="*/ 2147483647 w 7875"/>
                <a:gd name="T11" fmla="*/ 2147483647 h 3594"/>
                <a:gd name="T12" fmla="*/ 2147483647 w 7875"/>
                <a:gd name="T13" fmla="*/ 2147483647 h 3594"/>
                <a:gd name="T14" fmla="*/ 0 60000 65536"/>
                <a:gd name="T15" fmla="*/ 0 60000 65536"/>
                <a:gd name="T16" fmla="*/ 0 60000 65536"/>
                <a:gd name="T17" fmla="*/ 0 60000 65536"/>
                <a:gd name="T18" fmla="*/ 0 60000 65536"/>
                <a:gd name="T19" fmla="*/ 0 60000 65536"/>
                <a:gd name="T20" fmla="*/ 0 60000 65536"/>
                <a:gd name="T21" fmla="*/ 0 w 7875"/>
                <a:gd name="T22" fmla="*/ 0 h 3594"/>
                <a:gd name="T23" fmla="*/ 7875 w 7875"/>
                <a:gd name="T24" fmla="*/ 3594 h 35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75" h="3594">
                  <a:moveTo>
                    <a:pt x="5874" y="1811"/>
                  </a:moveTo>
                  <a:lnTo>
                    <a:pt x="7874" y="0"/>
                  </a:lnTo>
                  <a:lnTo>
                    <a:pt x="1969" y="0"/>
                  </a:lnTo>
                  <a:lnTo>
                    <a:pt x="0" y="1811"/>
                  </a:lnTo>
                  <a:lnTo>
                    <a:pt x="1969" y="3593"/>
                  </a:lnTo>
                  <a:lnTo>
                    <a:pt x="7874" y="3593"/>
                  </a:lnTo>
                  <a:lnTo>
                    <a:pt x="5874" y="1811"/>
                  </a:lnTo>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sym typeface="微软雅黑" pitchFamily="34" charset="-122"/>
              </a:endParaRPr>
            </a:p>
          </p:txBody>
        </p:sp>
        <p:sp>
          <p:nvSpPr>
            <p:cNvPr id="79886" name="Freeform 41"/>
            <p:cNvSpPr>
              <a:spLocks noEditPoints="1" noChangeArrowheads="1"/>
            </p:cNvSpPr>
            <p:nvPr/>
          </p:nvSpPr>
          <p:spPr bwMode="auto">
            <a:xfrm>
              <a:off x="623873" y="134485"/>
              <a:ext cx="458072" cy="416658"/>
            </a:xfrm>
            <a:custGeom>
              <a:avLst/>
              <a:gdLst>
                <a:gd name="T0" fmla="*/ 2147483647 w 67"/>
                <a:gd name="T1" fmla="*/ 2147483647 h 60"/>
                <a:gd name="T2" fmla="*/ 2147483647 w 67"/>
                <a:gd name="T3" fmla="*/ 0 h 60"/>
                <a:gd name="T4" fmla="*/ 2147483647 w 67"/>
                <a:gd name="T5" fmla="*/ 0 h 60"/>
                <a:gd name="T6" fmla="*/ 2147483647 w 67"/>
                <a:gd name="T7" fmla="*/ 2147483647 h 60"/>
                <a:gd name="T8" fmla="*/ 2147483647 w 67"/>
                <a:gd name="T9" fmla="*/ 2147483647 h 60"/>
                <a:gd name="T10" fmla="*/ 2147483647 w 67"/>
                <a:gd name="T11" fmla="*/ 2147483647 h 60"/>
                <a:gd name="T12" fmla="*/ 2147483647 w 67"/>
                <a:gd name="T13" fmla="*/ 2147483647 h 60"/>
                <a:gd name="T14" fmla="*/ 2147483647 w 67"/>
                <a:gd name="T15" fmla="*/ 2147483647 h 60"/>
                <a:gd name="T16" fmla="*/ 2147483647 w 67"/>
                <a:gd name="T17" fmla="*/ 2147483647 h 60"/>
                <a:gd name="T18" fmla="*/ 2147483647 w 67"/>
                <a:gd name="T19" fmla="*/ 2147483647 h 60"/>
                <a:gd name="T20" fmla="*/ 2147483647 w 67"/>
                <a:gd name="T21" fmla="*/ 2147483647 h 60"/>
                <a:gd name="T22" fmla="*/ 2147483647 w 67"/>
                <a:gd name="T23" fmla="*/ 2147483647 h 60"/>
                <a:gd name="T24" fmla="*/ 2147483647 w 67"/>
                <a:gd name="T25" fmla="*/ 2147483647 h 60"/>
                <a:gd name="T26" fmla="*/ 2147483647 w 67"/>
                <a:gd name="T27" fmla="*/ 2147483647 h 60"/>
                <a:gd name="T28" fmla="*/ 2147483647 w 67"/>
                <a:gd name="T29" fmla="*/ 2147483647 h 60"/>
                <a:gd name="T30" fmla="*/ 2147483647 w 67"/>
                <a:gd name="T31" fmla="*/ 2147483647 h 60"/>
                <a:gd name="T32" fmla="*/ 2147483647 w 67"/>
                <a:gd name="T33" fmla="*/ 2147483647 h 60"/>
                <a:gd name="T34" fmla="*/ 2147483647 w 67"/>
                <a:gd name="T35" fmla="*/ 2147483647 h 60"/>
                <a:gd name="T36" fmla="*/ 2147483647 w 67"/>
                <a:gd name="T37" fmla="*/ 2147483647 h 60"/>
                <a:gd name="T38" fmla="*/ 2147483647 w 67"/>
                <a:gd name="T39" fmla="*/ 2147483647 h 60"/>
                <a:gd name="T40" fmla="*/ 2147483647 w 67"/>
                <a:gd name="T41" fmla="*/ 2147483647 h 60"/>
                <a:gd name="T42" fmla="*/ 2147483647 w 67"/>
                <a:gd name="T43" fmla="*/ 2147483647 h 60"/>
                <a:gd name="T44" fmla="*/ 2147483647 w 67"/>
                <a:gd name="T45" fmla="*/ 2147483647 h 60"/>
                <a:gd name="T46" fmla="*/ 214748364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147483647 w 67"/>
                <a:gd name="T61" fmla="*/ 2147483647 h 60"/>
                <a:gd name="T62" fmla="*/ 2147483647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3200">
                <a:solidFill>
                  <a:srgbClr val="000000"/>
                </a:solidFill>
                <a:latin typeface="微软雅黑" pitchFamily="34" charset="-122"/>
                <a:ea typeface="微软雅黑" pitchFamily="34" charset="-122"/>
                <a:sym typeface="微软雅黑" pitchFamily="34" charset="-122"/>
              </a:endParaRPr>
            </a:p>
          </p:txBody>
        </p:sp>
      </p:grpSp>
      <p:sp>
        <p:nvSpPr>
          <p:cNvPr id="70667" name="TextBox 6"/>
          <p:cNvSpPr>
            <a:spLocks noChangeArrowheads="1"/>
          </p:cNvSpPr>
          <p:nvPr/>
        </p:nvSpPr>
        <p:spPr bwMode="auto">
          <a:xfrm>
            <a:off x="3719513" y="1198563"/>
            <a:ext cx="7610475"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None/>
            </a:pPr>
            <a:r>
              <a:rPr lang="zh-CN" altLang="en-US" sz="2100">
                <a:latin typeface="微软雅黑" pitchFamily="34" charset="-122"/>
                <a:ea typeface="微软雅黑" pitchFamily="34" charset="-122"/>
              </a:rPr>
              <a:t>（5）做好督查。支部委员会对组织生活的形式、内容不仅要精心策划，而且要对党员参加组织生活的情况加强督促和检查，发现党员无故不参加组织生活，要及时给予批评教育。上级党组织要注意总结和推广组织生活的好经验。</a:t>
            </a:r>
          </a:p>
        </p:txBody>
      </p:sp>
      <p:sp>
        <p:nvSpPr>
          <p:cNvPr id="79883" name="Text Box 12"/>
          <p:cNvSpPr txBox="1">
            <a:spLocks noChangeArrowheads="1"/>
          </p:cNvSpPr>
          <p:nvPr/>
        </p:nvSpPr>
        <p:spPr bwMode="auto">
          <a:xfrm>
            <a:off x="839788" y="5014913"/>
            <a:ext cx="1065688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a:latin typeface="微软雅黑" pitchFamily="34" charset="-122"/>
                <a:ea typeface="微软雅黑" pitchFamily="34" charset="-122"/>
              </a:rPr>
              <a:t>严格党的组织生活，是加强对党员教育管理和监督，充分发挥党员的先锋模范作用的一项重要措施。</a:t>
            </a:r>
          </a:p>
        </p:txBody>
      </p:sp>
      <p:sp>
        <p:nvSpPr>
          <p:cNvPr id="70669" name="文本框 10"/>
          <p:cNvSpPr>
            <a:spLocks noChangeArrowheads="1"/>
          </p:cNvSpPr>
          <p:nvPr/>
        </p:nvSpPr>
        <p:spPr bwMode="auto">
          <a:xfrm>
            <a:off x="1295400" y="277813"/>
            <a:ext cx="55927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（二）严格党的组织生活会的要求</a:t>
            </a:r>
            <a:endParaRPr lang="zh-CN" altLang="en-US" sz="1600" b="1">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0-#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0667"/>
                                        </p:tgtEl>
                                        <p:attrNameLst>
                                          <p:attrName>style.visibility</p:attrName>
                                        </p:attrNameLst>
                                      </p:cBhvr>
                                      <p:to>
                                        <p:strVal val="visible"/>
                                      </p:to>
                                    </p:set>
                                    <p:animEffect>
                                      <p:cBhvr>
                                        <p:cTn id="12" dur="750"/>
                                        <p:tgtEl>
                                          <p:spTgt spid="70667"/>
                                        </p:tgtEl>
                                      </p:cBhvr>
                                    </p:animEffect>
                                  </p:childTnLst>
                                </p:cTn>
                              </p:par>
                            </p:childTnLst>
                          </p:cTn>
                        </p:par>
                        <p:par>
                          <p:cTn id="13" fill="hold" nodeType="afterGroup">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70669"/>
                                        </p:tgtEl>
                                        <p:attrNameLst>
                                          <p:attrName>style.visibility</p:attrName>
                                        </p:attrNameLst>
                                      </p:cBhvr>
                                      <p:to>
                                        <p:strVal val="visible"/>
                                      </p:to>
                                    </p:set>
                                    <p:animEffect>
                                      <p:cBhvr>
                                        <p:cTn id="16" dur="500"/>
                                        <p:tgtEl>
                                          <p:spTgt spid="70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7" grpId="0" bldLvl="0" autoUpdateAnimBg="0"/>
      <p:bldP spid="70669" grpId="0" bldLvl="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C5AA461A-FFFC-4AD2-BF75-4F5E0D4CF515}" type="slidenum">
              <a:rPr lang="zh-CN" altLang="en-US" sz="1200" smtClean="0">
                <a:solidFill>
                  <a:srgbClr val="898989"/>
                </a:solidFill>
              </a:rPr>
              <a:pPr eaLnBrk="1" hangingPunct="1"/>
              <a:t>67</a:t>
            </a:fld>
            <a:endParaRPr lang="zh-CN" altLang="en-US" sz="1800" smtClean="0"/>
          </a:p>
        </p:txBody>
      </p:sp>
      <p:pic>
        <p:nvPicPr>
          <p:cNvPr id="8089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090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090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090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0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8090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8"/>
          <p:cNvGrpSpPr>
            <a:grpSpLocks/>
          </p:cNvGrpSpPr>
          <p:nvPr/>
        </p:nvGrpSpPr>
        <p:grpSpPr bwMode="auto">
          <a:xfrm>
            <a:off x="1416050" y="2133600"/>
            <a:ext cx="5903913" cy="936625"/>
            <a:chOff x="0" y="0"/>
            <a:chExt cx="2386591" cy="906035"/>
          </a:xfrm>
        </p:grpSpPr>
        <p:sp>
          <p:nvSpPr>
            <p:cNvPr id="80962" name="Shape 14700"/>
            <p:cNvSpPr>
              <a:spLocks noChangeArrowheads="1"/>
            </p:cNvSpPr>
            <p:nvPr/>
          </p:nvSpPr>
          <p:spPr bwMode="auto">
            <a:xfrm>
              <a:off x="0" y="213698"/>
              <a:ext cx="1405417" cy="6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p>
          </p:txBody>
        </p:sp>
        <p:sp>
          <p:nvSpPr>
            <p:cNvPr id="80963" name="Shape 14701"/>
            <p:cNvSpPr>
              <a:spLocks noChangeArrowheads="1"/>
            </p:cNvSpPr>
            <p:nvPr/>
          </p:nvSpPr>
          <p:spPr bwMode="auto">
            <a:xfrm>
              <a:off x="0" y="0"/>
              <a:ext cx="9527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solidFill>
                    <a:srgbClr val="FF0000"/>
                  </a:solidFill>
                  <a:ea typeface="微软雅黑" pitchFamily="34" charset="-122"/>
                  <a:sym typeface="微软雅黑" pitchFamily="34" charset="-122"/>
                </a:rPr>
                <a:t>1、活动形式要服务内容</a:t>
              </a:r>
            </a:p>
          </p:txBody>
        </p:sp>
        <p:sp>
          <p:nvSpPr>
            <p:cNvPr id="80964" name="Shape 14709"/>
            <p:cNvSpPr>
              <a:spLocks noChangeShapeType="1"/>
            </p:cNvSpPr>
            <p:nvPr/>
          </p:nvSpPr>
          <p:spPr bwMode="auto">
            <a:xfrm>
              <a:off x="952811" y="112098"/>
              <a:ext cx="1433780" cy="1"/>
            </a:xfrm>
            <a:prstGeom prst="line">
              <a:avLst/>
            </a:prstGeom>
            <a:noFill/>
            <a:ln w="6350">
              <a:solidFill>
                <a:srgbClr val="BFBFBF"/>
              </a:solidFill>
              <a:prstDash val="dash"/>
              <a:round/>
              <a:headEnd type="oval" w="med" len="med"/>
              <a:tailEnd/>
            </a:ln>
            <a:extLst>
              <a:ext uri="{909E8E84-426E-40DD-AFC4-6F175D3DCCD1}">
                <a14:hiddenFill xmlns:a14="http://schemas.microsoft.com/office/drawing/2010/main">
                  <a:noFill/>
                </a14:hiddenFill>
              </a:ext>
            </a:extLst>
          </p:spPr>
          <p:txBody>
            <a:bodyPr lIns="0" tIns="0" rIns="0" bIns="0"/>
            <a:lstStyle/>
            <a:p>
              <a:endParaRPr lang="zh-CN" altLang="en-US"/>
            </a:p>
          </p:txBody>
        </p:sp>
      </p:grpSp>
      <p:grpSp>
        <p:nvGrpSpPr>
          <p:cNvPr id="3" name="Group 12"/>
          <p:cNvGrpSpPr>
            <a:grpSpLocks/>
          </p:cNvGrpSpPr>
          <p:nvPr/>
        </p:nvGrpSpPr>
        <p:grpSpPr bwMode="auto">
          <a:xfrm>
            <a:off x="1055688" y="4494213"/>
            <a:ext cx="6335712" cy="1460500"/>
            <a:chOff x="0" y="0"/>
            <a:chExt cx="2328170" cy="906035"/>
          </a:xfrm>
        </p:grpSpPr>
        <p:sp>
          <p:nvSpPr>
            <p:cNvPr id="80959" name="Shape 14697"/>
            <p:cNvSpPr>
              <a:spLocks noChangeArrowheads="1"/>
            </p:cNvSpPr>
            <p:nvPr/>
          </p:nvSpPr>
          <p:spPr bwMode="auto">
            <a:xfrm>
              <a:off x="0" y="0"/>
              <a:ext cx="9527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solidFill>
                    <a:srgbClr val="FFC000"/>
                  </a:solidFill>
                  <a:ea typeface="微软雅黑" pitchFamily="34" charset="-122"/>
                  <a:sym typeface="微软雅黑" pitchFamily="34" charset="-122"/>
                </a:rPr>
                <a:t>2、活动要从实际出发，不搞形式主义</a:t>
              </a:r>
            </a:p>
          </p:txBody>
        </p:sp>
        <p:sp>
          <p:nvSpPr>
            <p:cNvPr id="80960" name="Shape 14698"/>
            <p:cNvSpPr>
              <a:spLocks noChangeArrowheads="1"/>
            </p:cNvSpPr>
            <p:nvPr/>
          </p:nvSpPr>
          <p:spPr bwMode="auto">
            <a:xfrm>
              <a:off x="0" y="213698"/>
              <a:ext cx="1243699" cy="6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p>
          </p:txBody>
        </p:sp>
        <p:sp>
          <p:nvSpPr>
            <p:cNvPr id="80961" name="Shape 14710"/>
            <p:cNvSpPr>
              <a:spLocks noChangeShapeType="1"/>
            </p:cNvSpPr>
            <p:nvPr/>
          </p:nvSpPr>
          <p:spPr bwMode="auto">
            <a:xfrm>
              <a:off x="1003917" y="113385"/>
              <a:ext cx="1324253" cy="1"/>
            </a:xfrm>
            <a:prstGeom prst="line">
              <a:avLst/>
            </a:prstGeom>
            <a:noFill/>
            <a:ln w="6350">
              <a:solidFill>
                <a:srgbClr val="BFBFBF"/>
              </a:solidFill>
              <a:prstDash val="dash"/>
              <a:round/>
              <a:headEnd type="oval" w="med" len="med"/>
              <a:tailEnd/>
            </a:ln>
            <a:extLst>
              <a:ext uri="{909E8E84-426E-40DD-AFC4-6F175D3DCCD1}">
                <a14:hiddenFill xmlns:a14="http://schemas.microsoft.com/office/drawing/2010/main">
                  <a:noFill/>
                </a14:hiddenFill>
              </a:ext>
            </a:extLst>
          </p:spPr>
          <p:txBody>
            <a:bodyPr lIns="0" tIns="0" rIns="0" bIns="0"/>
            <a:lstStyle/>
            <a:p>
              <a:endParaRPr lang="zh-CN" altLang="en-US"/>
            </a:p>
          </p:txBody>
        </p:sp>
      </p:grpSp>
      <p:grpSp>
        <p:nvGrpSpPr>
          <p:cNvPr id="4" name="Group 16"/>
          <p:cNvGrpSpPr>
            <a:grpSpLocks/>
          </p:cNvGrpSpPr>
          <p:nvPr/>
        </p:nvGrpSpPr>
        <p:grpSpPr bwMode="auto">
          <a:xfrm>
            <a:off x="5448300" y="2155825"/>
            <a:ext cx="6742113" cy="1209675"/>
            <a:chOff x="0" y="0"/>
            <a:chExt cx="2777667" cy="906035"/>
          </a:xfrm>
        </p:grpSpPr>
        <p:sp>
          <p:nvSpPr>
            <p:cNvPr id="80956" name="Shape 14706"/>
            <p:cNvSpPr>
              <a:spLocks noChangeArrowheads="1"/>
            </p:cNvSpPr>
            <p:nvPr/>
          </p:nvSpPr>
          <p:spPr bwMode="auto">
            <a:xfrm>
              <a:off x="1462143" y="0"/>
              <a:ext cx="9527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r" eaLnBrk="1" hangingPunct="1"/>
              <a:r>
                <a:rPr lang="zh-CN" altLang="en-US" sz="2400" b="1">
                  <a:solidFill>
                    <a:srgbClr val="FFC000"/>
                  </a:solidFill>
                  <a:ea typeface="微软雅黑" pitchFamily="34" charset="-122"/>
                  <a:sym typeface="微软雅黑" pitchFamily="34" charset="-122"/>
                </a:rPr>
                <a:t>3、活动要富有感染力、吸引力，为党员喜闻乐见</a:t>
              </a:r>
            </a:p>
          </p:txBody>
        </p:sp>
        <p:sp>
          <p:nvSpPr>
            <p:cNvPr id="80957" name="Shape 14707"/>
            <p:cNvSpPr>
              <a:spLocks noChangeArrowheads="1"/>
            </p:cNvSpPr>
            <p:nvPr/>
          </p:nvSpPr>
          <p:spPr bwMode="auto">
            <a:xfrm>
              <a:off x="1462143" y="213698"/>
              <a:ext cx="1315524" cy="6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p>
          </p:txBody>
        </p:sp>
        <p:sp>
          <p:nvSpPr>
            <p:cNvPr id="80958" name="Shape 14711"/>
            <p:cNvSpPr>
              <a:spLocks noChangeShapeType="1"/>
            </p:cNvSpPr>
            <p:nvPr/>
          </p:nvSpPr>
          <p:spPr bwMode="auto">
            <a:xfrm flipH="1">
              <a:off x="0" y="112098"/>
              <a:ext cx="1462098" cy="1"/>
            </a:xfrm>
            <a:prstGeom prst="line">
              <a:avLst/>
            </a:prstGeom>
            <a:noFill/>
            <a:ln w="6350">
              <a:solidFill>
                <a:srgbClr val="BFBFBF"/>
              </a:solidFill>
              <a:prstDash val="dash"/>
              <a:round/>
              <a:headEnd type="oval" w="med" len="med"/>
              <a:tailEnd/>
            </a:ln>
            <a:extLst>
              <a:ext uri="{909E8E84-426E-40DD-AFC4-6F175D3DCCD1}">
                <a14:hiddenFill xmlns:a14="http://schemas.microsoft.com/office/drawing/2010/main">
                  <a:noFill/>
                </a14:hiddenFill>
              </a:ext>
            </a:extLst>
          </p:spPr>
          <p:txBody>
            <a:bodyPr lIns="0" tIns="0" rIns="0" bIns="0"/>
            <a:lstStyle/>
            <a:p>
              <a:endParaRPr lang="zh-CN" altLang="en-US"/>
            </a:p>
          </p:txBody>
        </p:sp>
      </p:grpSp>
      <p:grpSp>
        <p:nvGrpSpPr>
          <p:cNvPr id="5" name="Group 20"/>
          <p:cNvGrpSpPr>
            <a:grpSpLocks/>
          </p:cNvGrpSpPr>
          <p:nvPr/>
        </p:nvGrpSpPr>
        <p:grpSpPr bwMode="auto">
          <a:xfrm>
            <a:off x="5087938" y="4492625"/>
            <a:ext cx="7056437" cy="1208088"/>
            <a:chOff x="0" y="0"/>
            <a:chExt cx="2777667" cy="906035"/>
          </a:xfrm>
        </p:grpSpPr>
        <p:sp>
          <p:nvSpPr>
            <p:cNvPr id="80953" name="Shape 14703"/>
            <p:cNvSpPr>
              <a:spLocks noChangeArrowheads="1"/>
            </p:cNvSpPr>
            <p:nvPr/>
          </p:nvSpPr>
          <p:spPr bwMode="auto">
            <a:xfrm>
              <a:off x="1462143" y="0"/>
              <a:ext cx="9527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r" eaLnBrk="1" hangingPunct="1"/>
              <a:r>
                <a:rPr lang="zh-CN" altLang="en-US" sz="2400" b="1">
                  <a:solidFill>
                    <a:srgbClr val="FF0000"/>
                  </a:solidFill>
                  <a:ea typeface="微软雅黑" pitchFamily="34" charset="-122"/>
                  <a:sym typeface="微软雅黑" pitchFamily="34" charset="-122"/>
                </a:rPr>
                <a:t>4、活动要有利于提高活动的质量，增强党组织战斗力</a:t>
              </a:r>
            </a:p>
          </p:txBody>
        </p:sp>
        <p:sp>
          <p:nvSpPr>
            <p:cNvPr id="80954" name="Shape 14704"/>
            <p:cNvSpPr>
              <a:spLocks noChangeArrowheads="1"/>
            </p:cNvSpPr>
            <p:nvPr/>
          </p:nvSpPr>
          <p:spPr bwMode="auto">
            <a:xfrm>
              <a:off x="1462143" y="213698"/>
              <a:ext cx="1315524" cy="6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p>
          </p:txBody>
        </p:sp>
        <p:sp>
          <p:nvSpPr>
            <p:cNvPr id="80955" name="Shape 14712"/>
            <p:cNvSpPr>
              <a:spLocks noChangeShapeType="1"/>
            </p:cNvSpPr>
            <p:nvPr/>
          </p:nvSpPr>
          <p:spPr bwMode="auto">
            <a:xfrm flipH="1">
              <a:off x="0" y="69902"/>
              <a:ext cx="1462100" cy="1"/>
            </a:xfrm>
            <a:prstGeom prst="line">
              <a:avLst/>
            </a:prstGeom>
            <a:noFill/>
            <a:ln w="6350">
              <a:solidFill>
                <a:srgbClr val="BFBFBF"/>
              </a:solidFill>
              <a:prstDash val="dash"/>
              <a:round/>
              <a:headEnd type="oval" w="med" len="med"/>
              <a:tailEnd/>
            </a:ln>
            <a:extLst>
              <a:ext uri="{909E8E84-426E-40DD-AFC4-6F175D3DCCD1}">
                <a14:hiddenFill xmlns:a14="http://schemas.microsoft.com/office/drawing/2010/main">
                  <a:noFill/>
                </a14:hiddenFill>
              </a:ext>
            </a:extLst>
          </p:spPr>
          <p:txBody>
            <a:bodyPr lIns="0" tIns="0" rIns="0" bIns="0"/>
            <a:lstStyle/>
            <a:p>
              <a:endParaRPr lang="zh-CN" altLang="en-US"/>
            </a:p>
          </p:txBody>
        </p:sp>
      </p:grpSp>
      <p:sp>
        <p:nvSpPr>
          <p:cNvPr id="71704" name="Shape 14713"/>
          <p:cNvSpPr>
            <a:spLocks noChangeArrowheads="1"/>
          </p:cNvSpPr>
          <p:nvPr/>
        </p:nvSpPr>
        <p:spPr bwMode="auto">
          <a:xfrm>
            <a:off x="5743575" y="3455988"/>
            <a:ext cx="649288" cy="63976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1234" y="13034"/>
                </a:moveTo>
                <a:cubicBezTo>
                  <a:pt x="20136" y="17876"/>
                  <a:pt x="15742" y="21600"/>
                  <a:pt x="10617" y="21600"/>
                </a:cubicBezTo>
                <a:cubicBezTo>
                  <a:pt x="8054" y="21600"/>
                  <a:pt x="5492" y="20483"/>
                  <a:pt x="3295" y="18621"/>
                </a:cubicBezTo>
                <a:cubicBezTo>
                  <a:pt x="1831" y="20483"/>
                  <a:pt x="1831" y="20483"/>
                  <a:pt x="1831" y="20483"/>
                </a:cubicBezTo>
                <a:cubicBezTo>
                  <a:pt x="1464" y="20483"/>
                  <a:pt x="1464" y="20483"/>
                  <a:pt x="1098" y="20483"/>
                </a:cubicBezTo>
                <a:cubicBezTo>
                  <a:pt x="732" y="20483"/>
                  <a:pt x="0" y="20110"/>
                  <a:pt x="0" y="19738"/>
                </a:cubicBezTo>
                <a:cubicBezTo>
                  <a:pt x="0" y="13407"/>
                  <a:pt x="0" y="13407"/>
                  <a:pt x="0" y="13407"/>
                </a:cubicBezTo>
                <a:cubicBezTo>
                  <a:pt x="0" y="13034"/>
                  <a:pt x="732" y="12662"/>
                  <a:pt x="1098" y="12662"/>
                </a:cubicBezTo>
                <a:cubicBezTo>
                  <a:pt x="7322" y="12662"/>
                  <a:pt x="7322" y="12662"/>
                  <a:pt x="7322" y="12662"/>
                </a:cubicBezTo>
                <a:cubicBezTo>
                  <a:pt x="7688" y="12662"/>
                  <a:pt x="8054" y="13034"/>
                  <a:pt x="8054" y="13407"/>
                </a:cubicBezTo>
                <a:cubicBezTo>
                  <a:pt x="8054" y="13779"/>
                  <a:pt x="8054" y="13779"/>
                  <a:pt x="8054" y="14152"/>
                </a:cubicBezTo>
                <a:cubicBezTo>
                  <a:pt x="5858" y="16014"/>
                  <a:pt x="5858" y="16014"/>
                  <a:pt x="5858" y="16014"/>
                </a:cubicBezTo>
                <a:cubicBezTo>
                  <a:pt x="7322" y="17131"/>
                  <a:pt x="9153" y="17876"/>
                  <a:pt x="10983" y="17876"/>
                </a:cubicBezTo>
                <a:cubicBezTo>
                  <a:pt x="13180" y="17876"/>
                  <a:pt x="15742" y="16759"/>
                  <a:pt x="16841" y="14524"/>
                </a:cubicBezTo>
                <a:cubicBezTo>
                  <a:pt x="17207" y="13779"/>
                  <a:pt x="17573" y="13407"/>
                  <a:pt x="17573" y="12662"/>
                </a:cubicBezTo>
                <a:cubicBezTo>
                  <a:pt x="17573" y="12662"/>
                  <a:pt x="17939" y="12662"/>
                  <a:pt x="17939" y="12662"/>
                </a:cubicBezTo>
                <a:cubicBezTo>
                  <a:pt x="20868" y="12662"/>
                  <a:pt x="20868" y="12662"/>
                  <a:pt x="20868" y="12662"/>
                </a:cubicBezTo>
                <a:cubicBezTo>
                  <a:pt x="20868" y="12662"/>
                  <a:pt x="21234" y="12662"/>
                  <a:pt x="21234" y="13034"/>
                </a:cubicBezTo>
                <a:cubicBezTo>
                  <a:pt x="21234" y="13034"/>
                  <a:pt x="21234" y="13034"/>
                  <a:pt x="21234" y="13034"/>
                </a:cubicBezTo>
                <a:close/>
                <a:moveTo>
                  <a:pt x="21600" y="7821"/>
                </a:moveTo>
                <a:cubicBezTo>
                  <a:pt x="21600" y="8566"/>
                  <a:pt x="21234" y="8938"/>
                  <a:pt x="20502" y="8938"/>
                </a:cubicBezTo>
                <a:cubicBezTo>
                  <a:pt x="14278" y="8938"/>
                  <a:pt x="14278" y="8938"/>
                  <a:pt x="14278" y="8938"/>
                </a:cubicBezTo>
                <a:cubicBezTo>
                  <a:pt x="13912" y="8938"/>
                  <a:pt x="13546" y="8566"/>
                  <a:pt x="13546" y="7821"/>
                </a:cubicBezTo>
                <a:cubicBezTo>
                  <a:pt x="13546" y="7821"/>
                  <a:pt x="13546" y="7448"/>
                  <a:pt x="13912" y="7448"/>
                </a:cubicBezTo>
                <a:cubicBezTo>
                  <a:pt x="15742" y="5214"/>
                  <a:pt x="15742" y="5214"/>
                  <a:pt x="15742" y="5214"/>
                </a:cubicBezTo>
                <a:cubicBezTo>
                  <a:pt x="14278" y="4097"/>
                  <a:pt x="12447" y="3352"/>
                  <a:pt x="10983" y="3352"/>
                </a:cubicBezTo>
                <a:cubicBezTo>
                  <a:pt x="8420" y="3352"/>
                  <a:pt x="6224" y="4841"/>
                  <a:pt x="4759" y="7076"/>
                </a:cubicBezTo>
                <a:cubicBezTo>
                  <a:pt x="4393" y="7448"/>
                  <a:pt x="4393" y="7821"/>
                  <a:pt x="4027" y="8566"/>
                </a:cubicBezTo>
                <a:cubicBezTo>
                  <a:pt x="4027" y="8938"/>
                  <a:pt x="3661" y="8938"/>
                  <a:pt x="3661" y="8938"/>
                </a:cubicBezTo>
                <a:cubicBezTo>
                  <a:pt x="732" y="8938"/>
                  <a:pt x="732" y="8938"/>
                  <a:pt x="732" y="8938"/>
                </a:cubicBezTo>
                <a:cubicBezTo>
                  <a:pt x="732" y="8938"/>
                  <a:pt x="366" y="8566"/>
                  <a:pt x="366" y="8566"/>
                </a:cubicBezTo>
                <a:cubicBezTo>
                  <a:pt x="366" y="8566"/>
                  <a:pt x="366" y="8193"/>
                  <a:pt x="366" y="8193"/>
                </a:cubicBezTo>
                <a:cubicBezTo>
                  <a:pt x="1464" y="3352"/>
                  <a:pt x="5858" y="0"/>
                  <a:pt x="10983" y="0"/>
                </a:cubicBezTo>
                <a:cubicBezTo>
                  <a:pt x="13546" y="0"/>
                  <a:pt x="16108" y="1117"/>
                  <a:pt x="18305" y="2979"/>
                </a:cubicBezTo>
                <a:cubicBezTo>
                  <a:pt x="20136" y="1117"/>
                  <a:pt x="20136" y="1117"/>
                  <a:pt x="20136" y="1117"/>
                </a:cubicBezTo>
                <a:cubicBezTo>
                  <a:pt x="20136" y="745"/>
                  <a:pt x="20502" y="745"/>
                  <a:pt x="20502" y="745"/>
                </a:cubicBezTo>
                <a:cubicBezTo>
                  <a:pt x="21234" y="745"/>
                  <a:pt x="21600" y="1117"/>
                  <a:pt x="21600" y="1490"/>
                </a:cubicBezTo>
                <a:lnTo>
                  <a:pt x="21600" y="7821"/>
                </a:lnTo>
                <a:close/>
              </a:path>
            </a:pathLst>
          </a:cu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sym typeface="微软雅黑" pitchFamily="34" charset="-122"/>
            </a:endParaRPr>
          </a:p>
        </p:txBody>
      </p:sp>
      <p:grpSp>
        <p:nvGrpSpPr>
          <p:cNvPr id="6" name="Group 25"/>
          <p:cNvGrpSpPr>
            <a:grpSpLocks/>
          </p:cNvGrpSpPr>
          <p:nvPr/>
        </p:nvGrpSpPr>
        <p:grpSpPr bwMode="auto">
          <a:xfrm>
            <a:off x="3894138" y="1562100"/>
            <a:ext cx="2620962" cy="2214563"/>
            <a:chOff x="0" y="0"/>
            <a:chExt cx="1966671" cy="1659815"/>
          </a:xfrm>
        </p:grpSpPr>
        <p:sp>
          <p:nvSpPr>
            <p:cNvPr id="80949" name="Shape 14693"/>
            <p:cNvSpPr>
              <a:spLocks noChangeArrowheads="1"/>
            </p:cNvSpPr>
            <p:nvPr/>
          </p:nvSpPr>
          <p:spPr bwMode="auto">
            <a:xfrm>
              <a:off x="0" y="0"/>
              <a:ext cx="1966671" cy="165981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8057" y="12384"/>
                  </a:moveTo>
                  <a:cubicBezTo>
                    <a:pt x="18057" y="12384"/>
                    <a:pt x="18057" y="12384"/>
                    <a:pt x="18057" y="12384"/>
                  </a:cubicBezTo>
                  <a:cubicBezTo>
                    <a:pt x="15921" y="12384"/>
                    <a:pt x="14125" y="13306"/>
                    <a:pt x="12620" y="15091"/>
                  </a:cubicBezTo>
                  <a:cubicBezTo>
                    <a:pt x="11116" y="16819"/>
                    <a:pt x="10387" y="19008"/>
                    <a:pt x="10387" y="21485"/>
                  </a:cubicBezTo>
                  <a:cubicBezTo>
                    <a:pt x="10387" y="21542"/>
                    <a:pt x="10387" y="21600"/>
                    <a:pt x="10387" y="21600"/>
                  </a:cubicBezTo>
                  <a:cubicBezTo>
                    <a:pt x="7669" y="21600"/>
                    <a:pt x="7669" y="21600"/>
                    <a:pt x="7669" y="21600"/>
                  </a:cubicBezTo>
                  <a:cubicBezTo>
                    <a:pt x="7815" y="21485"/>
                    <a:pt x="7960" y="21370"/>
                    <a:pt x="8106" y="21197"/>
                  </a:cubicBezTo>
                  <a:cubicBezTo>
                    <a:pt x="8494" y="20736"/>
                    <a:pt x="8689" y="20218"/>
                    <a:pt x="8689" y="19584"/>
                  </a:cubicBezTo>
                  <a:cubicBezTo>
                    <a:pt x="8689" y="18893"/>
                    <a:pt x="8494" y="18374"/>
                    <a:pt x="8106" y="17914"/>
                  </a:cubicBezTo>
                  <a:cubicBezTo>
                    <a:pt x="7718" y="17453"/>
                    <a:pt x="7232" y="17222"/>
                    <a:pt x="6698" y="17222"/>
                  </a:cubicBezTo>
                  <a:cubicBezTo>
                    <a:pt x="6164" y="17222"/>
                    <a:pt x="5679" y="17453"/>
                    <a:pt x="5291" y="17914"/>
                  </a:cubicBezTo>
                  <a:cubicBezTo>
                    <a:pt x="4902" y="18374"/>
                    <a:pt x="4708" y="18893"/>
                    <a:pt x="4708" y="19584"/>
                  </a:cubicBezTo>
                  <a:cubicBezTo>
                    <a:pt x="4708" y="20218"/>
                    <a:pt x="4902" y="20736"/>
                    <a:pt x="5291" y="21197"/>
                  </a:cubicBezTo>
                  <a:cubicBezTo>
                    <a:pt x="5436" y="21370"/>
                    <a:pt x="5582" y="21485"/>
                    <a:pt x="5728" y="21600"/>
                  </a:cubicBezTo>
                  <a:cubicBezTo>
                    <a:pt x="2961" y="21600"/>
                    <a:pt x="2961" y="21600"/>
                    <a:pt x="2961" y="21600"/>
                  </a:cubicBezTo>
                  <a:cubicBezTo>
                    <a:pt x="2961" y="21542"/>
                    <a:pt x="2961" y="21542"/>
                    <a:pt x="2961" y="21485"/>
                  </a:cubicBezTo>
                  <a:cubicBezTo>
                    <a:pt x="2961" y="21370"/>
                    <a:pt x="2961" y="21254"/>
                    <a:pt x="2961" y="21139"/>
                  </a:cubicBezTo>
                  <a:cubicBezTo>
                    <a:pt x="2961" y="20678"/>
                    <a:pt x="3009" y="20160"/>
                    <a:pt x="3009" y="19699"/>
                  </a:cubicBezTo>
                  <a:cubicBezTo>
                    <a:pt x="0" y="17683"/>
                    <a:pt x="0" y="17683"/>
                    <a:pt x="0" y="17683"/>
                  </a:cubicBezTo>
                  <a:cubicBezTo>
                    <a:pt x="194" y="16416"/>
                    <a:pt x="437" y="15149"/>
                    <a:pt x="825" y="13997"/>
                  </a:cubicBezTo>
                  <a:cubicBezTo>
                    <a:pt x="4174" y="14227"/>
                    <a:pt x="4174" y="14227"/>
                    <a:pt x="4174" y="14227"/>
                  </a:cubicBezTo>
                  <a:cubicBezTo>
                    <a:pt x="4611" y="13075"/>
                    <a:pt x="5145" y="12038"/>
                    <a:pt x="5776" y="11002"/>
                  </a:cubicBezTo>
                  <a:cubicBezTo>
                    <a:pt x="4126" y="7315"/>
                    <a:pt x="4126" y="7315"/>
                    <a:pt x="4126" y="7315"/>
                  </a:cubicBezTo>
                  <a:cubicBezTo>
                    <a:pt x="4466" y="6912"/>
                    <a:pt x="4805" y="6451"/>
                    <a:pt x="5145" y="6048"/>
                  </a:cubicBezTo>
                  <a:cubicBezTo>
                    <a:pt x="5485" y="5645"/>
                    <a:pt x="5825" y="5242"/>
                    <a:pt x="6213" y="4838"/>
                  </a:cubicBezTo>
                  <a:cubicBezTo>
                    <a:pt x="9125" y="6912"/>
                    <a:pt x="9125" y="6912"/>
                    <a:pt x="9125" y="6912"/>
                  </a:cubicBezTo>
                  <a:cubicBezTo>
                    <a:pt x="9999" y="6163"/>
                    <a:pt x="10873" y="5530"/>
                    <a:pt x="11795" y="5069"/>
                  </a:cubicBezTo>
                  <a:cubicBezTo>
                    <a:pt x="11795" y="922"/>
                    <a:pt x="11795" y="922"/>
                    <a:pt x="11795" y="922"/>
                  </a:cubicBezTo>
                  <a:cubicBezTo>
                    <a:pt x="12717" y="518"/>
                    <a:pt x="13737" y="230"/>
                    <a:pt x="14707" y="0"/>
                  </a:cubicBezTo>
                  <a:cubicBezTo>
                    <a:pt x="16455" y="3571"/>
                    <a:pt x="16455" y="3571"/>
                    <a:pt x="16455" y="3571"/>
                  </a:cubicBezTo>
                  <a:cubicBezTo>
                    <a:pt x="16989" y="3514"/>
                    <a:pt x="17523" y="3456"/>
                    <a:pt x="18057" y="3456"/>
                  </a:cubicBezTo>
                  <a:cubicBezTo>
                    <a:pt x="18057" y="6970"/>
                    <a:pt x="18057" y="6970"/>
                    <a:pt x="18057" y="6970"/>
                  </a:cubicBezTo>
                  <a:cubicBezTo>
                    <a:pt x="18105" y="6854"/>
                    <a:pt x="18154" y="6797"/>
                    <a:pt x="18202" y="6739"/>
                  </a:cubicBezTo>
                  <a:cubicBezTo>
                    <a:pt x="18591" y="6278"/>
                    <a:pt x="19076" y="6048"/>
                    <a:pt x="19610" y="6048"/>
                  </a:cubicBezTo>
                  <a:cubicBezTo>
                    <a:pt x="20144" y="6048"/>
                    <a:pt x="20629" y="6278"/>
                    <a:pt x="21018" y="6739"/>
                  </a:cubicBezTo>
                  <a:cubicBezTo>
                    <a:pt x="21406" y="7200"/>
                    <a:pt x="21600" y="7718"/>
                    <a:pt x="21600" y="8352"/>
                  </a:cubicBezTo>
                  <a:cubicBezTo>
                    <a:pt x="21600" y="9043"/>
                    <a:pt x="21406" y="9562"/>
                    <a:pt x="21018" y="10022"/>
                  </a:cubicBezTo>
                  <a:cubicBezTo>
                    <a:pt x="20629" y="10483"/>
                    <a:pt x="20144" y="10714"/>
                    <a:pt x="19610" y="10714"/>
                  </a:cubicBezTo>
                  <a:cubicBezTo>
                    <a:pt x="19076" y="10714"/>
                    <a:pt x="18591" y="10483"/>
                    <a:pt x="18202" y="10022"/>
                  </a:cubicBezTo>
                  <a:cubicBezTo>
                    <a:pt x="18154" y="9965"/>
                    <a:pt x="18105" y="9907"/>
                    <a:pt x="18057" y="9792"/>
                  </a:cubicBezTo>
                  <a:lnTo>
                    <a:pt x="18057" y="12384"/>
                  </a:lnTo>
                  <a:close/>
                </a:path>
              </a:pathLst>
            </a:custGeom>
            <a:solidFill>
              <a:srgbClr val="FF0000"/>
            </a:solidFill>
            <a:ln w="19050">
              <a:solidFill>
                <a:srgbClr val="F2F2F2"/>
              </a:solidFill>
              <a:miter lim="800000"/>
              <a:headEnd/>
              <a:tailEnd/>
            </a:ln>
          </p:spPr>
          <p:txBody>
            <a:bodyPr lIns="0" tIns="0" rIns="0" bIns="0"/>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sym typeface="微软雅黑" pitchFamily="34" charset="-122"/>
              </a:endParaRPr>
            </a:p>
          </p:txBody>
        </p:sp>
        <p:grpSp>
          <p:nvGrpSpPr>
            <p:cNvPr id="80950" name="Group 27"/>
            <p:cNvGrpSpPr>
              <a:grpSpLocks/>
            </p:cNvGrpSpPr>
            <p:nvPr/>
          </p:nvGrpSpPr>
          <p:grpSpPr bwMode="auto">
            <a:xfrm>
              <a:off x="616045" y="651592"/>
              <a:ext cx="631032" cy="377428"/>
              <a:chOff x="0" y="0"/>
              <a:chExt cx="841376" cy="503238"/>
            </a:xfrm>
          </p:grpSpPr>
          <p:sp>
            <p:nvSpPr>
              <p:cNvPr id="80951" name="Freeform 187"/>
              <p:cNvSpPr>
                <a:spLocks noChangeArrowheads="1"/>
              </p:cNvSpPr>
              <p:nvPr/>
            </p:nvSpPr>
            <p:spPr bwMode="auto">
              <a:xfrm>
                <a:off x="0" y="0"/>
                <a:ext cx="476250" cy="379413"/>
              </a:xfrm>
              <a:custGeom>
                <a:avLst/>
                <a:gdLst>
                  <a:gd name="T0" fmla="*/ 2147483647 w 127"/>
                  <a:gd name="T1" fmla="*/ 2147483647 h 101"/>
                  <a:gd name="T2" fmla="*/ 2147483647 w 127"/>
                  <a:gd name="T3" fmla="*/ 2147483647 h 101"/>
                  <a:gd name="T4" fmla="*/ 2147483647 w 127"/>
                  <a:gd name="T5" fmla="*/ 2147483647 h 101"/>
                  <a:gd name="T6" fmla="*/ 2147483647 w 127"/>
                  <a:gd name="T7" fmla="*/ 2147483647 h 101"/>
                  <a:gd name="T8" fmla="*/ 2147483647 w 127"/>
                  <a:gd name="T9" fmla="*/ 2147483647 h 101"/>
                  <a:gd name="T10" fmla="*/ 2147483647 w 127"/>
                  <a:gd name="T11" fmla="*/ 2147483647 h 101"/>
                  <a:gd name="T12" fmla="*/ 2147483647 w 127"/>
                  <a:gd name="T13" fmla="*/ 2147483647 h 101"/>
                  <a:gd name="T14" fmla="*/ 2147483647 w 127"/>
                  <a:gd name="T15" fmla="*/ 2147483647 h 101"/>
                  <a:gd name="T16" fmla="*/ 2147483647 w 127"/>
                  <a:gd name="T17" fmla="*/ 2147483647 h 101"/>
                  <a:gd name="T18" fmla="*/ 2147483647 w 127"/>
                  <a:gd name="T19" fmla="*/ 2147483647 h 101"/>
                  <a:gd name="T20" fmla="*/ 2147483647 w 127"/>
                  <a:gd name="T21" fmla="*/ 2147483647 h 101"/>
                  <a:gd name="T22" fmla="*/ 2147483647 w 127"/>
                  <a:gd name="T23" fmla="*/ 2147483647 h 101"/>
                  <a:gd name="T24" fmla="*/ 2147483647 w 127"/>
                  <a:gd name="T25" fmla="*/ 2147483647 h 101"/>
                  <a:gd name="T26" fmla="*/ 2147483647 w 127"/>
                  <a:gd name="T27" fmla="*/ 2147483647 h 101"/>
                  <a:gd name="T28" fmla="*/ 2147483647 w 127"/>
                  <a:gd name="T29" fmla="*/ 2147483647 h 101"/>
                  <a:gd name="T30" fmla="*/ 2147483647 w 127"/>
                  <a:gd name="T31" fmla="*/ 2147483647 h 101"/>
                  <a:gd name="T32" fmla="*/ 2147483647 w 127"/>
                  <a:gd name="T33" fmla="*/ 2147483647 h 101"/>
                  <a:gd name="T34" fmla="*/ 2147483647 w 127"/>
                  <a:gd name="T35" fmla="*/ 2147483647 h 101"/>
                  <a:gd name="T36" fmla="*/ 2147483647 w 127"/>
                  <a:gd name="T37" fmla="*/ 2147483647 h 101"/>
                  <a:gd name="T38" fmla="*/ 2147483647 w 127"/>
                  <a:gd name="T39" fmla="*/ 2147483647 h 101"/>
                  <a:gd name="T40" fmla="*/ 2147483647 w 127"/>
                  <a:gd name="T41" fmla="*/ 2147483647 h 101"/>
                  <a:gd name="T42" fmla="*/ 2147483647 w 127"/>
                  <a:gd name="T43" fmla="*/ 2147483647 h 101"/>
                  <a:gd name="T44" fmla="*/ 2147483647 w 127"/>
                  <a:gd name="T45" fmla="*/ 2147483647 h 101"/>
                  <a:gd name="T46" fmla="*/ 2147483647 w 127"/>
                  <a:gd name="T47" fmla="*/ 2147483647 h 1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27"/>
                  <a:gd name="T73" fmla="*/ 0 h 101"/>
                  <a:gd name="T74" fmla="*/ 127 w 127"/>
                  <a:gd name="T75" fmla="*/ 101 h 1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27" h="101">
                    <a:moveTo>
                      <a:pt x="71" y="4"/>
                    </a:moveTo>
                    <a:cubicBezTo>
                      <a:pt x="85" y="0"/>
                      <a:pt x="99" y="3"/>
                      <a:pt x="110" y="10"/>
                    </a:cubicBezTo>
                    <a:cubicBezTo>
                      <a:pt x="117" y="14"/>
                      <a:pt x="122" y="19"/>
                      <a:pt x="127" y="26"/>
                    </a:cubicBezTo>
                    <a:cubicBezTo>
                      <a:pt x="125" y="26"/>
                      <a:pt x="124" y="26"/>
                      <a:pt x="122" y="26"/>
                    </a:cubicBezTo>
                    <a:cubicBezTo>
                      <a:pt x="120" y="26"/>
                      <a:pt x="118" y="26"/>
                      <a:pt x="116" y="26"/>
                    </a:cubicBezTo>
                    <a:cubicBezTo>
                      <a:pt x="113" y="23"/>
                      <a:pt x="109" y="20"/>
                      <a:pt x="105" y="17"/>
                    </a:cubicBezTo>
                    <a:cubicBezTo>
                      <a:pt x="96" y="12"/>
                      <a:pt x="85" y="10"/>
                      <a:pt x="74" y="12"/>
                    </a:cubicBezTo>
                    <a:cubicBezTo>
                      <a:pt x="67" y="14"/>
                      <a:pt x="62" y="17"/>
                      <a:pt x="57" y="20"/>
                    </a:cubicBezTo>
                    <a:cubicBezTo>
                      <a:pt x="52" y="24"/>
                      <a:pt x="49" y="29"/>
                      <a:pt x="46" y="34"/>
                    </a:cubicBezTo>
                    <a:cubicBezTo>
                      <a:pt x="45" y="36"/>
                      <a:pt x="43" y="37"/>
                      <a:pt x="41" y="37"/>
                    </a:cubicBezTo>
                    <a:cubicBezTo>
                      <a:pt x="41" y="37"/>
                      <a:pt x="41" y="37"/>
                      <a:pt x="41" y="37"/>
                    </a:cubicBezTo>
                    <a:cubicBezTo>
                      <a:pt x="38" y="36"/>
                      <a:pt x="35" y="37"/>
                      <a:pt x="32" y="37"/>
                    </a:cubicBezTo>
                    <a:cubicBezTo>
                      <a:pt x="24" y="39"/>
                      <a:pt x="18" y="44"/>
                      <a:pt x="15" y="50"/>
                    </a:cubicBezTo>
                    <a:cubicBezTo>
                      <a:pt x="11" y="56"/>
                      <a:pt x="10" y="63"/>
                      <a:pt x="11" y="71"/>
                    </a:cubicBezTo>
                    <a:cubicBezTo>
                      <a:pt x="13" y="78"/>
                      <a:pt x="18" y="84"/>
                      <a:pt x="24" y="88"/>
                    </a:cubicBezTo>
                    <a:cubicBezTo>
                      <a:pt x="28" y="90"/>
                      <a:pt x="32" y="91"/>
                      <a:pt x="37" y="92"/>
                    </a:cubicBezTo>
                    <a:cubicBezTo>
                      <a:pt x="37" y="95"/>
                      <a:pt x="38" y="98"/>
                      <a:pt x="39" y="101"/>
                    </a:cubicBezTo>
                    <a:cubicBezTo>
                      <a:pt x="32" y="101"/>
                      <a:pt x="25" y="99"/>
                      <a:pt x="19" y="95"/>
                    </a:cubicBezTo>
                    <a:cubicBezTo>
                      <a:pt x="11" y="90"/>
                      <a:pt x="5" y="83"/>
                      <a:pt x="3" y="73"/>
                    </a:cubicBezTo>
                    <a:cubicBezTo>
                      <a:pt x="0" y="63"/>
                      <a:pt x="2" y="53"/>
                      <a:pt x="7" y="45"/>
                    </a:cubicBezTo>
                    <a:cubicBezTo>
                      <a:pt x="12" y="37"/>
                      <a:pt x="20" y="31"/>
                      <a:pt x="30" y="29"/>
                    </a:cubicBezTo>
                    <a:cubicBezTo>
                      <a:pt x="33" y="28"/>
                      <a:pt x="36" y="28"/>
                      <a:pt x="39" y="28"/>
                    </a:cubicBezTo>
                    <a:cubicBezTo>
                      <a:pt x="42" y="22"/>
                      <a:pt x="47" y="17"/>
                      <a:pt x="52" y="13"/>
                    </a:cubicBezTo>
                    <a:cubicBezTo>
                      <a:pt x="57" y="9"/>
                      <a:pt x="64" y="5"/>
                      <a:pt x="71" y="4"/>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52" name="Freeform 188"/>
              <p:cNvSpPr>
                <a:spLocks noEditPoints="1" noChangeArrowheads="1"/>
              </p:cNvSpPr>
              <p:nvPr/>
            </p:nvSpPr>
            <p:spPr bwMode="auto">
              <a:xfrm>
                <a:off x="134938" y="96838"/>
                <a:ext cx="706438" cy="406400"/>
              </a:xfrm>
              <a:custGeom>
                <a:avLst/>
                <a:gdLst>
                  <a:gd name="T0" fmla="*/ 2147483647 w 188"/>
                  <a:gd name="T1" fmla="*/ 2147483647 h 108"/>
                  <a:gd name="T2" fmla="*/ 2147483647 w 188"/>
                  <a:gd name="T3" fmla="*/ 2147483647 h 108"/>
                  <a:gd name="T4" fmla="*/ 2147483647 w 188"/>
                  <a:gd name="T5" fmla="*/ 0 h 108"/>
                  <a:gd name="T6" fmla="*/ 2147483647 w 188"/>
                  <a:gd name="T7" fmla="*/ 2147483647 h 108"/>
                  <a:gd name="T8" fmla="*/ 2147483647 w 188"/>
                  <a:gd name="T9" fmla="*/ 2147483647 h 108"/>
                  <a:gd name="T10" fmla="*/ 2147483647 w 188"/>
                  <a:gd name="T11" fmla="*/ 2147483647 h 108"/>
                  <a:gd name="T12" fmla="*/ 2147483647 w 188"/>
                  <a:gd name="T13" fmla="*/ 2147483647 h 108"/>
                  <a:gd name="T14" fmla="*/ 2147483647 w 188"/>
                  <a:gd name="T15" fmla="*/ 2147483647 h 108"/>
                  <a:gd name="T16" fmla="*/ 2147483647 w 188"/>
                  <a:gd name="T17" fmla="*/ 2147483647 h 108"/>
                  <a:gd name="T18" fmla="*/ 2147483647 w 188"/>
                  <a:gd name="T19" fmla="*/ 2147483647 h 108"/>
                  <a:gd name="T20" fmla="*/ 2147483647 w 188"/>
                  <a:gd name="T21" fmla="*/ 2147483647 h 108"/>
                  <a:gd name="T22" fmla="*/ 0 w 188"/>
                  <a:gd name="T23" fmla="*/ 2147483647 h 108"/>
                  <a:gd name="T24" fmla="*/ 2147483647 w 188"/>
                  <a:gd name="T25" fmla="*/ 2147483647 h 108"/>
                  <a:gd name="T26" fmla="*/ 2147483647 w 188"/>
                  <a:gd name="T27" fmla="*/ 2147483647 h 108"/>
                  <a:gd name="T28" fmla="*/ 2147483647 w 188"/>
                  <a:gd name="T29" fmla="*/ 2147483647 h 108"/>
                  <a:gd name="T30" fmla="*/ 2147483647 w 188"/>
                  <a:gd name="T31" fmla="*/ 2147483647 h 108"/>
                  <a:gd name="T32" fmla="*/ 2147483647 w 188"/>
                  <a:gd name="T33" fmla="*/ 2147483647 h 108"/>
                  <a:gd name="T34" fmla="*/ 2147483647 w 188"/>
                  <a:gd name="T35" fmla="*/ 2147483647 h 108"/>
                  <a:gd name="T36" fmla="*/ 2147483647 w 188"/>
                  <a:gd name="T37" fmla="*/ 2147483647 h 108"/>
                  <a:gd name="T38" fmla="*/ 2147483647 w 188"/>
                  <a:gd name="T39" fmla="*/ 2147483647 h 108"/>
                  <a:gd name="T40" fmla="*/ 2147483647 w 188"/>
                  <a:gd name="T41" fmla="*/ 2147483647 h 108"/>
                  <a:gd name="T42" fmla="*/ 2147483647 w 188"/>
                  <a:gd name="T43" fmla="*/ 2147483647 h 108"/>
                  <a:gd name="T44" fmla="*/ 2147483647 w 188"/>
                  <a:gd name="T45" fmla="*/ 2147483647 h 108"/>
                  <a:gd name="T46" fmla="*/ 2147483647 w 188"/>
                  <a:gd name="T47" fmla="*/ 2147483647 h 108"/>
                  <a:gd name="T48" fmla="*/ 2147483647 w 188"/>
                  <a:gd name="T49" fmla="*/ 2147483647 h 108"/>
                  <a:gd name="T50" fmla="*/ 2147483647 w 188"/>
                  <a:gd name="T51" fmla="*/ 2147483647 h 108"/>
                  <a:gd name="T52" fmla="*/ 2147483647 w 188"/>
                  <a:gd name="T53" fmla="*/ 2147483647 h 108"/>
                  <a:gd name="T54" fmla="*/ 2147483647 w 188"/>
                  <a:gd name="T55" fmla="*/ 2147483647 h 108"/>
                  <a:gd name="T56" fmla="*/ 2147483647 w 188"/>
                  <a:gd name="T57" fmla="*/ 2147483647 h 108"/>
                  <a:gd name="T58" fmla="*/ 2147483647 w 188"/>
                  <a:gd name="T59" fmla="*/ 2147483647 h 108"/>
                  <a:gd name="T60" fmla="*/ 2147483647 w 188"/>
                  <a:gd name="T61" fmla="*/ 2147483647 h 108"/>
                  <a:gd name="T62" fmla="*/ 2147483647 w 188"/>
                  <a:gd name="T63" fmla="*/ 2147483647 h 108"/>
                  <a:gd name="T64" fmla="*/ 2147483647 w 188"/>
                  <a:gd name="T65" fmla="*/ 2147483647 h 108"/>
                  <a:gd name="T66" fmla="*/ 2147483647 w 188"/>
                  <a:gd name="T67" fmla="*/ 2147483647 h 1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88"/>
                  <a:gd name="T103" fmla="*/ 0 h 108"/>
                  <a:gd name="T104" fmla="*/ 188 w 188"/>
                  <a:gd name="T105" fmla="*/ 108 h 1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88" h="108">
                    <a:moveTo>
                      <a:pt x="37" y="24"/>
                    </a:moveTo>
                    <a:cubicBezTo>
                      <a:pt x="38" y="24"/>
                      <a:pt x="40" y="24"/>
                      <a:pt x="41" y="24"/>
                    </a:cubicBezTo>
                    <a:cubicBezTo>
                      <a:pt x="51" y="9"/>
                      <a:pt x="68" y="0"/>
                      <a:pt x="86" y="0"/>
                    </a:cubicBezTo>
                    <a:cubicBezTo>
                      <a:pt x="101" y="0"/>
                      <a:pt x="116" y="6"/>
                      <a:pt x="126" y="17"/>
                    </a:cubicBezTo>
                    <a:cubicBezTo>
                      <a:pt x="132" y="14"/>
                      <a:pt x="138" y="13"/>
                      <a:pt x="145" y="13"/>
                    </a:cubicBezTo>
                    <a:cubicBezTo>
                      <a:pt x="169" y="13"/>
                      <a:pt x="188" y="32"/>
                      <a:pt x="188" y="56"/>
                    </a:cubicBezTo>
                    <a:cubicBezTo>
                      <a:pt x="188" y="80"/>
                      <a:pt x="169" y="100"/>
                      <a:pt x="145" y="100"/>
                    </a:cubicBezTo>
                    <a:cubicBezTo>
                      <a:pt x="137" y="100"/>
                      <a:pt x="129" y="98"/>
                      <a:pt x="123" y="94"/>
                    </a:cubicBezTo>
                    <a:cubicBezTo>
                      <a:pt x="113" y="103"/>
                      <a:pt x="100" y="108"/>
                      <a:pt x="86" y="108"/>
                    </a:cubicBezTo>
                    <a:cubicBezTo>
                      <a:pt x="73" y="108"/>
                      <a:pt x="61" y="103"/>
                      <a:pt x="51" y="94"/>
                    </a:cubicBezTo>
                    <a:cubicBezTo>
                      <a:pt x="46" y="96"/>
                      <a:pt x="42" y="97"/>
                      <a:pt x="37" y="97"/>
                    </a:cubicBezTo>
                    <a:cubicBezTo>
                      <a:pt x="17" y="97"/>
                      <a:pt x="0" y="81"/>
                      <a:pt x="0" y="61"/>
                    </a:cubicBezTo>
                    <a:cubicBezTo>
                      <a:pt x="0" y="40"/>
                      <a:pt x="17" y="24"/>
                      <a:pt x="37" y="24"/>
                    </a:cubicBezTo>
                    <a:close/>
                    <a:moveTo>
                      <a:pt x="37" y="33"/>
                    </a:moveTo>
                    <a:cubicBezTo>
                      <a:pt x="22" y="33"/>
                      <a:pt x="9" y="45"/>
                      <a:pt x="9" y="61"/>
                    </a:cubicBezTo>
                    <a:cubicBezTo>
                      <a:pt x="9" y="76"/>
                      <a:pt x="22" y="88"/>
                      <a:pt x="37" y="88"/>
                    </a:cubicBezTo>
                    <a:cubicBezTo>
                      <a:pt x="41" y="88"/>
                      <a:pt x="45" y="87"/>
                      <a:pt x="49" y="85"/>
                    </a:cubicBezTo>
                    <a:cubicBezTo>
                      <a:pt x="51" y="84"/>
                      <a:pt x="53" y="84"/>
                      <a:pt x="55" y="86"/>
                    </a:cubicBezTo>
                    <a:cubicBezTo>
                      <a:pt x="55" y="86"/>
                      <a:pt x="55" y="86"/>
                      <a:pt x="55" y="86"/>
                    </a:cubicBezTo>
                    <a:cubicBezTo>
                      <a:pt x="63" y="94"/>
                      <a:pt x="74" y="99"/>
                      <a:pt x="86" y="99"/>
                    </a:cubicBezTo>
                    <a:cubicBezTo>
                      <a:pt x="99" y="99"/>
                      <a:pt x="110" y="94"/>
                      <a:pt x="119" y="85"/>
                    </a:cubicBezTo>
                    <a:cubicBezTo>
                      <a:pt x="120" y="84"/>
                      <a:pt x="123" y="83"/>
                      <a:pt x="125" y="85"/>
                    </a:cubicBezTo>
                    <a:cubicBezTo>
                      <a:pt x="125" y="85"/>
                      <a:pt x="125" y="85"/>
                      <a:pt x="125" y="85"/>
                    </a:cubicBezTo>
                    <a:cubicBezTo>
                      <a:pt x="130" y="89"/>
                      <a:pt x="137" y="91"/>
                      <a:pt x="145" y="91"/>
                    </a:cubicBezTo>
                    <a:cubicBezTo>
                      <a:pt x="164" y="91"/>
                      <a:pt x="179" y="76"/>
                      <a:pt x="179" y="56"/>
                    </a:cubicBezTo>
                    <a:cubicBezTo>
                      <a:pt x="179" y="37"/>
                      <a:pt x="164" y="22"/>
                      <a:pt x="145" y="22"/>
                    </a:cubicBezTo>
                    <a:cubicBezTo>
                      <a:pt x="139" y="22"/>
                      <a:pt x="133" y="23"/>
                      <a:pt x="127" y="26"/>
                    </a:cubicBezTo>
                    <a:cubicBezTo>
                      <a:pt x="125" y="28"/>
                      <a:pt x="123" y="27"/>
                      <a:pt x="121" y="25"/>
                    </a:cubicBezTo>
                    <a:cubicBezTo>
                      <a:pt x="121" y="25"/>
                      <a:pt x="121" y="25"/>
                      <a:pt x="121" y="25"/>
                    </a:cubicBezTo>
                    <a:cubicBezTo>
                      <a:pt x="113" y="15"/>
                      <a:pt x="100" y="9"/>
                      <a:pt x="86" y="9"/>
                    </a:cubicBezTo>
                    <a:cubicBezTo>
                      <a:pt x="70" y="9"/>
                      <a:pt x="56" y="17"/>
                      <a:pt x="48" y="31"/>
                    </a:cubicBezTo>
                    <a:cubicBezTo>
                      <a:pt x="47" y="33"/>
                      <a:pt x="45" y="34"/>
                      <a:pt x="43" y="34"/>
                    </a:cubicBezTo>
                    <a:cubicBezTo>
                      <a:pt x="43" y="34"/>
                      <a:pt x="43" y="34"/>
                      <a:pt x="43" y="34"/>
                    </a:cubicBezTo>
                    <a:cubicBezTo>
                      <a:pt x="41" y="33"/>
                      <a:pt x="39" y="33"/>
                      <a:pt x="37" y="3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grpSp>
        <p:nvGrpSpPr>
          <p:cNvPr id="8" name="Group 30"/>
          <p:cNvGrpSpPr>
            <a:grpSpLocks/>
          </p:cNvGrpSpPr>
          <p:nvPr/>
        </p:nvGrpSpPr>
        <p:grpSpPr bwMode="auto">
          <a:xfrm>
            <a:off x="5648325" y="3776663"/>
            <a:ext cx="2647950" cy="2192337"/>
            <a:chOff x="0" y="0"/>
            <a:chExt cx="1985850" cy="1644122"/>
          </a:xfrm>
        </p:grpSpPr>
        <p:sp>
          <p:nvSpPr>
            <p:cNvPr id="80934" name="Shape 14695"/>
            <p:cNvSpPr>
              <a:spLocks noChangeArrowheads="1"/>
            </p:cNvSpPr>
            <p:nvPr/>
          </p:nvSpPr>
          <p:spPr bwMode="auto">
            <a:xfrm>
              <a:off x="0" y="0"/>
              <a:ext cx="1985850" cy="164412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3560" y="9082"/>
                  </a:moveTo>
                  <a:cubicBezTo>
                    <a:pt x="5629" y="9082"/>
                    <a:pt x="7457" y="8209"/>
                    <a:pt x="8900" y="6404"/>
                  </a:cubicBezTo>
                  <a:cubicBezTo>
                    <a:pt x="10391" y="4658"/>
                    <a:pt x="11113" y="2504"/>
                    <a:pt x="11161" y="0"/>
                  </a:cubicBezTo>
                  <a:cubicBezTo>
                    <a:pt x="13181" y="0"/>
                    <a:pt x="13181" y="0"/>
                    <a:pt x="13181" y="0"/>
                  </a:cubicBezTo>
                  <a:cubicBezTo>
                    <a:pt x="13181" y="0"/>
                    <a:pt x="13181" y="58"/>
                    <a:pt x="13181" y="58"/>
                  </a:cubicBezTo>
                  <a:cubicBezTo>
                    <a:pt x="12796" y="524"/>
                    <a:pt x="12604" y="1106"/>
                    <a:pt x="12604" y="1747"/>
                  </a:cubicBezTo>
                  <a:cubicBezTo>
                    <a:pt x="12604" y="2387"/>
                    <a:pt x="12796" y="2969"/>
                    <a:pt x="13181" y="3377"/>
                  </a:cubicBezTo>
                  <a:cubicBezTo>
                    <a:pt x="13566" y="3843"/>
                    <a:pt x="13999" y="4075"/>
                    <a:pt x="14528" y="4075"/>
                  </a:cubicBezTo>
                  <a:cubicBezTo>
                    <a:pt x="15106" y="4075"/>
                    <a:pt x="15539" y="3843"/>
                    <a:pt x="15923" y="3377"/>
                  </a:cubicBezTo>
                  <a:cubicBezTo>
                    <a:pt x="16308" y="2969"/>
                    <a:pt x="16501" y="2387"/>
                    <a:pt x="16501" y="1747"/>
                  </a:cubicBezTo>
                  <a:cubicBezTo>
                    <a:pt x="16501" y="1106"/>
                    <a:pt x="16308" y="524"/>
                    <a:pt x="15923" y="58"/>
                  </a:cubicBezTo>
                  <a:cubicBezTo>
                    <a:pt x="15923" y="58"/>
                    <a:pt x="15875" y="0"/>
                    <a:pt x="15875" y="0"/>
                  </a:cubicBezTo>
                  <a:cubicBezTo>
                    <a:pt x="18665" y="0"/>
                    <a:pt x="18665" y="0"/>
                    <a:pt x="18665" y="0"/>
                  </a:cubicBezTo>
                  <a:cubicBezTo>
                    <a:pt x="18665" y="640"/>
                    <a:pt x="18665" y="1281"/>
                    <a:pt x="18617" y="1863"/>
                  </a:cubicBezTo>
                  <a:cubicBezTo>
                    <a:pt x="21600" y="3843"/>
                    <a:pt x="21600" y="3843"/>
                    <a:pt x="21600" y="3843"/>
                  </a:cubicBezTo>
                  <a:cubicBezTo>
                    <a:pt x="21456" y="4949"/>
                    <a:pt x="21215" y="5997"/>
                    <a:pt x="20927" y="7045"/>
                  </a:cubicBezTo>
                  <a:cubicBezTo>
                    <a:pt x="17415" y="7278"/>
                    <a:pt x="17415" y="7278"/>
                    <a:pt x="17415" y="7278"/>
                  </a:cubicBezTo>
                  <a:cubicBezTo>
                    <a:pt x="16982" y="8442"/>
                    <a:pt x="16453" y="9548"/>
                    <a:pt x="15779" y="10654"/>
                  </a:cubicBezTo>
                  <a:cubicBezTo>
                    <a:pt x="17559" y="14148"/>
                    <a:pt x="17559" y="14148"/>
                    <a:pt x="17559" y="14148"/>
                  </a:cubicBezTo>
                  <a:cubicBezTo>
                    <a:pt x="17222" y="14613"/>
                    <a:pt x="16886" y="15021"/>
                    <a:pt x="16549" y="15487"/>
                  </a:cubicBezTo>
                  <a:cubicBezTo>
                    <a:pt x="16164" y="15894"/>
                    <a:pt x="15827" y="16302"/>
                    <a:pt x="15442" y="16709"/>
                  </a:cubicBezTo>
                  <a:cubicBezTo>
                    <a:pt x="12508" y="14613"/>
                    <a:pt x="12508" y="14613"/>
                    <a:pt x="12508" y="14613"/>
                  </a:cubicBezTo>
                  <a:cubicBezTo>
                    <a:pt x="11594" y="15429"/>
                    <a:pt x="10680" y="16069"/>
                    <a:pt x="9718" y="16593"/>
                  </a:cubicBezTo>
                  <a:cubicBezTo>
                    <a:pt x="9718" y="20727"/>
                    <a:pt x="9718" y="20727"/>
                    <a:pt x="9718" y="20727"/>
                  </a:cubicBezTo>
                  <a:cubicBezTo>
                    <a:pt x="8804" y="21134"/>
                    <a:pt x="7890" y="21425"/>
                    <a:pt x="6927" y="21600"/>
                  </a:cubicBezTo>
                  <a:cubicBezTo>
                    <a:pt x="5196" y="17990"/>
                    <a:pt x="5196" y="17990"/>
                    <a:pt x="5196" y="17990"/>
                  </a:cubicBezTo>
                  <a:cubicBezTo>
                    <a:pt x="4666" y="18049"/>
                    <a:pt x="4137" y="18107"/>
                    <a:pt x="3656" y="18107"/>
                  </a:cubicBezTo>
                  <a:cubicBezTo>
                    <a:pt x="3608" y="18107"/>
                    <a:pt x="3608" y="18107"/>
                    <a:pt x="3560" y="18107"/>
                  </a:cubicBezTo>
                  <a:cubicBezTo>
                    <a:pt x="3560" y="14439"/>
                    <a:pt x="3560" y="14439"/>
                    <a:pt x="3560" y="14439"/>
                  </a:cubicBezTo>
                  <a:cubicBezTo>
                    <a:pt x="3512" y="14555"/>
                    <a:pt x="3416" y="14672"/>
                    <a:pt x="3319" y="14788"/>
                  </a:cubicBezTo>
                  <a:cubicBezTo>
                    <a:pt x="2935" y="15254"/>
                    <a:pt x="2453" y="15487"/>
                    <a:pt x="1924" y="15487"/>
                  </a:cubicBezTo>
                  <a:cubicBezTo>
                    <a:pt x="1395" y="15487"/>
                    <a:pt x="914" y="15254"/>
                    <a:pt x="529" y="14788"/>
                  </a:cubicBezTo>
                  <a:cubicBezTo>
                    <a:pt x="192" y="14381"/>
                    <a:pt x="0" y="13798"/>
                    <a:pt x="0" y="13158"/>
                  </a:cubicBezTo>
                  <a:cubicBezTo>
                    <a:pt x="0" y="12518"/>
                    <a:pt x="192" y="11935"/>
                    <a:pt x="529" y="11470"/>
                  </a:cubicBezTo>
                  <a:cubicBezTo>
                    <a:pt x="914" y="11004"/>
                    <a:pt x="1395" y="10771"/>
                    <a:pt x="1924" y="10771"/>
                  </a:cubicBezTo>
                  <a:cubicBezTo>
                    <a:pt x="2453" y="10771"/>
                    <a:pt x="2935" y="11004"/>
                    <a:pt x="3319" y="11470"/>
                  </a:cubicBezTo>
                  <a:cubicBezTo>
                    <a:pt x="3416" y="11586"/>
                    <a:pt x="3512" y="11702"/>
                    <a:pt x="3560" y="11819"/>
                  </a:cubicBezTo>
                  <a:lnTo>
                    <a:pt x="3560" y="9082"/>
                  </a:lnTo>
                  <a:close/>
                </a:path>
              </a:pathLst>
            </a:custGeom>
            <a:solidFill>
              <a:srgbClr val="FF0000"/>
            </a:solidFill>
            <a:ln w="19050">
              <a:solidFill>
                <a:srgbClr val="F2F2F2"/>
              </a:solidFill>
              <a:miter lim="800000"/>
              <a:headEnd/>
              <a:tailEnd/>
            </a:ln>
          </p:spPr>
          <p:txBody>
            <a:bodyPr lIns="0" tIns="0" rIns="0" bIns="0"/>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sym typeface="微软雅黑" pitchFamily="34" charset="-122"/>
              </a:endParaRPr>
            </a:p>
          </p:txBody>
        </p:sp>
        <p:grpSp>
          <p:nvGrpSpPr>
            <p:cNvPr id="80935" name="Group 32"/>
            <p:cNvGrpSpPr>
              <a:grpSpLocks/>
            </p:cNvGrpSpPr>
            <p:nvPr/>
          </p:nvGrpSpPr>
          <p:grpSpPr bwMode="auto">
            <a:xfrm>
              <a:off x="701222" y="457418"/>
              <a:ext cx="583406" cy="583406"/>
              <a:chOff x="0" y="0"/>
              <a:chExt cx="777875" cy="777875"/>
            </a:xfrm>
          </p:grpSpPr>
          <p:sp>
            <p:nvSpPr>
              <p:cNvPr id="80936" name="Freeform 199"/>
              <p:cNvSpPr>
                <a:spLocks noEditPoints="1" noChangeArrowheads="1"/>
              </p:cNvSpPr>
              <p:nvPr/>
            </p:nvSpPr>
            <p:spPr bwMode="auto">
              <a:xfrm>
                <a:off x="222250" y="219075"/>
                <a:ext cx="338138" cy="341313"/>
              </a:xfrm>
              <a:custGeom>
                <a:avLst/>
                <a:gdLst>
                  <a:gd name="T0" fmla="*/ 2147483647 w 90"/>
                  <a:gd name="T1" fmla="*/ 0 h 91"/>
                  <a:gd name="T2" fmla="*/ 2147483647 w 90"/>
                  <a:gd name="T3" fmla="*/ 2147483647 h 91"/>
                  <a:gd name="T4" fmla="*/ 2147483647 w 90"/>
                  <a:gd name="T5" fmla="*/ 2147483647 h 91"/>
                  <a:gd name="T6" fmla="*/ 0 w 90"/>
                  <a:gd name="T7" fmla="*/ 2147483647 h 91"/>
                  <a:gd name="T8" fmla="*/ 2147483647 w 90"/>
                  <a:gd name="T9" fmla="*/ 0 h 91"/>
                  <a:gd name="T10" fmla="*/ 2147483647 w 90"/>
                  <a:gd name="T11" fmla="*/ 2147483647 h 91"/>
                  <a:gd name="T12" fmla="*/ 2147483647 w 90"/>
                  <a:gd name="T13" fmla="*/ 2147483647 h 91"/>
                  <a:gd name="T14" fmla="*/ 2147483647 w 90"/>
                  <a:gd name="T15" fmla="*/ 2147483647 h 91"/>
                  <a:gd name="T16" fmla="*/ 2147483647 w 90"/>
                  <a:gd name="T17" fmla="*/ 2147483647 h 91"/>
                  <a:gd name="T18" fmla="*/ 2147483647 w 90"/>
                  <a:gd name="T19" fmla="*/ 2147483647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1"/>
                  <a:gd name="T32" fmla="*/ 90 w 90"/>
                  <a:gd name="T33" fmla="*/ 91 h 9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1">
                    <a:moveTo>
                      <a:pt x="45" y="0"/>
                    </a:moveTo>
                    <a:cubicBezTo>
                      <a:pt x="70" y="0"/>
                      <a:pt x="90" y="20"/>
                      <a:pt x="90" y="45"/>
                    </a:cubicBezTo>
                    <a:cubicBezTo>
                      <a:pt x="90" y="70"/>
                      <a:pt x="70" y="91"/>
                      <a:pt x="45" y="91"/>
                    </a:cubicBezTo>
                    <a:cubicBezTo>
                      <a:pt x="20" y="91"/>
                      <a:pt x="0" y="70"/>
                      <a:pt x="0" y="45"/>
                    </a:cubicBezTo>
                    <a:cubicBezTo>
                      <a:pt x="0" y="20"/>
                      <a:pt x="20" y="0"/>
                      <a:pt x="45" y="0"/>
                    </a:cubicBezTo>
                    <a:close/>
                    <a:moveTo>
                      <a:pt x="45" y="12"/>
                    </a:moveTo>
                    <a:cubicBezTo>
                      <a:pt x="26" y="12"/>
                      <a:pt x="12" y="27"/>
                      <a:pt x="12" y="45"/>
                    </a:cubicBezTo>
                    <a:cubicBezTo>
                      <a:pt x="12" y="64"/>
                      <a:pt x="26" y="78"/>
                      <a:pt x="45" y="78"/>
                    </a:cubicBezTo>
                    <a:cubicBezTo>
                      <a:pt x="63" y="78"/>
                      <a:pt x="78" y="64"/>
                      <a:pt x="78" y="45"/>
                    </a:cubicBezTo>
                    <a:cubicBezTo>
                      <a:pt x="78" y="27"/>
                      <a:pt x="63" y="12"/>
                      <a:pt x="45" y="1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37" name="Freeform 200"/>
              <p:cNvSpPr>
                <a:spLocks noChangeArrowheads="1"/>
              </p:cNvSpPr>
              <p:nvPr/>
            </p:nvSpPr>
            <p:spPr bwMode="auto">
              <a:xfrm>
                <a:off x="368300" y="0"/>
                <a:ext cx="44450" cy="161925"/>
              </a:xfrm>
              <a:custGeom>
                <a:avLst/>
                <a:gdLst>
                  <a:gd name="T0" fmla="*/ 0 w 12"/>
                  <a:gd name="T1" fmla="*/ 2147483647 h 43"/>
                  <a:gd name="T2" fmla="*/ 2147483647 w 12"/>
                  <a:gd name="T3" fmla="*/ 2147483647 h 43"/>
                  <a:gd name="T4" fmla="*/ 2147483647 w 12"/>
                  <a:gd name="T5" fmla="*/ 2147483647 h 43"/>
                  <a:gd name="T6" fmla="*/ 2147483647 w 12"/>
                  <a:gd name="T7" fmla="*/ 2147483647 h 43"/>
                  <a:gd name="T8" fmla="*/ 2147483647 w 12"/>
                  <a:gd name="T9" fmla="*/ 0 h 43"/>
                  <a:gd name="T10" fmla="*/ 0 w 12"/>
                  <a:gd name="T11" fmla="*/ 2147483647 h 43"/>
                  <a:gd name="T12" fmla="*/ 0 w 12"/>
                  <a:gd name="T13" fmla="*/ 2147483647 h 43"/>
                  <a:gd name="T14" fmla="*/ 0 60000 65536"/>
                  <a:gd name="T15" fmla="*/ 0 60000 65536"/>
                  <a:gd name="T16" fmla="*/ 0 60000 65536"/>
                  <a:gd name="T17" fmla="*/ 0 60000 65536"/>
                  <a:gd name="T18" fmla="*/ 0 60000 65536"/>
                  <a:gd name="T19" fmla="*/ 0 60000 65536"/>
                  <a:gd name="T20" fmla="*/ 0 60000 65536"/>
                  <a:gd name="T21" fmla="*/ 0 w 12"/>
                  <a:gd name="T22" fmla="*/ 0 h 43"/>
                  <a:gd name="T23" fmla="*/ 12 w 12"/>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43">
                    <a:moveTo>
                      <a:pt x="0" y="37"/>
                    </a:moveTo>
                    <a:cubicBezTo>
                      <a:pt x="0" y="40"/>
                      <a:pt x="2" y="43"/>
                      <a:pt x="6" y="43"/>
                    </a:cubicBezTo>
                    <a:cubicBezTo>
                      <a:pt x="9" y="43"/>
                      <a:pt x="12" y="40"/>
                      <a:pt x="12" y="37"/>
                    </a:cubicBezTo>
                    <a:cubicBezTo>
                      <a:pt x="12" y="6"/>
                      <a:pt x="12" y="6"/>
                      <a:pt x="12" y="6"/>
                    </a:cubicBezTo>
                    <a:cubicBezTo>
                      <a:pt x="12" y="3"/>
                      <a:pt x="9" y="0"/>
                      <a:pt x="6" y="0"/>
                    </a:cubicBezTo>
                    <a:cubicBezTo>
                      <a:pt x="2" y="0"/>
                      <a:pt x="0" y="3"/>
                      <a:pt x="0" y="6"/>
                    </a:cubicBezTo>
                    <a:cubicBezTo>
                      <a:pt x="0" y="37"/>
                      <a:pt x="0" y="37"/>
                      <a:pt x="0" y="3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38" name="Freeform 201"/>
              <p:cNvSpPr>
                <a:spLocks noChangeArrowheads="1"/>
              </p:cNvSpPr>
              <p:nvPr/>
            </p:nvSpPr>
            <p:spPr bwMode="auto">
              <a:xfrm>
                <a:off x="368300" y="631825"/>
                <a:ext cx="44450" cy="146050"/>
              </a:xfrm>
              <a:custGeom>
                <a:avLst/>
                <a:gdLst>
                  <a:gd name="T0" fmla="*/ 0 w 12"/>
                  <a:gd name="T1" fmla="*/ 2147483647 h 39"/>
                  <a:gd name="T2" fmla="*/ 2147483647 w 12"/>
                  <a:gd name="T3" fmla="*/ 2147483647 h 39"/>
                  <a:gd name="T4" fmla="*/ 2147483647 w 12"/>
                  <a:gd name="T5" fmla="*/ 2147483647 h 39"/>
                  <a:gd name="T6" fmla="*/ 2147483647 w 12"/>
                  <a:gd name="T7" fmla="*/ 2147483647 h 39"/>
                  <a:gd name="T8" fmla="*/ 2147483647 w 12"/>
                  <a:gd name="T9" fmla="*/ 0 h 39"/>
                  <a:gd name="T10" fmla="*/ 0 w 12"/>
                  <a:gd name="T11" fmla="*/ 2147483647 h 39"/>
                  <a:gd name="T12" fmla="*/ 0 w 12"/>
                  <a:gd name="T13" fmla="*/ 2147483647 h 39"/>
                  <a:gd name="T14" fmla="*/ 0 60000 65536"/>
                  <a:gd name="T15" fmla="*/ 0 60000 65536"/>
                  <a:gd name="T16" fmla="*/ 0 60000 65536"/>
                  <a:gd name="T17" fmla="*/ 0 60000 65536"/>
                  <a:gd name="T18" fmla="*/ 0 60000 65536"/>
                  <a:gd name="T19" fmla="*/ 0 60000 65536"/>
                  <a:gd name="T20" fmla="*/ 0 60000 65536"/>
                  <a:gd name="T21" fmla="*/ 0 w 12"/>
                  <a:gd name="T22" fmla="*/ 0 h 39"/>
                  <a:gd name="T23" fmla="*/ 12 w 12"/>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39">
                    <a:moveTo>
                      <a:pt x="0" y="33"/>
                    </a:moveTo>
                    <a:cubicBezTo>
                      <a:pt x="0" y="36"/>
                      <a:pt x="2" y="39"/>
                      <a:pt x="6" y="39"/>
                    </a:cubicBezTo>
                    <a:cubicBezTo>
                      <a:pt x="9" y="39"/>
                      <a:pt x="12" y="36"/>
                      <a:pt x="12" y="33"/>
                    </a:cubicBezTo>
                    <a:cubicBezTo>
                      <a:pt x="12" y="6"/>
                      <a:pt x="12" y="6"/>
                      <a:pt x="12" y="6"/>
                    </a:cubicBezTo>
                    <a:cubicBezTo>
                      <a:pt x="12" y="3"/>
                      <a:pt x="9" y="0"/>
                      <a:pt x="6" y="0"/>
                    </a:cubicBezTo>
                    <a:cubicBezTo>
                      <a:pt x="2" y="0"/>
                      <a:pt x="0" y="3"/>
                      <a:pt x="0" y="6"/>
                    </a:cubicBezTo>
                    <a:cubicBezTo>
                      <a:pt x="0" y="33"/>
                      <a:pt x="0" y="33"/>
                      <a:pt x="0" y="3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39" name="Freeform 202"/>
              <p:cNvSpPr>
                <a:spLocks noChangeArrowheads="1"/>
              </p:cNvSpPr>
              <p:nvPr/>
            </p:nvSpPr>
            <p:spPr bwMode="auto">
              <a:xfrm>
                <a:off x="615950" y="365125"/>
                <a:ext cx="161925" cy="44450"/>
              </a:xfrm>
              <a:custGeom>
                <a:avLst/>
                <a:gdLst>
                  <a:gd name="T0" fmla="*/ 2147483647 w 43"/>
                  <a:gd name="T1" fmla="*/ 0 h 12"/>
                  <a:gd name="T2" fmla="*/ 0 w 43"/>
                  <a:gd name="T3" fmla="*/ 2147483647 h 12"/>
                  <a:gd name="T4" fmla="*/ 2147483647 w 43"/>
                  <a:gd name="T5" fmla="*/ 2147483647 h 12"/>
                  <a:gd name="T6" fmla="*/ 2147483647 w 43"/>
                  <a:gd name="T7" fmla="*/ 2147483647 h 12"/>
                  <a:gd name="T8" fmla="*/ 2147483647 w 43"/>
                  <a:gd name="T9" fmla="*/ 2147483647 h 12"/>
                  <a:gd name="T10" fmla="*/ 2147483647 w 43"/>
                  <a:gd name="T11" fmla="*/ 0 h 12"/>
                  <a:gd name="T12" fmla="*/ 2147483647 w 43"/>
                  <a:gd name="T13" fmla="*/ 0 h 12"/>
                  <a:gd name="T14" fmla="*/ 0 60000 65536"/>
                  <a:gd name="T15" fmla="*/ 0 60000 65536"/>
                  <a:gd name="T16" fmla="*/ 0 60000 65536"/>
                  <a:gd name="T17" fmla="*/ 0 60000 65536"/>
                  <a:gd name="T18" fmla="*/ 0 60000 65536"/>
                  <a:gd name="T19" fmla="*/ 0 60000 65536"/>
                  <a:gd name="T20" fmla="*/ 0 60000 65536"/>
                  <a:gd name="T21" fmla="*/ 0 w 43"/>
                  <a:gd name="T22" fmla="*/ 0 h 12"/>
                  <a:gd name="T23" fmla="*/ 43 w 4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12">
                    <a:moveTo>
                      <a:pt x="6" y="0"/>
                    </a:moveTo>
                    <a:cubicBezTo>
                      <a:pt x="3" y="0"/>
                      <a:pt x="0" y="3"/>
                      <a:pt x="0" y="6"/>
                    </a:cubicBezTo>
                    <a:cubicBezTo>
                      <a:pt x="0" y="10"/>
                      <a:pt x="3" y="12"/>
                      <a:pt x="6" y="12"/>
                    </a:cubicBezTo>
                    <a:cubicBezTo>
                      <a:pt x="37" y="12"/>
                      <a:pt x="37" y="12"/>
                      <a:pt x="37" y="12"/>
                    </a:cubicBezTo>
                    <a:cubicBezTo>
                      <a:pt x="40" y="12"/>
                      <a:pt x="43" y="10"/>
                      <a:pt x="43" y="6"/>
                    </a:cubicBezTo>
                    <a:cubicBezTo>
                      <a:pt x="43" y="3"/>
                      <a:pt x="40" y="0"/>
                      <a:pt x="37" y="0"/>
                    </a:cubicBezTo>
                    <a:cubicBezTo>
                      <a:pt x="6" y="0"/>
                      <a:pt x="6"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40" name="Freeform 203"/>
              <p:cNvSpPr>
                <a:spLocks noChangeArrowheads="1"/>
              </p:cNvSpPr>
              <p:nvPr/>
            </p:nvSpPr>
            <p:spPr bwMode="auto">
              <a:xfrm>
                <a:off x="0" y="365125"/>
                <a:ext cx="146050" cy="44450"/>
              </a:xfrm>
              <a:custGeom>
                <a:avLst/>
                <a:gdLst>
                  <a:gd name="T0" fmla="*/ 2147483647 w 39"/>
                  <a:gd name="T1" fmla="*/ 0 h 12"/>
                  <a:gd name="T2" fmla="*/ 0 w 39"/>
                  <a:gd name="T3" fmla="*/ 2147483647 h 12"/>
                  <a:gd name="T4" fmla="*/ 2147483647 w 39"/>
                  <a:gd name="T5" fmla="*/ 2147483647 h 12"/>
                  <a:gd name="T6" fmla="*/ 2147483647 w 39"/>
                  <a:gd name="T7" fmla="*/ 2147483647 h 12"/>
                  <a:gd name="T8" fmla="*/ 2147483647 w 39"/>
                  <a:gd name="T9" fmla="*/ 2147483647 h 12"/>
                  <a:gd name="T10" fmla="*/ 2147483647 w 39"/>
                  <a:gd name="T11" fmla="*/ 0 h 12"/>
                  <a:gd name="T12" fmla="*/ 2147483647 w 39"/>
                  <a:gd name="T13" fmla="*/ 0 h 12"/>
                  <a:gd name="T14" fmla="*/ 0 60000 65536"/>
                  <a:gd name="T15" fmla="*/ 0 60000 65536"/>
                  <a:gd name="T16" fmla="*/ 0 60000 65536"/>
                  <a:gd name="T17" fmla="*/ 0 60000 65536"/>
                  <a:gd name="T18" fmla="*/ 0 60000 65536"/>
                  <a:gd name="T19" fmla="*/ 0 60000 65536"/>
                  <a:gd name="T20" fmla="*/ 0 60000 65536"/>
                  <a:gd name="T21" fmla="*/ 0 w 39"/>
                  <a:gd name="T22" fmla="*/ 0 h 12"/>
                  <a:gd name="T23" fmla="*/ 39 w 39"/>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12">
                    <a:moveTo>
                      <a:pt x="6" y="0"/>
                    </a:moveTo>
                    <a:cubicBezTo>
                      <a:pt x="3" y="0"/>
                      <a:pt x="0" y="3"/>
                      <a:pt x="0" y="6"/>
                    </a:cubicBezTo>
                    <a:cubicBezTo>
                      <a:pt x="0" y="10"/>
                      <a:pt x="3" y="12"/>
                      <a:pt x="6" y="12"/>
                    </a:cubicBezTo>
                    <a:cubicBezTo>
                      <a:pt x="33" y="12"/>
                      <a:pt x="33" y="12"/>
                      <a:pt x="33" y="12"/>
                    </a:cubicBezTo>
                    <a:cubicBezTo>
                      <a:pt x="36" y="12"/>
                      <a:pt x="39" y="10"/>
                      <a:pt x="39" y="6"/>
                    </a:cubicBezTo>
                    <a:cubicBezTo>
                      <a:pt x="39" y="3"/>
                      <a:pt x="36" y="0"/>
                      <a:pt x="33" y="0"/>
                    </a:cubicBezTo>
                    <a:cubicBezTo>
                      <a:pt x="6" y="0"/>
                      <a:pt x="6" y="0"/>
                      <a:pt x="6"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41" name="Freeform 204"/>
              <p:cNvSpPr>
                <a:spLocks noChangeArrowheads="1"/>
              </p:cNvSpPr>
              <p:nvPr/>
            </p:nvSpPr>
            <p:spPr bwMode="auto">
              <a:xfrm>
                <a:off x="577850" y="180975"/>
                <a:ext cx="155575" cy="109538"/>
              </a:xfrm>
              <a:custGeom>
                <a:avLst/>
                <a:gdLst>
                  <a:gd name="T0" fmla="*/ 2147483647 w 41"/>
                  <a:gd name="T1" fmla="*/ 2147483647 h 29"/>
                  <a:gd name="T2" fmla="*/ 2147483647 w 41"/>
                  <a:gd name="T3" fmla="*/ 2147483647 h 29"/>
                  <a:gd name="T4" fmla="*/ 2147483647 w 41"/>
                  <a:gd name="T5" fmla="*/ 2147483647 h 29"/>
                  <a:gd name="T6" fmla="*/ 2147483647 w 41"/>
                  <a:gd name="T7" fmla="*/ 2147483647 h 29"/>
                  <a:gd name="T8" fmla="*/ 2147483647 w 41"/>
                  <a:gd name="T9" fmla="*/ 2147483647 h 29"/>
                  <a:gd name="T10" fmla="*/ 2147483647 w 41"/>
                  <a:gd name="T11" fmla="*/ 2147483647 h 29"/>
                  <a:gd name="T12" fmla="*/ 2147483647 w 41"/>
                  <a:gd name="T13" fmla="*/ 2147483647 h 29"/>
                  <a:gd name="T14" fmla="*/ 0 60000 65536"/>
                  <a:gd name="T15" fmla="*/ 0 60000 65536"/>
                  <a:gd name="T16" fmla="*/ 0 60000 65536"/>
                  <a:gd name="T17" fmla="*/ 0 60000 65536"/>
                  <a:gd name="T18" fmla="*/ 0 60000 65536"/>
                  <a:gd name="T19" fmla="*/ 0 60000 65536"/>
                  <a:gd name="T20" fmla="*/ 0 60000 65536"/>
                  <a:gd name="T21" fmla="*/ 0 w 41"/>
                  <a:gd name="T22" fmla="*/ 0 h 29"/>
                  <a:gd name="T23" fmla="*/ 41 w 41"/>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9">
                    <a:moveTo>
                      <a:pt x="4" y="17"/>
                    </a:moveTo>
                    <a:cubicBezTo>
                      <a:pt x="1" y="19"/>
                      <a:pt x="0" y="22"/>
                      <a:pt x="2" y="25"/>
                    </a:cubicBezTo>
                    <a:cubicBezTo>
                      <a:pt x="4" y="28"/>
                      <a:pt x="7" y="29"/>
                      <a:pt x="10" y="27"/>
                    </a:cubicBezTo>
                    <a:cubicBezTo>
                      <a:pt x="37" y="12"/>
                      <a:pt x="37" y="12"/>
                      <a:pt x="37" y="12"/>
                    </a:cubicBezTo>
                    <a:cubicBezTo>
                      <a:pt x="40" y="10"/>
                      <a:pt x="41" y="7"/>
                      <a:pt x="39" y="4"/>
                    </a:cubicBezTo>
                    <a:cubicBezTo>
                      <a:pt x="38" y="1"/>
                      <a:pt x="34" y="0"/>
                      <a:pt x="31" y="1"/>
                    </a:cubicBezTo>
                    <a:cubicBezTo>
                      <a:pt x="4" y="17"/>
                      <a:pt x="4" y="17"/>
                      <a:pt x="4" y="1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42" name="Freeform 206"/>
              <p:cNvSpPr>
                <a:spLocks noChangeArrowheads="1"/>
              </p:cNvSpPr>
              <p:nvPr/>
            </p:nvSpPr>
            <p:spPr bwMode="auto">
              <a:xfrm>
                <a:off x="49213" y="496887"/>
                <a:ext cx="134938" cy="101600"/>
              </a:xfrm>
              <a:custGeom>
                <a:avLst/>
                <a:gdLst>
                  <a:gd name="T0" fmla="*/ 2147483647 w 36"/>
                  <a:gd name="T1" fmla="*/ 2147483647 h 27"/>
                  <a:gd name="T2" fmla="*/ 2147483647 w 36"/>
                  <a:gd name="T3" fmla="*/ 2147483647 h 27"/>
                  <a:gd name="T4" fmla="*/ 2147483647 w 36"/>
                  <a:gd name="T5" fmla="*/ 2147483647 h 27"/>
                  <a:gd name="T6" fmla="*/ 2147483647 w 36"/>
                  <a:gd name="T7" fmla="*/ 2147483647 h 27"/>
                  <a:gd name="T8" fmla="*/ 2147483647 w 36"/>
                  <a:gd name="T9" fmla="*/ 2147483647 h 27"/>
                  <a:gd name="T10" fmla="*/ 2147483647 w 36"/>
                  <a:gd name="T11" fmla="*/ 2147483647 h 27"/>
                  <a:gd name="T12" fmla="*/ 2147483647 w 36"/>
                  <a:gd name="T13" fmla="*/ 2147483647 h 27"/>
                  <a:gd name="T14" fmla="*/ 0 60000 65536"/>
                  <a:gd name="T15" fmla="*/ 0 60000 65536"/>
                  <a:gd name="T16" fmla="*/ 0 60000 65536"/>
                  <a:gd name="T17" fmla="*/ 0 60000 65536"/>
                  <a:gd name="T18" fmla="*/ 0 60000 65536"/>
                  <a:gd name="T19" fmla="*/ 0 60000 65536"/>
                  <a:gd name="T20" fmla="*/ 0 60000 65536"/>
                  <a:gd name="T21" fmla="*/ 0 w 36"/>
                  <a:gd name="T22" fmla="*/ 0 h 27"/>
                  <a:gd name="T23" fmla="*/ 36 w 36"/>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27">
                    <a:moveTo>
                      <a:pt x="3" y="15"/>
                    </a:moveTo>
                    <a:cubicBezTo>
                      <a:pt x="1" y="16"/>
                      <a:pt x="0" y="20"/>
                      <a:pt x="1" y="23"/>
                    </a:cubicBezTo>
                    <a:cubicBezTo>
                      <a:pt x="3" y="26"/>
                      <a:pt x="7" y="27"/>
                      <a:pt x="9" y="25"/>
                    </a:cubicBezTo>
                    <a:cubicBezTo>
                      <a:pt x="32" y="12"/>
                      <a:pt x="32" y="12"/>
                      <a:pt x="32" y="12"/>
                    </a:cubicBezTo>
                    <a:cubicBezTo>
                      <a:pt x="35" y="10"/>
                      <a:pt x="36" y="7"/>
                      <a:pt x="35" y="4"/>
                    </a:cubicBezTo>
                    <a:cubicBezTo>
                      <a:pt x="33" y="1"/>
                      <a:pt x="29" y="0"/>
                      <a:pt x="26" y="1"/>
                    </a:cubicBezTo>
                    <a:cubicBezTo>
                      <a:pt x="3" y="15"/>
                      <a:pt x="3" y="15"/>
                      <a:pt x="3" y="15"/>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43" name="Freeform 207"/>
              <p:cNvSpPr>
                <a:spLocks noChangeArrowheads="1"/>
              </p:cNvSpPr>
              <p:nvPr/>
            </p:nvSpPr>
            <p:spPr bwMode="auto">
              <a:xfrm>
                <a:off x="488950" y="46037"/>
                <a:ext cx="107950" cy="153988"/>
              </a:xfrm>
              <a:custGeom>
                <a:avLst/>
                <a:gdLst>
                  <a:gd name="T0" fmla="*/ 2147483647 w 29"/>
                  <a:gd name="T1" fmla="*/ 2147483647 h 41"/>
                  <a:gd name="T2" fmla="*/ 2147483647 w 29"/>
                  <a:gd name="T3" fmla="*/ 2147483647 h 41"/>
                  <a:gd name="T4" fmla="*/ 2147483647 w 29"/>
                  <a:gd name="T5" fmla="*/ 2147483647 h 41"/>
                  <a:gd name="T6" fmla="*/ 2147483647 w 29"/>
                  <a:gd name="T7" fmla="*/ 2147483647 h 41"/>
                  <a:gd name="T8" fmla="*/ 2147483647 w 29"/>
                  <a:gd name="T9" fmla="*/ 2147483647 h 41"/>
                  <a:gd name="T10" fmla="*/ 2147483647 w 29"/>
                  <a:gd name="T11" fmla="*/ 2147483647 h 41"/>
                  <a:gd name="T12" fmla="*/ 2147483647 w 29"/>
                  <a:gd name="T13" fmla="*/ 2147483647 h 41"/>
                  <a:gd name="T14" fmla="*/ 0 60000 65536"/>
                  <a:gd name="T15" fmla="*/ 0 60000 65536"/>
                  <a:gd name="T16" fmla="*/ 0 60000 65536"/>
                  <a:gd name="T17" fmla="*/ 0 60000 65536"/>
                  <a:gd name="T18" fmla="*/ 0 60000 65536"/>
                  <a:gd name="T19" fmla="*/ 0 60000 65536"/>
                  <a:gd name="T20" fmla="*/ 0 60000 65536"/>
                  <a:gd name="T21" fmla="*/ 0 w 29"/>
                  <a:gd name="T22" fmla="*/ 0 h 41"/>
                  <a:gd name="T23" fmla="*/ 29 w 29"/>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41">
                    <a:moveTo>
                      <a:pt x="2" y="31"/>
                    </a:moveTo>
                    <a:cubicBezTo>
                      <a:pt x="0" y="34"/>
                      <a:pt x="1" y="37"/>
                      <a:pt x="4" y="39"/>
                    </a:cubicBezTo>
                    <a:cubicBezTo>
                      <a:pt x="7" y="41"/>
                      <a:pt x="10" y="40"/>
                      <a:pt x="12" y="37"/>
                    </a:cubicBezTo>
                    <a:cubicBezTo>
                      <a:pt x="28" y="10"/>
                      <a:pt x="28" y="10"/>
                      <a:pt x="28" y="10"/>
                    </a:cubicBezTo>
                    <a:cubicBezTo>
                      <a:pt x="29" y="7"/>
                      <a:pt x="28" y="4"/>
                      <a:pt x="25" y="2"/>
                    </a:cubicBezTo>
                    <a:cubicBezTo>
                      <a:pt x="22" y="0"/>
                      <a:pt x="19" y="1"/>
                      <a:pt x="17" y="4"/>
                    </a:cubicBezTo>
                    <a:cubicBezTo>
                      <a:pt x="2" y="31"/>
                      <a:pt x="2" y="31"/>
                      <a:pt x="2" y="31"/>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44" name="Freeform 208"/>
              <p:cNvSpPr>
                <a:spLocks noChangeArrowheads="1"/>
              </p:cNvSpPr>
              <p:nvPr/>
            </p:nvSpPr>
            <p:spPr bwMode="auto">
              <a:xfrm>
                <a:off x="180975" y="593725"/>
                <a:ext cx="101600" cy="139700"/>
              </a:xfrm>
              <a:custGeom>
                <a:avLst/>
                <a:gdLst>
                  <a:gd name="T0" fmla="*/ 2147483647 w 27"/>
                  <a:gd name="T1" fmla="*/ 2147483647 h 37"/>
                  <a:gd name="T2" fmla="*/ 2147483647 w 27"/>
                  <a:gd name="T3" fmla="*/ 2147483647 h 37"/>
                  <a:gd name="T4" fmla="*/ 2147483647 w 27"/>
                  <a:gd name="T5" fmla="*/ 2147483647 h 37"/>
                  <a:gd name="T6" fmla="*/ 2147483647 w 27"/>
                  <a:gd name="T7" fmla="*/ 2147483647 h 37"/>
                  <a:gd name="T8" fmla="*/ 2147483647 w 27"/>
                  <a:gd name="T9" fmla="*/ 2147483647 h 37"/>
                  <a:gd name="T10" fmla="*/ 2147483647 w 27"/>
                  <a:gd name="T11" fmla="*/ 2147483647 h 37"/>
                  <a:gd name="T12" fmla="*/ 2147483647 w 27"/>
                  <a:gd name="T13" fmla="*/ 2147483647 h 37"/>
                  <a:gd name="T14" fmla="*/ 0 60000 65536"/>
                  <a:gd name="T15" fmla="*/ 0 60000 65536"/>
                  <a:gd name="T16" fmla="*/ 0 60000 65536"/>
                  <a:gd name="T17" fmla="*/ 0 60000 65536"/>
                  <a:gd name="T18" fmla="*/ 0 60000 65536"/>
                  <a:gd name="T19" fmla="*/ 0 60000 65536"/>
                  <a:gd name="T20" fmla="*/ 0 60000 65536"/>
                  <a:gd name="T21" fmla="*/ 0 w 27"/>
                  <a:gd name="T22" fmla="*/ 0 h 37"/>
                  <a:gd name="T23" fmla="*/ 27 w 2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37">
                    <a:moveTo>
                      <a:pt x="2" y="27"/>
                    </a:moveTo>
                    <a:cubicBezTo>
                      <a:pt x="0" y="30"/>
                      <a:pt x="1" y="33"/>
                      <a:pt x="4" y="35"/>
                    </a:cubicBezTo>
                    <a:cubicBezTo>
                      <a:pt x="7" y="37"/>
                      <a:pt x="11" y="36"/>
                      <a:pt x="12" y="33"/>
                    </a:cubicBezTo>
                    <a:cubicBezTo>
                      <a:pt x="26" y="10"/>
                      <a:pt x="26" y="10"/>
                      <a:pt x="26" y="10"/>
                    </a:cubicBezTo>
                    <a:cubicBezTo>
                      <a:pt x="27" y="7"/>
                      <a:pt x="26" y="3"/>
                      <a:pt x="23" y="1"/>
                    </a:cubicBezTo>
                    <a:cubicBezTo>
                      <a:pt x="20" y="0"/>
                      <a:pt x="17" y="1"/>
                      <a:pt x="15" y="4"/>
                    </a:cubicBezTo>
                    <a:cubicBezTo>
                      <a:pt x="2" y="27"/>
                      <a:pt x="2" y="27"/>
                      <a:pt x="2" y="2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45" name="Freeform 209"/>
              <p:cNvSpPr>
                <a:spLocks noChangeArrowheads="1"/>
              </p:cNvSpPr>
              <p:nvPr/>
            </p:nvSpPr>
            <p:spPr bwMode="auto">
              <a:xfrm>
                <a:off x="180975" y="46037"/>
                <a:ext cx="107950" cy="153988"/>
              </a:xfrm>
              <a:custGeom>
                <a:avLst/>
                <a:gdLst>
                  <a:gd name="T0" fmla="*/ 2147483647 w 29"/>
                  <a:gd name="T1" fmla="*/ 2147483647 h 41"/>
                  <a:gd name="T2" fmla="*/ 2147483647 w 29"/>
                  <a:gd name="T3" fmla="*/ 2147483647 h 41"/>
                  <a:gd name="T4" fmla="*/ 2147483647 w 29"/>
                  <a:gd name="T5" fmla="*/ 2147483647 h 41"/>
                  <a:gd name="T6" fmla="*/ 2147483647 w 29"/>
                  <a:gd name="T7" fmla="*/ 2147483647 h 41"/>
                  <a:gd name="T8" fmla="*/ 2147483647 w 29"/>
                  <a:gd name="T9" fmla="*/ 2147483647 h 41"/>
                  <a:gd name="T10" fmla="*/ 2147483647 w 29"/>
                  <a:gd name="T11" fmla="*/ 2147483647 h 41"/>
                  <a:gd name="T12" fmla="*/ 2147483647 w 29"/>
                  <a:gd name="T13" fmla="*/ 2147483647 h 41"/>
                  <a:gd name="T14" fmla="*/ 0 60000 65536"/>
                  <a:gd name="T15" fmla="*/ 0 60000 65536"/>
                  <a:gd name="T16" fmla="*/ 0 60000 65536"/>
                  <a:gd name="T17" fmla="*/ 0 60000 65536"/>
                  <a:gd name="T18" fmla="*/ 0 60000 65536"/>
                  <a:gd name="T19" fmla="*/ 0 60000 65536"/>
                  <a:gd name="T20" fmla="*/ 0 60000 65536"/>
                  <a:gd name="T21" fmla="*/ 0 w 29"/>
                  <a:gd name="T22" fmla="*/ 0 h 41"/>
                  <a:gd name="T23" fmla="*/ 29 w 29"/>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41">
                    <a:moveTo>
                      <a:pt x="17" y="37"/>
                    </a:moveTo>
                    <a:cubicBezTo>
                      <a:pt x="19" y="40"/>
                      <a:pt x="23" y="41"/>
                      <a:pt x="25" y="39"/>
                    </a:cubicBezTo>
                    <a:cubicBezTo>
                      <a:pt x="28" y="37"/>
                      <a:pt x="29" y="34"/>
                      <a:pt x="28" y="31"/>
                    </a:cubicBezTo>
                    <a:cubicBezTo>
                      <a:pt x="12" y="4"/>
                      <a:pt x="12" y="4"/>
                      <a:pt x="12" y="4"/>
                    </a:cubicBezTo>
                    <a:cubicBezTo>
                      <a:pt x="11" y="1"/>
                      <a:pt x="7" y="0"/>
                      <a:pt x="4" y="2"/>
                    </a:cubicBezTo>
                    <a:cubicBezTo>
                      <a:pt x="1" y="4"/>
                      <a:pt x="0" y="7"/>
                      <a:pt x="2" y="10"/>
                    </a:cubicBezTo>
                    <a:cubicBezTo>
                      <a:pt x="17" y="37"/>
                      <a:pt x="17" y="37"/>
                      <a:pt x="17" y="3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46" name="Freeform 210"/>
              <p:cNvSpPr>
                <a:spLocks noChangeArrowheads="1"/>
              </p:cNvSpPr>
              <p:nvPr/>
            </p:nvSpPr>
            <p:spPr bwMode="auto">
              <a:xfrm>
                <a:off x="495300" y="593725"/>
                <a:ext cx="101600" cy="139700"/>
              </a:xfrm>
              <a:custGeom>
                <a:avLst/>
                <a:gdLst>
                  <a:gd name="T0" fmla="*/ 2147483647 w 27"/>
                  <a:gd name="T1" fmla="*/ 2147483647 h 37"/>
                  <a:gd name="T2" fmla="*/ 2147483647 w 27"/>
                  <a:gd name="T3" fmla="*/ 2147483647 h 37"/>
                  <a:gd name="T4" fmla="*/ 2147483647 w 27"/>
                  <a:gd name="T5" fmla="*/ 2147483647 h 37"/>
                  <a:gd name="T6" fmla="*/ 2147483647 w 27"/>
                  <a:gd name="T7" fmla="*/ 2147483647 h 37"/>
                  <a:gd name="T8" fmla="*/ 2147483647 w 27"/>
                  <a:gd name="T9" fmla="*/ 2147483647 h 37"/>
                  <a:gd name="T10" fmla="*/ 2147483647 w 27"/>
                  <a:gd name="T11" fmla="*/ 2147483647 h 37"/>
                  <a:gd name="T12" fmla="*/ 2147483647 w 27"/>
                  <a:gd name="T13" fmla="*/ 2147483647 h 37"/>
                  <a:gd name="T14" fmla="*/ 0 60000 65536"/>
                  <a:gd name="T15" fmla="*/ 0 60000 65536"/>
                  <a:gd name="T16" fmla="*/ 0 60000 65536"/>
                  <a:gd name="T17" fmla="*/ 0 60000 65536"/>
                  <a:gd name="T18" fmla="*/ 0 60000 65536"/>
                  <a:gd name="T19" fmla="*/ 0 60000 65536"/>
                  <a:gd name="T20" fmla="*/ 0 60000 65536"/>
                  <a:gd name="T21" fmla="*/ 0 w 27"/>
                  <a:gd name="T22" fmla="*/ 0 h 37"/>
                  <a:gd name="T23" fmla="*/ 27 w 2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37">
                    <a:moveTo>
                      <a:pt x="15" y="33"/>
                    </a:moveTo>
                    <a:cubicBezTo>
                      <a:pt x="17" y="36"/>
                      <a:pt x="20" y="37"/>
                      <a:pt x="23" y="35"/>
                    </a:cubicBezTo>
                    <a:cubicBezTo>
                      <a:pt x="26" y="33"/>
                      <a:pt x="27" y="30"/>
                      <a:pt x="26" y="27"/>
                    </a:cubicBezTo>
                    <a:cubicBezTo>
                      <a:pt x="12" y="4"/>
                      <a:pt x="12" y="4"/>
                      <a:pt x="12" y="4"/>
                    </a:cubicBezTo>
                    <a:cubicBezTo>
                      <a:pt x="11" y="1"/>
                      <a:pt x="7" y="0"/>
                      <a:pt x="4" y="1"/>
                    </a:cubicBezTo>
                    <a:cubicBezTo>
                      <a:pt x="1" y="3"/>
                      <a:pt x="0" y="7"/>
                      <a:pt x="2" y="10"/>
                    </a:cubicBezTo>
                    <a:cubicBezTo>
                      <a:pt x="15" y="33"/>
                      <a:pt x="15" y="33"/>
                      <a:pt x="15" y="3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47" name="Freeform 211"/>
              <p:cNvSpPr>
                <a:spLocks noChangeArrowheads="1"/>
              </p:cNvSpPr>
              <p:nvPr/>
            </p:nvSpPr>
            <p:spPr bwMode="auto">
              <a:xfrm>
                <a:off x="49213" y="180975"/>
                <a:ext cx="149225" cy="109538"/>
              </a:xfrm>
              <a:custGeom>
                <a:avLst/>
                <a:gdLst>
                  <a:gd name="T0" fmla="*/ 2147483647 w 40"/>
                  <a:gd name="T1" fmla="*/ 2147483647 h 29"/>
                  <a:gd name="T2" fmla="*/ 2147483647 w 40"/>
                  <a:gd name="T3" fmla="*/ 2147483647 h 29"/>
                  <a:gd name="T4" fmla="*/ 2147483647 w 40"/>
                  <a:gd name="T5" fmla="*/ 2147483647 h 29"/>
                  <a:gd name="T6" fmla="*/ 2147483647 w 40"/>
                  <a:gd name="T7" fmla="*/ 2147483647 h 29"/>
                  <a:gd name="T8" fmla="*/ 2147483647 w 40"/>
                  <a:gd name="T9" fmla="*/ 2147483647 h 29"/>
                  <a:gd name="T10" fmla="*/ 2147483647 w 40"/>
                  <a:gd name="T11" fmla="*/ 2147483647 h 29"/>
                  <a:gd name="T12" fmla="*/ 2147483647 w 40"/>
                  <a:gd name="T13" fmla="*/ 2147483647 h 29"/>
                  <a:gd name="T14" fmla="*/ 0 60000 65536"/>
                  <a:gd name="T15" fmla="*/ 0 60000 65536"/>
                  <a:gd name="T16" fmla="*/ 0 60000 65536"/>
                  <a:gd name="T17" fmla="*/ 0 60000 65536"/>
                  <a:gd name="T18" fmla="*/ 0 60000 65536"/>
                  <a:gd name="T19" fmla="*/ 0 60000 65536"/>
                  <a:gd name="T20" fmla="*/ 0 60000 65536"/>
                  <a:gd name="T21" fmla="*/ 0 w 40"/>
                  <a:gd name="T22" fmla="*/ 0 h 29"/>
                  <a:gd name="T23" fmla="*/ 40 w 40"/>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29">
                    <a:moveTo>
                      <a:pt x="30" y="27"/>
                    </a:moveTo>
                    <a:cubicBezTo>
                      <a:pt x="33" y="29"/>
                      <a:pt x="37" y="28"/>
                      <a:pt x="38" y="25"/>
                    </a:cubicBezTo>
                    <a:cubicBezTo>
                      <a:pt x="40" y="22"/>
                      <a:pt x="39" y="19"/>
                      <a:pt x="36" y="17"/>
                    </a:cubicBezTo>
                    <a:cubicBezTo>
                      <a:pt x="9" y="1"/>
                      <a:pt x="9" y="1"/>
                      <a:pt x="9" y="1"/>
                    </a:cubicBezTo>
                    <a:cubicBezTo>
                      <a:pt x="7" y="0"/>
                      <a:pt x="3" y="1"/>
                      <a:pt x="1" y="4"/>
                    </a:cubicBezTo>
                    <a:cubicBezTo>
                      <a:pt x="0" y="7"/>
                      <a:pt x="1" y="10"/>
                      <a:pt x="3" y="12"/>
                    </a:cubicBezTo>
                    <a:cubicBezTo>
                      <a:pt x="30" y="27"/>
                      <a:pt x="30" y="27"/>
                      <a:pt x="30" y="2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48" name="Freeform 212"/>
              <p:cNvSpPr>
                <a:spLocks noChangeArrowheads="1"/>
              </p:cNvSpPr>
              <p:nvPr/>
            </p:nvSpPr>
            <p:spPr bwMode="auto">
              <a:xfrm>
                <a:off x="593725" y="496887"/>
                <a:ext cx="139700" cy="101600"/>
              </a:xfrm>
              <a:custGeom>
                <a:avLst/>
                <a:gdLst>
                  <a:gd name="T0" fmla="*/ 2147483647 w 37"/>
                  <a:gd name="T1" fmla="*/ 2147483647 h 27"/>
                  <a:gd name="T2" fmla="*/ 2147483647 w 37"/>
                  <a:gd name="T3" fmla="*/ 2147483647 h 27"/>
                  <a:gd name="T4" fmla="*/ 2147483647 w 37"/>
                  <a:gd name="T5" fmla="*/ 2147483647 h 27"/>
                  <a:gd name="T6" fmla="*/ 2147483647 w 37"/>
                  <a:gd name="T7" fmla="*/ 2147483647 h 27"/>
                  <a:gd name="T8" fmla="*/ 2147483647 w 37"/>
                  <a:gd name="T9" fmla="*/ 2147483647 h 27"/>
                  <a:gd name="T10" fmla="*/ 2147483647 w 37"/>
                  <a:gd name="T11" fmla="*/ 2147483647 h 27"/>
                  <a:gd name="T12" fmla="*/ 2147483647 w 37"/>
                  <a:gd name="T13" fmla="*/ 2147483647 h 27"/>
                  <a:gd name="T14" fmla="*/ 0 60000 65536"/>
                  <a:gd name="T15" fmla="*/ 0 60000 65536"/>
                  <a:gd name="T16" fmla="*/ 0 60000 65536"/>
                  <a:gd name="T17" fmla="*/ 0 60000 65536"/>
                  <a:gd name="T18" fmla="*/ 0 60000 65536"/>
                  <a:gd name="T19" fmla="*/ 0 60000 65536"/>
                  <a:gd name="T20" fmla="*/ 0 60000 65536"/>
                  <a:gd name="T21" fmla="*/ 0 w 37"/>
                  <a:gd name="T22" fmla="*/ 0 h 27"/>
                  <a:gd name="T23" fmla="*/ 37 w 3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 h="27">
                    <a:moveTo>
                      <a:pt x="27" y="25"/>
                    </a:moveTo>
                    <a:cubicBezTo>
                      <a:pt x="30" y="27"/>
                      <a:pt x="34" y="26"/>
                      <a:pt x="35" y="23"/>
                    </a:cubicBezTo>
                    <a:cubicBezTo>
                      <a:pt x="37" y="20"/>
                      <a:pt x="36" y="16"/>
                      <a:pt x="33" y="15"/>
                    </a:cubicBezTo>
                    <a:cubicBezTo>
                      <a:pt x="10" y="1"/>
                      <a:pt x="10" y="1"/>
                      <a:pt x="10" y="1"/>
                    </a:cubicBezTo>
                    <a:cubicBezTo>
                      <a:pt x="7" y="0"/>
                      <a:pt x="3" y="1"/>
                      <a:pt x="2" y="4"/>
                    </a:cubicBezTo>
                    <a:cubicBezTo>
                      <a:pt x="0" y="7"/>
                      <a:pt x="1" y="10"/>
                      <a:pt x="4" y="12"/>
                    </a:cubicBezTo>
                    <a:cubicBezTo>
                      <a:pt x="27" y="25"/>
                      <a:pt x="27" y="25"/>
                      <a:pt x="27" y="25"/>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grpSp>
        <p:nvGrpSpPr>
          <p:cNvPr id="10" name="Group 46"/>
          <p:cNvGrpSpPr>
            <a:grpSpLocks/>
          </p:cNvGrpSpPr>
          <p:nvPr/>
        </p:nvGrpSpPr>
        <p:grpSpPr bwMode="auto">
          <a:xfrm>
            <a:off x="6086475" y="1555750"/>
            <a:ext cx="2203450" cy="2635250"/>
            <a:chOff x="0" y="0"/>
            <a:chExt cx="1652841" cy="1975387"/>
          </a:xfrm>
        </p:grpSpPr>
        <p:sp>
          <p:nvSpPr>
            <p:cNvPr id="80928" name="Shape 14694"/>
            <p:cNvSpPr>
              <a:spLocks noChangeArrowheads="1"/>
            </p:cNvSpPr>
            <p:nvPr/>
          </p:nvSpPr>
          <p:spPr bwMode="auto">
            <a:xfrm>
              <a:off x="0" y="0"/>
              <a:ext cx="1652841" cy="197538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8135" y="18210"/>
                  </a:moveTo>
                  <a:cubicBezTo>
                    <a:pt x="14785" y="18210"/>
                    <a:pt x="14785" y="18210"/>
                    <a:pt x="14785" y="18210"/>
                  </a:cubicBezTo>
                  <a:cubicBezTo>
                    <a:pt x="14785" y="18210"/>
                    <a:pt x="14843" y="18258"/>
                    <a:pt x="14843" y="18258"/>
                  </a:cubicBezTo>
                  <a:cubicBezTo>
                    <a:pt x="15305" y="18646"/>
                    <a:pt x="15536" y="19130"/>
                    <a:pt x="15536" y="19663"/>
                  </a:cubicBezTo>
                  <a:cubicBezTo>
                    <a:pt x="15536" y="20196"/>
                    <a:pt x="15305" y="20680"/>
                    <a:pt x="14843" y="21019"/>
                  </a:cubicBezTo>
                  <a:cubicBezTo>
                    <a:pt x="14381" y="21406"/>
                    <a:pt x="13861" y="21600"/>
                    <a:pt x="13168" y="21600"/>
                  </a:cubicBezTo>
                  <a:cubicBezTo>
                    <a:pt x="12533" y="21600"/>
                    <a:pt x="12013" y="21406"/>
                    <a:pt x="11551" y="21019"/>
                  </a:cubicBezTo>
                  <a:cubicBezTo>
                    <a:pt x="11089" y="20680"/>
                    <a:pt x="10858" y="20196"/>
                    <a:pt x="10858" y="19663"/>
                  </a:cubicBezTo>
                  <a:cubicBezTo>
                    <a:pt x="10858" y="19130"/>
                    <a:pt x="11089" y="18646"/>
                    <a:pt x="11551" y="18258"/>
                  </a:cubicBezTo>
                  <a:cubicBezTo>
                    <a:pt x="11551" y="18258"/>
                    <a:pt x="11551" y="18210"/>
                    <a:pt x="11551" y="18210"/>
                  </a:cubicBezTo>
                  <a:cubicBezTo>
                    <a:pt x="9125" y="18210"/>
                    <a:pt x="9125" y="18210"/>
                    <a:pt x="9125" y="18210"/>
                  </a:cubicBezTo>
                  <a:cubicBezTo>
                    <a:pt x="9125" y="18210"/>
                    <a:pt x="9125" y="18161"/>
                    <a:pt x="9125" y="18113"/>
                  </a:cubicBezTo>
                  <a:cubicBezTo>
                    <a:pt x="9125" y="16030"/>
                    <a:pt x="8201" y="14190"/>
                    <a:pt x="6411" y="12737"/>
                  </a:cubicBezTo>
                  <a:cubicBezTo>
                    <a:pt x="4678" y="11236"/>
                    <a:pt x="2483" y="10461"/>
                    <a:pt x="0" y="10461"/>
                  </a:cubicBezTo>
                  <a:cubicBezTo>
                    <a:pt x="0" y="8282"/>
                    <a:pt x="0" y="8282"/>
                    <a:pt x="0" y="8282"/>
                  </a:cubicBezTo>
                  <a:cubicBezTo>
                    <a:pt x="58" y="8378"/>
                    <a:pt x="116" y="8427"/>
                    <a:pt x="173" y="8475"/>
                  </a:cubicBezTo>
                  <a:cubicBezTo>
                    <a:pt x="635" y="8863"/>
                    <a:pt x="1213" y="9057"/>
                    <a:pt x="1848" y="9057"/>
                  </a:cubicBezTo>
                  <a:cubicBezTo>
                    <a:pt x="2483" y="9057"/>
                    <a:pt x="3061" y="8863"/>
                    <a:pt x="3523" y="8475"/>
                  </a:cubicBezTo>
                  <a:cubicBezTo>
                    <a:pt x="3985" y="8088"/>
                    <a:pt x="4216" y="7652"/>
                    <a:pt x="4216" y="7071"/>
                  </a:cubicBezTo>
                  <a:cubicBezTo>
                    <a:pt x="4216" y="6538"/>
                    <a:pt x="3985" y="6102"/>
                    <a:pt x="3523" y="5715"/>
                  </a:cubicBezTo>
                  <a:cubicBezTo>
                    <a:pt x="3061" y="5327"/>
                    <a:pt x="2483" y="5134"/>
                    <a:pt x="1848" y="5134"/>
                  </a:cubicBezTo>
                  <a:cubicBezTo>
                    <a:pt x="1213" y="5134"/>
                    <a:pt x="635" y="5327"/>
                    <a:pt x="173" y="5715"/>
                  </a:cubicBezTo>
                  <a:cubicBezTo>
                    <a:pt x="116" y="5763"/>
                    <a:pt x="58" y="5812"/>
                    <a:pt x="0" y="5909"/>
                  </a:cubicBezTo>
                  <a:cubicBezTo>
                    <a:pt x="0" y="2954"/>
                    <a:pt x="0" y="2954"/>
                    <a:pt x="0" y="2954"/>
                  </a:cubicBezTo>
                  <a:cubicBezTo>
                    <a:pt x="58" y="2954"/>
                    <a:pt x="58" y="2954"/>
                    <a:pt x="116" y="2954"/>
                  </a:cubicBezTo>
                  <a:cubicBezTo>
                    <a:pt x="693" y="2954"/>
                    <a:pt x="1271" y="2954"/>
                    <a:pt x="1848" y="3003"/>
                  </a:cubicBezTo>
                  <a:cubicBezTo>
                    <a:pt x="3870" y="0"/>
                    <a:pt x="3870" y="0"/>
                    <a:pt x="3870" y="0"/>
                  </a:cubicBezTo>
                  <a:cubicBezTo>
                    <a:pt x="5025" y="194"/>
                    <a:pt x="6180" y="387"/>
                    <a:pt x="7277" y="726"/>
                  </a:cubicBezTo>
                  <a:cubicBezTo>
                    <a:pt x="7277" y="4165"/>
                    <a:pt x="7277" y="4165"/>
                    <a:pt x="7277" y="4165"/>
                  </a:cubicBezTo>
                  <a:cubicBezTo>
                    <a:pt x="8490" y="4601"/>
                    <a:pt x="9645" y="5134"/>
                    <a:pt x="10742" y="5812"/>
                  </a:cubicBezTo>
                  <a:cubicBezTo>
                    <a:pt x="14207" y="4068"/>
                    <a:pt x="14207" y="4068"/>
                    <a:pt x="14207" y="4068"/>
                  </a:cubicBezTo>
                  <a:cubicBezTo>
                    <a:pt x="14670" y="4407"/>
                    <a:pt x="15132" y="4746"/>
                    <a:pt x="15594" y="5134"/>
                  </a:cubicBezTo>
                  <a:cubicBezTo>
                    <a:pt x="15940" y="5473"/>
                    <a:pt x="16287" y="5763"/>
                    <a:pt x="16633" y="6102"/>
                  </a:cubicBezTo>
                  <a:cubicBezTo>
                    <a:pt x="14554" y="9008"/>
                    <a:pt x="14554" y="9008"/>
                    <a:pt x="14554" y="9008"/>
                  </a:cubicBezTo>
                  <a:cubicBezTo>
                    <a:pt x="15363" y="9880"/>
                    <a:pt x="16056" y="10848"/>
                    <a:pt x="16633" y="11817"/>
                  </a:cubicBezTo>
                  <a:cubicBezTo>
                    <a:pt x="20734" y="11817"/>
                    <a:pt x="20734" y="11817"/>
                    <a:pt x="20734" y="11817"/>
                  </a:cubicBezTo>
                  <a:cubicBezTo>
                    <a:pt x="21080" y="12737"/>
                    <a:pt x="21369" y="13657"/>
                    <a:pt x="21600" y="14578"/>
                  </a:cubicBezTo>
                  <a:cubicBezTo>
                    <a:pt x="18077" y="16515"/>
                    <a:pt x="18077" y="16515"/>
                    <a:pt x="18077" y="16515"/>
                  </a:cubicBezTo>
                  <a:cubicBezTo>
                    <a:pt x="18135" y="17048"/>
                    <a:pt x="18135" y="17580"/>
                    <a:pt x="18135" y="18113"/>
                  </a:cubicBezTo>
                  <a:cubicBezTo>
                    <a:pt x="18135" y="18161"/>
                    <a:pt x="18135" y="18161"/>
                    <a:pt x="18135" y="18210"/>
                  </a:cubicBezTo>
                  <a:close/>
                </a:path>
              </a:pathLst>
            </a:custGeom>
            <a:solidFill>
              <a:srgbClr val="FFC000"/>
            </a:solidFill>
            <a:ln w="19050">
              <a:solidFill>
                <a:srgbClr val="F2F2F2"/>
              </a:solidFill>
              <a:miter lim="800000"/>
              <a:headEnd/>
              <a:tailEnd/>
            </a:ln>
          </p:spPr>
          <p:txBody>
            <a:bodyPr lIns="0" tIns="0" rIns="0" bIns="0"/>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sym typeface="微软雅黑" pitchFamily="34" charset="-122"/>
              </a:endParaRPr>
            </a:p>
          </p:txBody>
        </p:sp>
        <p:grpSp>
          <p:nvGrpSpPr>
            <p:cNvPr id="80929" name="Group 48"/>
            <p:cNvGrpSpPr>
              <a:grpSpLocks/>
            </p:cNvGrpSpPr>
            <p:nvPr/>
          </p:nvGrpSpPr>
          <p:grpSpPr bwMode="auto">
            <a:xfrm>
              <a:off x="528763" y="731241"/>
              <a:ext cx="595313" cy="560785"/>
              <a:chOff x="0" y="0"/>
              <a:chExt cx="793750" cy="747713"/>
            </a:xfrm>
          </p:grpSpPr>
          <p:sp>
            <p:nvSpPr>
              <p:cNvPr id="80930" name="Freeform 222"/>
              <p:cNvSpPr>
                <a:spLocks noEditPoints="1" noChangeArrowheads="1"/>
              </p:cNvSpPr>
              <p:nvPr/>
            </p:nvSpPr>
            <p:spPr bwMode="auto">
              <a:xfrm>
                <a:off x="0" y="0"/>
                <a:ext cx="793750" cy="387350"/>
              </a:xfrm>
              <a:custGeom>
                <a:avLst/>
                <a:gdLst>
                  <a:gd name="T0" fmla="*/ 2147483647 w 211"/>
                  <a:gd name="T1" fmla="*/ 2147483647 h 103"/>
                  <a:gd name="T2" fmla="*/ 2147483647 w 211"/>
                  <a:gd name="T3" fmla="*/ 2147483647 h 103"/>
                  <a:gd name="T4" fmla="*/ 2147483647 w 211"/>
                  <a:gd name="T5" fmla="*/ 2147483647 h 103"/>
                  <a:gd name="T6" fmla="*/ 2147483647 w 211"/>
                  <a:gd name="T7" fmla="*/ 2147483647 h 103"/>
                  <a:gd name="T8" fmla="*/ 2147483647 w 211"/>
                  <a:gd name="T9" fmla="*/ 2147483647 h 103"/>
                  <a:gd name="T10" fmla="*/ 2147483647 w 211"/>
                  <a:gd name="T11" fmla="*/ 2147483647 h 103"/>
                  <a:gd name="T12" fmla="*/ 2147483647 w 211"/>
                  <a:gd name="T13" fmla="*/ 2147483647 h 103"/>
                  <a:gd name="T14" fmla="*/ 2147483647 w 211"/>
                  <a:gd name="T15" fmla="*/ 2147483647 h 103"/>
                  <a:gd name="T16" fmla="*/ 2147483647 w 211"/>
                  <a:gd name="T17" fmla="*/ 2147483647 h 103"/>
                  <a:gd name="T18" fmla="*/ 2147483647 w 211"/>
                  <a:gd name="T19" fmla="*/ 2147483647 h 103"/>
                  <a:gd name="T20" fmla="*/ 2147483647 w 211"/>
                  <a:gd name="T21" fmla="*/ 2147483647 h 103"/>
                  <a:gd name="T22" fmla="*/ 2147483647 w 211"/>
                  <a:gd name="T23" fmla="*/ 2147483647 h 103"/>
                  <a:gd name="T24" fmla="*/ 2147483647 w 211"/>
                  <a:gd name="T25" fmla="*/ 2147483647 h 103"/>
                  <a:gd name="T26" fmla="*/ 2147483647 w 211"/>
                  <a:gd name="T27" fmla="*/ 2147483647 h 103"/>
                  <a:gd name="T28" fmla="*/ 2147483647 w 211"/>
                  <a:gd name="T29" fmla="*/ 2147483647 h 103"/>
                  <a:gd name="T30" fmla="*/ 2147483647 w 211"/>
                  <a:gd name="T31" fmla="*/ 2147483647 h 103"/>
                  <a:gd name="T32" fmla="*/ 2147483647 w 211"/>
                  <a:gd name="T33" fmla="*/ 2147483647 h 103"/>
                  <a:gd name="T34" fmla="*/ 2147483647 w 211"/>
                  <a:gd name="T35" fmla="*/ 2147483647 h 103"/>
                  <a:gd name="T36" fmla="*/ 2147483647 w 211"/>
                  <a:gd name="T37" fmla="*/ 2147483647 h 103"/>
                  <a:gd name="T38" fmla="*/ 2147483647 w 211"/>
                  <a:gd name="T39" fmla="*/ 2147483647 h 103"/>
                  <a:gd name="T40" fmla="*/ 2147483647 w 211"/>
                  <a:gd name="T41" fmla="*/ 2147483647 h 103"/>
                  <a:gd name="T42" fmla="*/ 2147483647 w 211"/>
                  <a:gd name="T43" fmla="*/ 2147483647 h 103"/>
                  <a:gd name="T44" fmla="*/ 2147483647 w 211"/>
                  <a:gd name="T45" fmla="*/ 2147483647 h 103"/>
                  <a:gd name="T46" fmla="*/ 2147483647 w 211"/>
                  <a:gd name="T47" fmla="*/ 2147483647 h 103"/>
                  <a:gd name="T48" fmla="*/ 2147483647 w 211"/>
                  <a:gd name="T49" fmla="*/ 2147483647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103"/>
                  <a:gd name="T77" fmla="*/ 211 w 211"/>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103">
                    <a:moveTo>
                      <a:pt x="158" y="47"/>
                    </a:moveTo>
                    <a:cubicBezTo>
                      <a:pt x="155" y="32"/>
                      <a:pt x="141" y="22"/>
                      <a:pt x="127" y="18"/>
                    </a:cubicBezTo>
                    <a:cubicBezTo>
                      <a:pt x="109" y="13"/>
                      <a:pt x="89" y="16"/>
                      <a:pt x="76" y="30"/>
                    </a:cubicBezTo>
                    <a:cubicBezTo>
                      <a:pt x="76" y="30"/>
                      <a:pt x="76" y="30"/>
                      <a:pt x="76" y="30"/>
                    </a:cubicBezTo>
                    <a:cubicBezTo>
                      <a:pt x="74" y="32"/>
                      <a:pt x="70" y="32"/>
                      <a:pt x="68" y="30"/>
                    </a:cubicBezTo>
                    <a:cubicBezTo>
                      <a:pt x="47" y="14"/>
                      <a:pt x="19" y="29"/>
                      <a:pt x="15" y="52"/>
                    </a:cubicBezTo>
                    <a:cubicBezTo>
                      <a:pt x="12" y="64"/>
                      <a:pt x="17" y="77"/>
                      <a:pt x="31" y="87"/>
                    </a:cubicBezTo>
                    <a:cubicBezTo>
                      <a:pt x="179" y="91"/>
                      <a:pt x="179" y="91"/>
                      <a:pt x="179" y="91"/>
                    </a:cubicBezTo>
                    <a:cubicBezTo>
                      <a:pt x="190" y="87"/>
                      <a:pt x="196" y="79"/>
                      <a:pt x="196" y="72"/>
                    </a:cubicBezTo>
                    <a:cubicBezTo>
                      <a:pt x="198" y="55"/>
                      <a:pt x="181" y="47"/>
                      <a:pt x="166" y="52"/>
                    </a:cubicBezTo>
                    <a:cubicBezTo>
                      <a:pt x="166" y="52"/>
                      <a:pt x="166" y="52"/>
                      <a:pt x="166" y="52"/>
                    </a:cubicBezTo>
                    <a:cubicBezTo>
                      <a:pt x="163" y="53"/>
                      <a:pt x="160" y="51"/>
                      <a:pt x="158" y="48"/>
                    </a:cubicBezTo>
                    <a:cubicBezTo>
                      <a:pt x="158" y="48"/>
                      <a:pt x="158" y="47"/>
                      <a:pt x="158" y="47"/>
                    </a:cubicBezTo>
                    <a:close/>
                    <a:moveTo>
                      <a:pt x="168" y="39"/>
                    </a:moveTo>
                    <a:cubicBezTo>
                      <a:pt x="190" y="34"/>
                      <a:pt x="211" y="51"/>
                      <a:pt x="208" y="73"/>
                    </a:cubicBezTo>
                    <a:cubicBezTo>
                      <a:pt x="207" y="85"/>
                      <a:pt x="199" y="96"/>
                      <a:pt x="183" y="103"/>
                    </a:cubicBezTo>
                    <a:cubicBezTo>
                      <a:pt x="182" y="103"/>
                      <a:pt x="181" y="103"/>
                      <a:pt x="180" y="103"/>
                    </a:cubicBezTo>
                    <a:cubicBezTo>
                      <a:pt x="180" y="103"/>
                      <a:pt x="180" y="103"/>
                      <a:pt x="180" y="103"/>
                    </a:cubicBezTo>
                    <a:cubicBezTo>
                      <a:pt x="30" y="99"/>
                      <a:pt x="30" y="99"/>
                      <a:pt x="30" y="99"/>
                    </a:cubicBezTo>
                    <a:cubicBezTo>
                      <a:pt x="29" y="100"/>
                      <a:pt x="27" y="99"/>
                      <a:pt x="26" y="98"/>
                    </a:cubicBezTo>
                    <a:cubicBezTo>
                      <a:pt x="26" y="98"/>
                      <a:pt x="26" y="98"/>
                      <a:pt x="26" y="98"/>
                    </a:cubicBezTo>
                    <a:cubicBezTo>
                      <a:pt x="5" y="84"/>
                      <a:pt x="0" y="66"/>
                      <a:pt x="3" y="50"/>
                    </a:cubicBezTo>
                    <a:cubicBezTo>
                      <a:pt x="9" y="20"/>
                      <a:pt x="44" y="0"/>
                      <a:pt x="71" y="18"/>
                    </a:cubicBezTo>
                    <a:cubicBezTo>
                      <a:pt x="88" y="4"/>
                      <a:pt x="110" y="1"/>
                      <a:pt x="130" y="7"/>
                    </a:cubicBezTo>
                    <a:cubicBezTo>
                      <a:pt x="146" y="11"/>
                      <a:pt x="162" y="22"/>
                      <a:pt x="168" y="39"/>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31" name="Freeform 223"/>
              <p:cNvSpPr>
                <a:spLocks noChangeArrowheads="1"/>
              </p:cNvSpPr>
              <p:nvPr/>
            </p:nvSpPr>
            <p:spPr bwMode="auto">
              <a:xfrm>
                <a:off x="82550" y="420688"/>
                <a:ext cx="120650" cy="177800"/>
              </a:xfrm>
              <a:custGeom>
                <a:avLst/>
                <a:gdLst>
                  <a:gd name="T0" fmla="*/ 2147483647 w 32"/>
                  <a:gd name="T1" fmla="*/ 2147483647 h 47"/>
                  <a:gd name="T2" fmla="*/ 2147483647 w 32"/>
                  <a:gd name="T3" fmla="*/ 2147483647 h 47"/>
                  <a:gd name="T4" fmla="*/ 2147483647 w 32"/>
                  <a:gd name="T5" fmla="*/ 0 h 47"/>
                  <a:gd name="T6" fmla="*/ 2147483647 w 32"/>
                  <a:gd name="T7" fmla="*/ 2147483647 h 47"/>
                  <a:gd name="T8" fmla="*/ 2147483647 w 32"/>
                  <a:gd name="T9" fmla="*/ 2147483647 h 47"/>
                  <a:gd name="T10" fmla="*/ 2147483647 w 32"/>
                  <a:gd name="T11" fmla="*/ 2147483647 h 47"/>
                  <a:gd name="T12" fmla="*/ 2147483647 w 32"/>
                  <a:gd name="T13" fmla="*/ 2147483647 h 47"/>
                  <a:gd name="T14" fmla="*/ 2147483647 w 32"/>
                  <a:gd name="T15" fmla="*/ 2147483647 h 47"/>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7"/>
                  <a:gd name="T26" fmla="*/ 32 w 3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7">
                    <a:moveTo>
                      <a:pt x="2" y="26"/>
                    </a:moveTo>
                    <a:cubicBezTo>
                      <a:pt x="4" y="20"/>
                      <a:pt x="10" y="12"/>
                      <a:pt x="21" y="2"/>
                    </a:cubicBezTo>
                    <a:cubicBezTo>
                      <a:pt x="22" y="1"/>
                      <a:pt x="24" y="0"/>
                      <a:pt x="25" y="0"/>
                    </a:cubicBezTo>
                    <a:cubicBezTo>
                      <a:pt x="29" y="0"/>
                      <a:pt x="31" y="2"/>
                      <a:pt x="32" y="6"/>
                    </a:cubicBezTo>
                    <a:cubicBezTo>
                      <a:pt x="32" y="6"/>
                      <a:pt x="32" y="6"/>
                      <a:pt x="32" y="6"/>
                    </a:cubicBezTo>
                    <a:cubicBezTo>
                      <a:pt x="32" y="17"/>
                      <a:pt x="31" y="25"/>
                      <a:pt x="29" y="31"/>
                    </a:cubicBezTo>
                    <a:cubicBezTo>
                      <a:pt x="26" y="39"/>
                      <a:pt x="20" y="47"/>
                      <a:pt x="10" y="44"/>
                    </a:cubicBezTo>
                    <a:cubicBezTo>
                      <a:pt x="2" y="41"/>
                      <a:pt x="0" y="33"/>
                      <a:pt x="2" y="26"/>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32" name="Freeform 224"/>
              <p:cNvSpPr>
                <a:spLocks noChangeArrowheads="1"/>
              </p:cNvSpPr>
              <p:nvPr/>
            </p:nvSpPr>
            <p:spPr bwMode="auto">
              <a:xfrm>
                <a:off x="233363" y="571500"/>
                <a:ext cx="120650" cy="176213"/>
              </a:xfrm>
              <a:custGeom>
                <a:avLst/>
                <a:gdLst>
                  <a:gd name="T0" fmla="*/ 2147483647 w 32"/>
                  <a:gd name="T1" fmla="*/ 2147483647 h 47"/>
                  <a:gd name="T2" fmla="*/ 2147483647 w 32"/>
                  <a:gd name="T3" fmla="*/ 2147483647 h 47"/>
                  <a:gd name="T4" fmla="*/ 2147483647 w 32"/>
                  <a:gd name="T5" fmla="*/ 0 h 47"/>
                  <a:gd name="T6" fmla="*/ 2147483647 w 32"/>
                  <a:gd name="T7" fmla="*/ 2147483647 h 47"/>
                  <a:gd name="T8" fmla="*/ 2147483647 w 32"/>
                  <a:gd name="T9" fmla="*/ 2147483647 h 47"/>
                  <a:gd name="T10" fmla="*/ 2147483647 w 32"/>
                  <a:gd name="T11" fmla="*/ 2147483647 h 47"/>
                  <a:gd name="T12" fmla="*/ 2147483647 w 32"/>
                  <a:gd name="T13" fmla="*/ 2147483647 h 47"/>
                  <a:gd name="T14" fmla="*/ 2147483647 w 32"/>
                  <a:gd name="T15" fmla="*/ 2147483647 h 47"/>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7"/>
                  <a:gd name="T26" fmla="*/ 32 w 3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7">
                    <a:moveTo>
                      <a:pt x="2" y="26"/>
                    </a:moveTo>
                    <a:cubicBezTo>
                      <a:pt x="4" y="20"/>
                      <a:pt x="10" y="12"/>
                      <a:pt x="21" y="2"/>
                    </a:cubicBezTo>
                    <a:cubicBezTo>
                      <a:pt x="22" y="1"/>
                      <a:pt x="24" y="0"/>
                      <a:pt x="25" y="0"/>
                    </a:cubicBezTo>
                    <a:cubicBezTo>
                      <a:pt x="29" y="0"/>
                      <a:pt x="32" y="3"/>
                      <a:pt x="32" y="6"/>
                    </a:cubicBezTo>
                    <a:cubicBezTo>
                      <a:pt x="32" y="6"/>
                      <a:pt x="32" y="6"/>
                      <a:pt x="32" y="6"/>
                    </a:cubicBezTo>
                    <a:cubicBezTo>
                      <a:pt x="32" y="17"/>
                      <a:pt x="31" y="25"/>
                      <a:pt x="29" y="31"/>
                    </a:cubicBezTo>
                    <a:cubicBezTo>
                      <a:pt x="26" y="39"/>
                      <a:pt x="20" y="47"/>
                      <a:pt x="10" y="44"/>
                    </a:cubicBezTo>
                    <a:cubicBezTo>
                      <a:pt x="2" y="41"/>
                      <a:pt x="0" y="33"/>
                      <a:pt x="2" y="26"/>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33" name="Freeform 225"/>
              <p:cNvSpPr>
                <a:spLocks noChangeArrowheads="1"/>
              </p:cNvSpPr>
              <p:nvPr/>
            </p:nvSpPr>
            <p:spPr bwMode="auto">
              <a:xfrm>
                <a:off x="469900" y="488950"/>
                <a:ext cx="120650" cy="176213"/>
              </a:xfrm>
              <a:custGeom>
                <a:avLst/>
                <a:gdLst>
                  <a:gd name="T0" fmla="*/ 2147483647 w 32"/>
                  <a:gd name="T1" fmla="*/ 2147483647 h 47"/>
                  <a:gd name="T2" fmla="*/ 2147483647 w 32"/>
                  <a:gd name="T3" fmla="*/ 2147483647 h 47"/>
                  <a:gd name="T4" fmla="*/ 2147483647 w 32"/>
                  <a:gd name="T5" fmla="*/ 0 h 47"/>
                  <a:gd name="T6" fmla="*/ 2147483647 w 32"/>
                  <a:gd name="T7" fmla="*/ 2147483647 h 47"/>
                  <a:gd name="T8" fmla="*/ 2147483647 w 32"/>
                  <a:gd name="T9" fmla="*/ 2147483647 h 47"/>
                  <a:gd name="T10" fmla="*/ 2147483647 w 32"/>
                  <a:gd name="T11" fmla="*/ 2147483647 h 47"/>
                  <a:gd name="T12" fmla="*/ 2147483647 w 32"/>
                  <a:gd name="T13" fmla="*/ 2147483647 h 47"/>
                  <a:gd name="T14" fmla="*/ 2147483647 w 32"/>
                  <a:gd name="T15" fmla="*/ 2147483647 h 47"/>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7"/>
                  <a:gd name="T26" fmla="*/ 32 w 3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7">
                    <a:moveTo>
                      <a:pt x="2" y="26"/>
                    </a:moveTo>
                    <a:cubicBezTo>
                      <a:pt x="4" y="19"/>
                      <a:pt x="9" y="11"/>
                      <a:pt x="21" y="1"/>
                    </a:cubicBezTo>
                    <a:cubicBezTo>
                      <a:pt x="22" y="0"/>
                      <a:pt x="23" y="0"/>
                      <a:pt x="25" y="0"/>
                    </a:cubicBezTo>
                    <a:cubicBezTo>
                      <a:pt x="28" y="0"/>
                      <a:pt x="31" y="2"/>
                      <a:pt x="31" y="6"/>
                    </a:cubicBezTo>
                    <a:cubicBezTo>
                      <a:pt x="31" y="6"/>
                      <a:pt x="31" y="6"/>
                      <a:pt x="31" y="6"/>
                    </a:cubicBezTo>
                    <a:cubicBezTo>
                      <a:pt x="32" y="17"/>
                      <a:pt x="30" y="25"/>
                      <a:pt x="29" y="30"/>
                    </a:cubicBezTo>
                    <a:cubicBezTo>
                      <a:pt x="26" y="39"/>
                      <a:pt x="19" y="47"/>
                      <a:pt x="10" y="43"/>
                    </a:cubicBezTo>
                    <a:cubicBezTo>
                      <a:pt x="2" y="41"/>
                      <a:pt x="0" y="33"/>
                      <a:pt x="2" y="26"/>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grpSp>
        <p:nvGrpSpPr>
          <p:cNvPr id="12" name="Group 53"/>
          <p:cNvGrpSpPr>
            <a:grpSpLocks/>
          </p:cNvGrpSpPr>
          <p:nvPr/>
        </p:nvGrpSpPr>
        <p:grpSpPr bwMode="auto">
          <a:xfrm>
            <a:off x="3894138" y="3327400"/>
            <a:ext cx="2192337" cy="2635250"/>
            <a:chOff x="0" y="0"/>
            <a:chExt cx="1644124" cy="1975388"/>
          </a:xfrm>
        </p:grpSpPr>
        <p:sp>
          <p:nvSpPr>
            <p:cNvPr id="80916" name="Shape 14696"/>
            <p:cNvSpPr>
              <a:spLocks noChangeArrowheads="1"/>
            </p:cNvSpPr>
            <p:nvPr/>
          </p:nvSpPr>
          <p:spPr bwMode="auto">
            <a:xfrm>
              <a:off x="0" y="0"/>
              <a:ext cx="1644124" cy="19753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1600" y="11236"/>
                  </a:moveTo>
                  <a:cubicBezTo>
                    <a:pt x="21600" y="13512"/>
                    <a:pt x="21600" y="13512"/>
                    <a:pt x="21600" y="13512"/>
                  </a:cubicBezTo>
                  <a:cubicBezTo>
                    <a:pt x="21542" y="13415"/>
                    <a:pt x="21426" y="13318"/>
                    <a:pt x="21310" y="13222"/>
                  </a:cubicBezTo>
                  <a:cubicBezTo>
                    <a:pt x="20845" y="12834"/>
                    <a:pt x="20265" y="12640"/>
                    <a:pt x="19626" y="12640"/>
                  </a:cubicBezTo>
                  <a:cubicBezTo>
                    <a:pt x="18987" y="12640"/>
                    <a:pt x="18406" y="12834"/>
                    <a:pt x="17942" y="13222"/>
                  </a:cubicBezTo>
                  <a:cubicBezTo>
                    <a:pt x="17535" y="13609"/>
                    <a:pt x="17303" y="14093"/>
                    <a:pt x="17303" y="14626"/>
                  </a:cubicBezTo>
                  <a:cubicBezTo>
                    <a:pt x="17303" y="15159"/>
                    <a:pt x="17535" y="15643"/>
                    <a:pt x="17942" y="15982"/>
                  </a:cubicBezTo>
                  <a:cubicBezTo>
                    <a:pt x="18406" y="16370"/>
                    <a:pt x="18987" y="16563"/>
                    <a:pt x="19626" y="16563"/>
                  </a:cubicBezTo>
                  <a:cubicBezTo>
                    <a:pt x="20265" y="16563"/>
                    <a:pt x="20845" y="16370"/>
                    <a:pt x="21310" y="15982"/>
                  </a:cubicBezTo>
                  <a:cubicBezTo>
                    <a:pt x="21426" y="15885"/>
                    <a:pt x="21542" y="15788"/>
                    <a:pt x="21600" y="15691"/>
                  </a:cubicBezTo>
                  <a:cubicBezTo>
                    <a:pt x="21600" y="18743"/>
                    <a:pt x="21600" y="18743"/>
                    <a:pt x="21600" y="18743"/>
                  </a:cubicBezTo>
                  <a:cubicBezTo>
                    <a:pt x="20961" y="18743"/>
                    <a:pt x="20381" y="18694"/>
                    <a:pt x="19742" y="18646"/>
                  </a:cubicBezTo>
                  <a:cubicBezTo>
                    <a:pt x="17535" y="21600"/>
                    <a:pt x="17535" y="21600"/>
                    <a:pt x="17535" y="21600"/>
                  </a:cubicBezTo>
                  <a:cubicBezTo>
                    <a:pt x="16316" y="21455"/>
                    <a:pt x="15155" y="21164"/>
                    <a:pt x="14052" y="20825"/>
                  </a:cubicBezTo>
                  <a:cubicBezTo>
                    <a:pt x="14342" y="17483"/>
                    <a:pt x="14342" y="17483"/>
                    <a:pt x="14342" y="17483"/>
                  </a:cubicBezTo>
                  <a:cubicBezTo>
                    <a:pt x="13065" y="16999"/>
                    <a:pt x="11845" y="16370"/>
                    <a:pt x="10684" y="15643"/>
                  </a:cubicBezTo>
                  <a:cubicBezTo>
                    <a:pt x="7490" y="17580"/>
                    <a:pt x="7490" y="17580"/>
                    <a:pt x="7490" y="17580"/>
                  </a:cubicBezTo>
                  <a:cubicBezTo>
                    <a:pt x="7026" y="17241"/>
                    <a:pt x="6561" y="16902"/>
                    <a:pt x="6155" y="16563"/>
                  </a:cubicBezTo>
                  <a:cubicBezTo>
                    <a:pt x="5632" y="16127"/>
                    <a:pt x="5168" y="15740"/>
                    <a:pt x="4761" y="15304"/>
                  </a:cubicBezTo>
                  <a:cubicBezTo>
                    <a:pt x="6852" y="12301"/>
                    <a:pt x="6852" y="12301"/>
                    <a:pt x="6852" y="12301"/>
                  </a:cubicBezTo>
                  <a:cubicBezTo>
                    <a:pt x="6097" y="11478"/>
                    <a:pt x="5516" y="10606"/>
                    <a:pt x="4994" y="9638"/>
                  </a:cubicBezTo>
                  <a:cubicBezTo>
                    <a:pt x="871" y="9638"/>
                    <a:pt x="871" y="9638"/>
                    <a:pt x="871" y="9638"/>
                  </a:cubicBezTo>
                  <a:cubicBezTo>
                    <a:pt x="465" y="8717"/>
                    <a:pt x="232" y="7797"/>
                    <a:pt x="0" y="6829"/>
                  </a:cubicBezTo>
                  <a:cubicBezTo>
                    <a:pt x="3600" y="5037"/>
                    <a:pt x="3600" y="5037"/>
                    <a:pt x="3600" y="5037"/>
                  </a:cubicBezTo>
                  <a:cubicBezTo>
                    <a:pt x="3600" y="4746"/>
                    <a:pt x="3542" y="4407"/>
                    <a:pt x="3542" y="4068"/>
                  </a:cubicBezTo>
                  <a:cubicBezTo>
                    <a:pt x="3542" y="3971"/>
                    <a:pt x="3542" y="3826"/>
                    <a:pt x="3542" y="3681"/>
                  </a:cubicBezTo>
                  <a:cubicBezTo>
                    <a:pt x="6852" y="3681"/>
                    <a:pt x="6852" y="3681"/>
                    <a:pt x="6852" y="3681"/>
                  </a:cubicBezTo>
                  <a:cubicBezTo>
                    <a:pt x="6677" y="3584"/>
                    <a:pt x="6503" y="3487"/>
                    <a:pt x="6329" y="3342"/>
                  </a:cubicBezTo>
                  <a:cubicBezTo>
                    <a:pt x="5865" y="2954"/>
                    <a:pt x="5632" y="2518"/>
                    <a:pt x="5632" y="1986"/>
                  </a:cubicBezTo>
                  <a:cubicBezTo>
                    <a:pt x="5632" y="1404"/>
                    <a:pt x="5865" y="969"/>
                    <a:pt x="6329" y="581"/>
                  </a:cubicBezTo>
                  <a:cubicBezTo>
                    <a:pt x="6794" y="194"/>
                    <a:pt x="7374" y="0"/>
                    <a:pt x="8013" y="0"/>
                  </a:cubicBezTo>
                  <a:cubicBezTo>
                    <a:pt x="8652" y="0"/>
                    <a:pt x="9232" y="194"/>
                    <a:pt x="9697" y="581"/>
                  </a:cubicBezTo>
                  <a:cubicBezTo>
                    <a:pt x="10161" y="969"/>
                    <a:pt x="10394" y="1404"/>
                    <a:pt x="10394" y="1986"/>
                  </a:cubicBezTo>
                  <a:cubicBezTo>
                    <a:pt x="10394" y="2518"/>
                    <a:pt x="10161" y="2954"/>
                    <a:pt x="9697" y="3342"/>
                  </a:cubicBezTo>
                  <a:cubicBezTo>
                    <a:pt x="9523" y="3487"/>
                    <a:pt x="9348" y="3584"/>
                    <a:pt x="9174" y="3681"/>
                  </a:cubicBezTo>
                  <a:cubicBezTo>
                    <a:pt x="12426" y="3681"/>
                    <a:pt x="12426" y="3681"/>
                    <a:pt x="12426" y="3681"/>
                  </a:cubicBezTo>
                  <a:cubicBezTo>
                    <a:pt x="12426" y="5763"/>
                    <a:pt x="13297" y="7555"/>
                    <a:pt x="15097" y="9008"/>
                  </a:cubicBezTo>
                  <a:cubicBezTo>
                    <a:pt x="16897" y="10509"/>
                    <a:pt x="19045" y="11236"/>
                    <a:pt x="21600" y="11236"/>
                  </a:cubicBezTo>
                  <a:cubicBezTo>
                    <a:pt x="21600" y="11236"/>
                    <a:pt x="21600" y="11236"/>
                    <a:pt x="21600" y="11236"/>
                  </a:cubicBezTo>
                  <a:close/>
                </a:path>
              </a:pathLst>
            </a:custGeom>
            <a:solidFill>
              <a:srgbClr val="FFC000"/>
            </a:solidFill>
            <a:ln w="19050">
              <a:solidFill>
                <a:srgbClr val="F2F2F2"/>
              </a:solidFill>
              <a:miter lim="800000"/>
              <a:headEnd/>
              <a:tailEnd/>
            </a:ln>
          </p:spPr>
          <p:txBody>
            <a:bodyPr lIns="0" tIns="0" rIns="0" bIns="0"/>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sym typeface="微软雅黑" pitchFamily="34" charset="-122"/>
              </a:endParaRPr>
            </a:p>
          </p:txBody>
        </p:sp>
        <p:grpSp>
          <p:nvGrpSpPr>
            <p:cNvPr id="80917" name="Group 55"/>
            <p:cNvGrpSpPr>
              <a:grpSpLocks/>
            </p:cNvGrpSpPr>
            <p:nvPr/>
          </p:nvGrpSpPr>
          <p:grpSpPr bwMode="auto">
            <a:xfrm>
              <a:off x="555424" y="735584"/>
              <a:ext cx="597694" cy="548878"/>
              <a:chOff x="0" y="0"/>
              <a:chExt cx="796925" cy="731838"/>
            </a:xfrm>
          </p:grpSpPr>
          <p:sp>
            <p:nvSpPr>
              <p:cNvPr id="80918" name="Freeform 226"/>
              <p:cNvSpPr>
                <a:spLocks noEditPoints="1" noChangeArrowheads="1"/>
              </p:cNvSpPr>
              <p:nvPr/>
            </p:nvSpPr>
            <p:spPr bwMode="auto">
              <a:xfrm>
                <a:off x="0" y="0"/>
                <a:ext cx="796925" cy="390525"/>
              </a:xfrm>
              <a:custGeom>
                <a:avLst/>
                <a:gdLst>
                  <a:gd name="T0" fmla="*/ 2147483647 w 212"/>
                  <a:gd name="T1" fmla="*/ 2147483647 h 104"/>
                  <a:gd name="T2" fmla="*/ 2147483647 w 212"/>
                  <a:gd name="T3" fmla="*/ 2147483647 h 104"/>
                  <a:gd name="T4" fmla="*/ 2147483647 w 212"/>
                  <a:gd name="T5" fmla="*/ 2147483647 h 104"/>
                  <a:gd name="T6" fmla="*/ 2147483647 w 212"/>
                  <a:gd name="T7" fmla="*/ 2147483647 h 104"/>
                  <a:gd name="T8" fmla="*/ 2147483647 w 212"/>
                  <a:gd name="T9" fmla="*/ 2147483647 h 104"/>
                  <a:gd name="T10" fmla="*/ 2147483647 w 212"/>
                  <a:gd name="T11" fmla="*/ 2147483647 h 104"/>
                  <a:gd name="T12" fmla="*/ 2147483647 w 212"/>
                  <a:gd name="T13" fmla="*/ 2147483647 h 104"/>
                  <a:gd name="T14" fmla="*/ 2147483647 w 212"/>
                  <a:gd name="T15" fmla="*/ 2147483647 h 104"/>
                  <a:gd name="T16" fmla="*/ 2147483647 w 212"/>
                  <a:gd name="T17" fmla="*/ 2147483647 h 104"/>
                  <a:gd name="T18" fmla="*/ 2147483647 w 212"/>
                  <a:gd name="T19" fmla="*/ 2147483647 h 104"/>
                  <a:gd name="T20" fmla="*/ 2147483647 w 212"/>
                  <a:gd name="T21" fmla="*/ 2147483647 h 104"/>
                  <a:gd name="T22" fmla="*/ 2147483647 w 212"/>
                  <a:gd name="T23" fmla="*/ 2147483647 h 104"/>
                  <a:gd name="T24" fmla="*/ 2147483647 w 212"/>
                  <a:gd name="T25" fmla="*/ 2147483647 h 104"/>
                  <a:gd name="T26" fmla="*/ 2147483647 w 212"/>
                  <a:gd name="T27" fmla="*/ 2147483647 h 104"/>
                  <a:gd name="T28" fmla="*/ 2147483647 w 212"/>
                  <a:gd name="T29" fmla="*/ 2147483647 h 104"/>
                  <a:gd name="T30" fmla="*/ 2147483647 w 212"/>
                  <a:gd name="T31" fmla="*/ 2147483647 h 104"/>
                  <a:gd name="T32" fmla="*/ 2147483647 w 212"/>
                  <a:gd name="T33" fmla="*/ 2147483647 h 104"/>
                  <a:gd name="T34" fmla="*/ 2147483647 w 212"/>
                  <a:gd name="T35" fmla="*/ 2147483647 h 104"/>
                  <a:gd name="T36" fmla="*/ 2147483647 w 212"/>
                  <a:gd name="T37" fmla="*/ 2147483647 h 104"/>
                  <a:gd name="T38" fmla="*/ 2147483647 w 212"/>
                  <a:gd name="T39" fmla="*/ 2147483647 h 104"/>
                  <a:gd name="T40" fmla="*/ 2147483647 w 212"/>
                  <a:gd name="T41" fmla="*/ 2147483647 h 104"/>
                  <a:gd name="T42" fmla="*/ 2147483647 w 212"/>
                  <a:gd name="T43" fmla="*/ 2147483647 h 104"/>
                  <a:gd name="T44" fmla="*/ 2147483647 w 212"/>
                  <a:gd name="T45" fmla="*/ 2147483647 h 104"/>
                  <a:gd name="T46" fmla="*/ 2147483647 w 212"/>
                  <a:gd name="T47" fmla="*/ 2147483647 h 104"/>
                  <a:gd name="T48" fmla="*/ 2147483647 w 212"/>
                  <a:gd name="T49" fmla="*/ 2147483647 h 10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
                  <a:gd name="T76" fmla="*/ 0 h 104"/>
                  <a:gd name="T77" fmla="*/ 212 w 212"/>
                  <a:gd name="T78" fmla="*/ 104 h 10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 h="104">
                    <a:moveTo>
                      <a:pt x="159" y="47"/>
                    </a:moveTo>
                    <a:cubicBezTo>
                      <a:pt x="156" y="32"/>
                      <a:pt x="141" y="23"/>
                      <a:pt x="128" y="19"/>
                    </a:cubicBezTo>
                    <a:cubicBezTo>
                      <a:pt x="110" y="14"/>
                      <a:pt x="90" y="17"/>
                      <a:pt x="77" y="30"/>
                    </a:cubicBezTo>
                    <a:cubicBezTo>
                      <a:pt x="77" y="30"/>
                      <a:pt x="77" y="30"/>
                      <a:pt x="77" y="30"/>
                    </a:cubicBezTo>
                    <a:cubicBezTo>
                      <a:pt x="75" y="33"/>
                      <a:pt x="71" y="33"/>
                      <a:pt x="68" y="30"/>
                    </a:cubicBezTo>
                    <a:cubicBezTo>
                      <a:pt x="48" y="14"/>
                      <a:pt x="20" y="29"/>
                      <a:pt x="15" y="53"/>
                    </a:cubicBezTo>
                    <a:cubicBezTo>
                      <a:pt x="13" y="64"/>
                      <a:pt x="17" y="77"/>
                      <a:pt x="32" y="88"/>
                    </a:cubicBezTo>
                    <a:cubicBezTo>
                      <a:pt x="180" y="92"/>
                      <a:pt x="180" y="92"/>
                      <a:pt x="180" y="92"/>
                    </a:cubicBezTo>
                    <a:cubicBezTo>
                      <a:pt x="191" y="87"/>
                      <a:pt x="196" y="80"/>
                      <a:pt x="197" y="73"/>
                    </a:cubicBezTo>
                    <a:cubicBezTo>
                      <a:pt x="199" y="56"/>
                      <a:pt x="182" y="47"/>
                      <a:pt x="167" y="52"/>
                    </a:cubicBezTo>
                    <a:cubicBezTo>
                      <a:pt x="167" y="52"/>
                      <a:pt x="167" y="52"/>
                      <a:pt x="167" y="52"/>
                    </a:cubicBezTo>
                    <a:cubicBezTo>
                      <a:pt x="164" y="53"/>
                      <a:pt x="160" y="52"/>
                      <a:pt x="159" y="48"/>
                    </a:cubicBezTo>
                    <a:cubicBezTo>
                      <a:pt x="159" y="48"/>
                      <a:pt x="159" y="48"/>
                      <a:pt x="159" y="47"/>
                    </a:cubicBezTo>
                    <a:close/>
                    <a:moveTo>
                      <a:pt x="169" y="39"/>
                    </a:moveTo>
                    <a:cubicBezTo>
                      <a:pt x="191" y="35"/>
                      <a:pt x="212" y="52"/>
                      <a:pt x="209" y="74"/>
                    </a:cubicBezTo>
                    <a:cubicBezTo>
                      <a:pt x="208" y="85"/>
                      <a:pt x="200" y="97"/>
                      <a:pt x="184" y="103"/>
                    </a:cubicBezTo>
                    <a:cubicBezTo>
                      <a:pt x="183" y="104"/>
                      <a:pt x="182" y="104"/>
                      <a:pt x="181" y="104"/>
                    </a:cubicBezTo>
                    <a:cubicBezTo>
                      <a:pt x="181" y="104"/>
                      <a:pt x="181" y="104"/>
                      <a:pt x="181" y="104"/>
                    </a:cubicBezTo>
                    <a:cubicBezTo>
                      <a:pt x="31" y="100"/>
                      <a:pt x="31" y="100"/>
                      <a:pt x="31" y="100"/>
                    </a:cubicBezTo>
                    <a:cubicBezTo>
                      <a:pt x="29" y="100"/>
                      <a:pt x="28" y="100"/>
                      <a:pt x="27" y="99"/>
                    </a:cubicBezTo>
                    <a:cubicBezTo>
                      <a:pt x="27" y="99"/>
                      <a:pt x="27" y="99"/>
                      <a:pt x="27" y="99"/>
                    </a:cubicBezTo>
                    <a:cubicBezTo>
                      <a:pt x="6" y="85"/>
                      <a:pt x="0" y="67"/>
                      <a:pt x="4" y="50"/>
                    </a:cubicBezTo>
                    <a:cubicBezTo>
                      <a:pt x="9" y="20"/>
                      <a:pt x="45" y="0"/>
                      <a:pt x="72" y="18"/>
                    </a:cubicBezTo>
                    <a:cubicBezTo>
                      <a:pt x="88" y="5"/>
                      <a:pt x="111" y="2"/>
                      <a:pt x="131" y="7"/>
                    </a:cubicBezTo>
                    <a:cubicBezTo>
                      <a:pt x="147" y="12"/>
                      <a:pt x="163" y="23"/>
                      <a:pt x="169" y="39"/>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19" name="Freeform 227"/>
              <p:cNvSpPr>
                <a:spLocks noChangeArrowheads="1"/>
              </p:cNvSpPr>
              <p:nvPr/>
            </p:nvSpPr>
            <p:spPr bwMode="auto">
              <a:xfrm>
                <a:off x="60325" y="465137"/>
                <a:ext cx="169863" cy="46038"/>
              </a:xfrm>
              <a:custGeom>
                <a:avLst/>
                <a:gdLst>
                  <a:gd name="T0" fmla="*/ 2147483647 w 45"/>
                  <a:gd name="T1" fmla="*/ 2147483647 h 12"/>
                  <a:gd name="T2" fmla="*/ 2147483647 w 45"/>
                  <a:gd name="T3" fmla="*/ 2147483647 h 12"/>
                  <a:gd name="T4" fmla="*/ 2147483647 w 45"/>
                  <a:gd name="T5" fmla="*/ 0 h 12"/>
                  <a:gd name="T6" fmla="*/ 2147483647 w 45"/>
                  <a:gd name="T7" fmla="*/ 0 h 12"/>
                  <a:gd name="T8" fmla="*/ 0 w 45"/>
                  <a:gd name="T9" fmla="*/ 2147483647 h 12"/>
                  <a:gd name="T10" fmla="*/ 2147483647 w 45"/>
                  <a:gd name="T11" fmla="*/ 2147483647 h 12"/>
                  <a:gd name="T12" fmla="*/ 2147483647 w 45"/>
                  <a:gd name="T13" fmla="*/ 2147483647 h 12"/>
                  <a:gd name="T14" fmla="*/ 0 60000 65536"/>
                  <a:gd name="T15" fmla="*/ 0 60000 65536"/>
                  <a:gd name="T16" fmla="*/ 0 60000 65536"/>
                  <a:gd name="T17" fmla="*/ 0 60000 65536"/>
                  <a:gd name="T18" fmla="*/ 0 60000 65536"/>
                  <a:gd name="T19" fmla="*/ 0 60000 65536"/>
                  <a:gd name="T20" fmla="*/ 0 60000 65536"/>
                  <a:gd name="T21" fmla="*/ 0 w 45"/>
                  <a:gd name="T22" fmla="*/ 0 h 12"/>
                  <a:gd name="T23" fmla="*/ 45 w 45"/>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12">
                    <a:moveTo>
                      <a:pt x="38" y="12"/>
                    </a:moveTo>
                    <a:cubicBezTo>
                      <a:pt x="42" y="12"/>
                      <a:pt x="45" y="9"/>
                      <a:pt x="45" y="6"/>
                    </a:cubicBezTo>
                    <a:cubicBezTo>
                      <a:pt x="45" y="2"/>
                      <a:pt x="42" y="0"/>
                      <a:pt x="38" y="0"/>
                    </a:cubicBezTo>
                    <a:cubicBezTo>
                      <a:pt x="6" y="0"/>
                      <a:pt x="6" y="0"/>
                      <a:pt x="6" y="0"/>
                    </a:cubicBezTo>
                    <a:cubicBezTo>
                      <a:pt x="2" y="0"/>
                      <a:pt x="0" y="2"/>
                      <a:pt x="0" y="6"/>
                    </a:cubicBezTo>
                    <a:cubicBezTo>
                      <a:pt x="0" y="9"/>
                      <a:pt x="2" y="12"/>
                      <a:pt x="6" y="12"/>
                    </a:cubicBezTo>
                    <a:cubicBezTo>
                      <a:pt x="38" y="12"/>
                      <a:pt x="38" y="12"/>
                      <a:pt x="38" y="1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20" name="Freeform 228"/>
              <p:cNvSpPr>
                <a:spLocks noChangeArrowheads="1"/>
              </p:cNvSpPr>
              <p:nvPr/>
            </p:nvSpPr>
            <p:spPr bwMode="auto">
              <a:xfrm>
                <a:off x="87313" y="404812"/>
                <a:ext cx="112713" cy="161925"/>
              </a:xfrm>
              <a:custGeom>
                <a:avLst/>
                <a:gdLst>
                  <a:gd name="T0" fmla="*/ 2147483647 w 30"/>
                  <a:gd name="T1" fmla="*/ 2147483647 h 43"/>
                  <a:gd name="T2" fmla="*/ 2147483647 w 30"/>
                  <a:gd name="T3" fmla="*/ 2147483647 h 43"/>
                  <a:gd name="T4" fmla="*/ 2147483647 w 30"/>
                  <a:gd name="T5" fmla="*/ 2147483647 h 43"/>
                  <a:gd name="T6" fmla="*/ 2147483647 w 30"/>
                  <a:gd name="T7" fmla="*/ 2147483647 h 43"/>
                  <a:gd name="T8" fmla="*/ 2147483647 w 30"/>
                  <a:gd name="T9" fmla="*/ 2147483647 h 43"/>
                  <a:gd name="T10" fmla="*/ 2147483647 w 30"/>
                  <a:gd name="T11" fmla="*/ 2147483647 h 43"/>
                  <a:gd name="T12" fmla="*/ 2147483647 w 30"/>
                  <a:gd name="T13" fmla="*/ 2147483647 h 43"/>
                  <a:gd name="T14" fmla="*/ 0 60000 65536"/>
                  <a:gd name="T15" fmla="*/ 0 60000 65536"/>
                  <a:gd name="T16" fmla="*/ 0 60000 65536"/>
                  <a:gd name="T17" fmla="*/ 0 60000 65536"/>
                  <a:gd name="T18" fmla="*/ 0 60000 65536"/>
                  <a:gd name="T19" fmla="*/ 0 60000 65536"/>
                  <a:gd name="T20" fmla="*/ 0 60000 65536"/>
                  <a:gd name="T21" fmla="*/ 0 w 30"/>
                  <a:gd name="T22" fmla="*/ 0 h 43"/>
                  <a:gd name="T23" fmla="*/ 30 w 30"/>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43">
                    <a:moveTo>
                      <a:pt x="18" y="39"/>
                    </a:moveTo>
                    <a:cubicBezTo>
                      <a:pt x="20" y="42"/>
                      <a:pt x="23" y="43"/>
                      <a:pt x="26" y="41"/>
                    </a:cubicBezTo>
                    <a:cubicBezTo>
                      <a:pt x="29" y="39"/>
                      <a:pt x="30" y="36"/>
                      <a:pt x="28" y="33"/>
                    </a:cubicBezTo>
                    <a:cubicBezTo>
                      <a:pt x="12" y="4"/>
                      <a:pt x="12" y="4"/>
                      <a:pt x="12" y="4"/>
                    </a:cubicBezTo>
                    <a:cubicBezTo>
                      <a:pt x="10" y="1"/>
                      <a:pt x="7" y="0"/>
                      <a:pt x="4" y="2"/>
                    </a:cubicBezTo>
                    <a:cubicBezTo>
                      <a:pt x="1" y="4"/>
                      <a:pt x="0" y="7"/>
                      <a:pt x="2" y="10"/>
                    </a:cubicBezTo>
                    <a:cubicBezTo>
                      <a:pt x="18" y="39"/>
                      <a:pt x="18" y="39"/>
                      <a:pt x="18" y="39"/>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21" name="Freeform 229"/>
              <p:cNvSpPr>
                <a:spLocks noChangeArrowheads="1"/>
              </p:cNvSpPr>
              <p:nvPr/>
            </p:nvSpPr>
            <p:spPr bwMode="auto">
              <a:xfrm>
                <a:off x="87313" y="404812"/>
                <a:ext cx="112713" cy="161925"/>
              </a:xfrm>
              <a:custGeom>
                <a:avLst/>
                <a:gdLst>
                  <a:gd name="T0" fmla="*/ 2147483647 w 30"/>
                  <a:gd name="T1" fmla="*/ 2147483647 h 43"/>
                  <a:gd name="T2" fmla="*/ 2147483647 w 30"/>
                  <a:gd name="T3" fmla="*/ 2147483647 h 43"/>
                  <a:gd name="T4" fmla="*/ 2147483647 w 30"/>
                  <a:gd name="T5" fmla="*/ 2147483647 h 43"/>
                  <a:gd name="T6" fmla="*/ 2147483647 w 30"/>
                  <a:gd name="T7" fmla="*/ 2147483647 h 43"/>
                  <a:gd name="T8" fmla="*/ 2147483647 w 30"/>
                  <a:gd name="T9" fmla="*/ 2147483647 h 43"/>
                  <a:gd name="T10" fmla="*/ 2147483647 w 30"/>
                  <a:gd name="T11" fmla="*/ 2147483647 h 43"/>
                  <a:gd name="T12" fmla="*/ 2147483647 w 30"/>
                  <a:gd name="T13" fmla="*/ 2147483647 h 43"/>
                  <a:gd name="T14" fmla="*/ 0 60000 65536"/>
                  <a:gd name="T15" fmla="*/ 0 60000 65536"/>
                  <a:gd name="T16" fmla="*/ 0 60000 65536"/>
                  <a:gd name="T17" fmla="*/ 0 60000 65536"/>
                  <a:gd name="T18" fmla="*/ 0 60000 65536"/>
                  <a:gd name="T19" fmla="*/ 0 60000 65536"/>
                  <a:gd name="T20" fmla="*/ 0 60000 65536"/>
                  <a:gd name="T21" fmla="*/ 0 w 30"/>
                  <a:gd name="T22" fmla="*/ 0 h 43"/>
                  <a:gd name="T23" fmla="*/ 30 w 30"/>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43">
                    <a:moveTo>
                      <a:pt x="2" y="33"/>
                    </a:moveTo>
                    <a:cubicBezTo>
                      <a:pt x="0" y="36"/>
                      <a:pt x="1" y="39"/>
                      <a:pt x="4" y="41"/>
                    </a:cubicBezTo>
                    <a:cubicBezTo>
                      <a:pt x="7" y="43"/>
                      <a:pt x="10" y="42"/>
                      <a:pt x="12" y="39"/>
                    </a:cubicBezTo>
                    <a:cubicBezTo>
                      <a:pt x="28" y="10"/>
                      <a:pt x="28" y="10"/>
                      <a:pt x="28" y="10"/>
                    </a:cubicBezTo>
                    <a:cubicBezTo>
                      <a:pt x="30" y="7"/>
                      <a:pt x="29" y="4"/>
                      <a:pt x="26" y="2"/>
                    </a:cubicBezTo>
                    <a:cubicBezTo>
                      <a:pt x="23" y="0"/>
                      <a:pt x="20" y="1"/>
                      <a:pt x="18" y="4"/>
                    </a:cubicBezTo>
                    <a:cubicBezTo>
                      <a:pt x="2" y="33"/>
                      <a:pt x="2" y="33"/>
                      <a:pt x="2" y="3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22" name="Freeform 230"/>
              <p:cNvSpPr>
                <a:spLocks noChangeArrowheads="1"/>
              </p:cNvSpPr>
              <p:nvPr/>
            </p:nvSpPr>
            <p:spPr bwMode="auto">
              <a:xfrm>
                <a:off x="211138" y="630237"/>
                <a:ext cx="168275" cy="46038"/>
              </a:xfrm>
              <a:custGeom>
                <a:avLst/>
                <a:gdLst>
                  <a:gd name="T0" fmla="*/ 2147483647 w 45"/>
                  <a:gd name="T1" fmla="*/ 2147483647 h 12"/>
                  <a:gd name="T2" fmla="*/ 2147483647 w 45"/>
                  <a:gd name="T3" fmla="*/ 2147483647 h 12"/>
                  <a:gd name="T4" fmla="*/ 2147483647 w 45"/>
                  <a:gd name="T5" fmla="*/ 0 h 12"/>
                  <a:gd name="T6" fmla="*/ 2147483647 w 45"/>
                  <a:gd name="T7" fmla="*/ 0 h 12"/>
                  <a:gd name="T8" fmla="*/ 0 w 45"/>
                  <a:gd name="T9" fmla="*/ 2147483647 h 12"/>
                  <a:gd name="T10" fmla="*/ 2147483647 w 45"/>
                  <a:gd name="T11" fmla="*/ 2147483647 h 12"/>
                  <a:gd name="T12" fmla="*/ 2147483647 w 45"/>
                  <a:gd name="T13" fmla="*/ 2147483647 h 12"/>
                  <a:gd name="T14" fmla="*/ 0 60000 65536"/>
                  <a:gd name="T15" fmla="*/ 0 60000 65536"/>
                  <a:gd name="T16" fmla="*/ 0 60000 65536"/>
                  <a:gd name="T17" fmla="*/ 0 60000 65536"/>
                  <a:gd name="T18" fmla="*/ 0 60000 65536"/>
                  <a:gd name="T19" fmla="*/ 0 60000 65536"/>
                  <a:gd name="T20" fmla="*/ 0 60000 65536"/>
                  <a:gd name="T21" fmla="*/ 0 w 45"/>
                  <a:gd name="T22" fmla="*/ 0 h 12"/>
                  <a:gd name="T23" fmla="*/ 45 w 45"/>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12">
                    <a:moveTo>
                      <a:pt x="39" y="12"/>
                    </a:moveTo>
                    <a:cubicBezTo>
                      <a:pt x="42" y="12"/>
                      <a:pt x="45" y="9"/>
                      <a:pt x="45" y="6"/>
                    </a:cubicBezTo>
                    <a:cubicBezTo>
                      <a:pt x="45" y="3"/>
                      <a:pt x="42" y="0"/>
                      <a:pt x="39" y="0"/>
                    </a:cubicBezTo>
                    <a:cubicBezTo>
                      <a:pt x="6" y="0"/>
                      <a:pt x="6" y="0"/>
                      <a:pt x="6" y="0"/>
                    </a:cubicBezTo>
                    <a:cubicBezTo>
                      <a:pt x="2" y="0"/>
                      <a:pt x="0" y="3"/>
                      <a:pt x="0" y="6"/>
                    </a:cubicBezTo>
                    <a:cubicBezTo>
                      <a:pt x="0" y="9"/>
                      <a:pt x="2" y="12"/>
                      <a:pt x="6" y="12"/>
                    </a:cubicBezTo>
                    <a:cubicBezTo>
                      <a:pt x="39" y="12"/>
                      <a:pt x="39" y="12"/>
                      <a:pt x="39" y="1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23" name="Freeform 231"/>
              <p:cNvSpPr>
                <a:spLocks noChangeArrowheads="1"/>
              </p:cNvSpPr>
              <p:nvPr/>
            </p:nvSpPr>
            <p:spPr bwMode="auto">
              <a:xfrm>
                <a:off x="236538" y="574675"/>
                <a:ext cx="112713" cy="157163"/>
              </a:xfrm>
              <a:custGeom>
                <a:avLst/>
                <a:gdLst>
                  <a:gd name="T0" fmla="*/ 2147483647 w 30"/>
                  <a:gd name="T1" fmla="*/ 2147483647 h 42"/>
                  <a:gd name="T2" fmla="*/ 2147483647 w 30"/>
                  <a:gd name="T3" fmla="*/ 2147483647 h 42"/>
                  <a:gd name="T4" fmla="*/ 2147483647 w 30"/>
                  <a:gd name="T5" fmla="*/ 2147483647 h 42"/>
                  <a:gd name="T6" fmla="*/ 2147483647 w 30"/>
                  <a:gd name="T7" fmla="*/ 2147483647 h 42"/>
                  <a:gd name="T8" fmla="*/ 2147483647 w 30"/>
                  <a:gd name="T9" fmla="*/ 2147483647 h 42"/>
                  <a:gd name="T10" fmla="*/ 2147483647 w 30"/>
                  <a:gd name="T11" fmla="*/ 2147483647 h 42"/>
                  <a:gd name="T12" fmla="*/ 2147483647 w 30"/>
                  <a:gd name="T13" fmla="*/ 2147483647 h 42"/>
                  <a:gd name="T14" fmla="*/ 0 60000 65536"/>
                  <a:gd name="T15" fmla="*/ 0 60000 65536"/>
                  <a:gd name="T16" fmla="*/ 0 60000 65536"/>
                  <a:gd name="T17" fmla="*/ 0 60000 65536"/>
                  <a:gd name="T18" fmla="*/ 0 60000 65536"/>
                  <a:gd name="T19" fmla="*/ 0 60000 65536"/>
                  <a:gd name="T20" fmla="*/ 0 60000 65536"/>
                  <a:gd name="T21" fmla="*/ 0 w 30"/>
                  <a:gd name="T22" fmla="*/ 0 h 42"/>
                  <a:gd name="T23" fmla="*/ 30 w 30"/>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42">
                    <a:moveTo>
                      <a:pt x="18" y="38"/>
                    </a:moveTo>
                    <a:cubicBezTo>
                      <a:pt x="20" y="41"/>
                      <a:pt x="24" y="42"/>
                      <a:pt x="26" y="40"/>
                    </a:cubicBezTo>
                    <a:cubicBezTo>
                      <a:pt x="29" y="39"/>
                      <a:pt x="30" y="35"/>
                      <a:pt x="29" y="32"/>
                    </a:cubicBezTo>
                    <a:cubicBezTo>
                      <a:pt x="12" y="4"/>
                      <a:pt x="12" y="4"/>
                      <a:pt x="12" y="4"/>
                    </a:cubicBezTo>
                    <a:cubicBezTo>
                      <a:pt x="11" y="1"/>
                      <a:pt x="7" y="0"/>
                      <a:pt x="4" y="1"/>
                    </a:cubicBezTo>
                    <a:cubicBezTo>
                      <a:pt x="1" y="3"/>
                      <a:pt x="0" y="7"/>
                      <a:pt x="2" y="10"/>
                    </a:cubicBezTo>
                    <a:cubicBezTo>
                      <a:pt x="18" y="38"/>
                      <a:pt x="18"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24" name="Freeform 232"/>
              <p:cNvSpPr>
                <a:spLocks noChangeArrowheads="1"/>
              </p:cNvSpPr>
              <p:nvPr/>
            </p:nvSpPr>
            <p:spPr bwMode="auto">
              <a:xfrm>
                <a:off x="236538" y="574675"/>
                <a:ext cx="112713" cy="157163"/>
              </a:xfrm>
              <a:custGeom>
                <a:avLst/>
                <a:gdLst>
                  <a:gd name="T0" fmla="*/ 2147483647 w 30"/>
                  <a:gd name="T1" fmla="*/ 2147483647 h 42"/>
                  <a:gd name="T2" fmla="*/ 2147483647 w 30"/>
                  <a:gd name="T3" fmla="*/ 2147483647 h 42"/>
                  <a:gd name="T4" fmla="*/ 2147483647 w 30"/>
                  <a:gd name="T5" fmla="*/ 2147483647 h 42"/>
                  <a:gd name="T6" fmla="*/ 2147483647 w 30"/>
                  <a:gd name="T7" fmla="*/ 2147483647 h 42"/>
                  <a:gd name="T8" fmla="*/ 2147483647 w 30"/>
                  <a:gd name="T9" fmla="*/ 2147483647 h 42"/>
                  <a:gd name="T10" fmla="*/ 2147483647 w 30"/>
                  <a:gd name="T11" fmla="*/ 2147483647 h 42"/>
                  <a:gd name="T12" fmla="*/ 2147483647 w 30"/>
                  <a:gd name="T13" fmla="*/ 2147483647 h 42"/>
                  <a:gd name="T14" fmla="*/ 0 60000 65536"/>
                  <a:gd name="T15" fmla="*/ 0 60000 65536"/>
                  <a:gd name="T16" fmla="*/ 0 60000 65536"/>
                  <a:gd name="T17" fmla="*/ 0 60000 65536"/>
                  <a:gd name="T18" fmla="*/ 0 60000 65536"/>
                  <a:gd name="T19" fmla="*/ 0 60000 65536"/>
                  <a:gd name="T20" fmla="*/ 0 60000 65536"/>
                  <a:gd name="T21" fmla="*/ 0 w 30"/>
                  <a:gd name="T22" fmla="*/ 0 h 42"/>
                  <a:gd name="T23" fmla="*/ 30 w 30"/>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42">
                    <a:moveTo>
                      <a:pt x="2" y="32"/>
                    </a:moveTo>
                    <a:cubicBezTo>
                      <a:pt x="0" y="35"/>
                      <a:pt x="1" y="39"/>
                      <a:pt x="4" y="40"/>
                    </a:cubicBezTo>
                    <a:cubicBezTo>
                      <a:pt x="7" y="42"/>
                      <a:pt x="11" y="41"/>
                      <a:pt x="12" y="38"/>
                    </a:cubicBezTo>
                    <a:cubicBezTo>
                      <a:pt x="29" y="10"/>
                      <a:pt x="29" y="10"/>
                      <a:pt x="29" y="10"/>
                    </a:cubicBezTo>
                    <a:cubicBezTo>
                      <a:pt x="30" y="7"/>
                      <a:pt x="29" y="3"/>
                      <a:pt x="26" y="1"/>
                    </a:cubicBezTo>
                    <a:cubicBezTo>
                      <a:pt x="24" y="0"/>
                      <a:pt x="20" y="1"/>
                      <a:pt x="18" y="4"/>
                    </a:cubicBezTo>
                    <a:cubicBezTo>
                      <a:pt x="2" y="32"/>
                      <a:pt x="2" y="32"/>
                      <a:pt x="2" y="3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25" name="Freeform 233"/>
              <p:cNvSpPr>
                <a:spLocks noChangeArrowheads="1"/>
              </p:cNvSpPr>
              <p:nvPr/>
            </p:nvSpPr>
            <p:spPr bwMode="auto">
              <a:xfrm>
                <a:off x="447675" y="544512"/>
                <a:ext cx="168275" cy="44450"/>
              </a:xfrm>
              <a:custGeom>
                <a:avLst/>
                <a:gdLst>
                  <a:gd name="T0" fmla="*/ 2147483647 w 45"/>
                  <a:gd name="T1" fmla="*/ 2147483647 h 12"/>
                  <a:gd name="T2" fmla="*/ 2147483647 w 45"/>
                  <a:gd name="T3" fmla="*/ 2147483647 h 12"/>
                  <a:gd name="T4" fmla="*/ 2147483647 w 45"/>
                  <a:gd name="T5" fmla="*/ 0 h 12"/>
                  <a:gd name="T6" fmla="*/ 2147483647 w 45"/>
                  <a:gd name="T7" fmla="*/ 0 h 12"/>
                  <a:gd name="T8" fmla="*/ 0 w 45"/>
                  <a:gd name="T9" fmla="*/ 2147483647 h 12"/>
                  <a:gd name="T10" fmla="*/ 2147483647 w 45"/>
                  <a:gd name="T11" fmla="*/ 2147483647 h 12"/>
                  <a:gd name="T12" fmla="*/ 2147483647 w 45"/>
                  <a:gd name="T13" fmla="*/ 2147483647 h 12"/>
                  <a:gd name="T14" fmla="*/ 0 60000 65536"/>
                  <a:gd name="T15" fmla="*/ 0 60000 65536"/>
                  <a:gd name="T16" fmla="*/ 0 60000 65536"/>
                  <a:gd name="T17" fmla="*/ 0 60000 65536"/>
                  <a:gd name="T18" fmla="*/ 0 60000 65536"/>
                  <a:gd name="T19" fmla="*/ 0 60000 65536"/>
                  <a:gd name="T20" fmla="*/ 0 60000 65536"/>
                  <a:gd name="T21" fmla="*/ 0 w 45"/>
                  <a:gd name="T22" fmla="*/ 0 h 12"/>
                  <a:gd name="T23" fmla="*/ 45 w 45"/>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12">
                    <a:moveTo>
                      <a:pt x="39" y="12"/>
                    </a:moveTo>
                    <a:cubicBezTo>
                      <a:pt x="42" y="12"/>
                      <a:pt x="45" y="9"/>
                      <a:pt x="45" y="6"/>
                    </a:cubicBezTo>
                    <a:cubicBezTo>
                      <a:pt x="45" y="2"/>
                      <a:pt x="42" y="0"/>
                      <a:pt x="39" y="0"/>
                    </a:cubicBezTo>
                    <a:cubicBezTo>
                      <a:pt x="6" y="0"/>
                      <a:pt x="6" y="0"/>
                      <a:pt x="6" y="0"/>
                    </a:cubicBezTo>
                    <a:cubicBezTo>
                      <a:pt x="2" y="0"/>
                      <a:pt x="0" y="2"/>
                      <a:pt x="0" y="6"/>
                    </a:cubicBezTo>
                    <a:cubicBezTo>
                      <a:pt x="0" y="9"/>
                      <a:pt x="2" y="12"/>
                      <a:pt x="6" y="12"/>
                    </a:cubicBezTo>
                    <a:cubicBezTo>
                      <a:pt x="39" y="12"/>
                      <a:pt x="39" y="12"/>
                      <a:pt x="39" y="1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26" name="Freeform 234"/>
              <p:cNvSpPr>
                <a:spLocks noChangeArrowheads="1"/>
              </p:cNvSpPr>
              <p:nvPr/>
            </p:nvSpPr>
            <p:spPr bwMode="auto">
              <a:xfrm>
                <a:off x="473075" y="487362"/>
                <a:ext cx="112713" cy="158750"/>
              </a:xfrm>
              <a:custGeom>
                <a:avLst/>
                <a:gdLst>
                  <a:gd name="T0" fmla="*/ 2147483647 w 30"/>
                  <a:gd name="T1" fmla="*/ 2147483647 h 42"/>
                  <a:gd name="T2" fmla="*/ 2147483647 w 30"/>
                  <a:gd name="T3" fmla="*/ 2147483647 h 42"/>
                  <a:gd name="T4" fmla="*/ 2147483647 w 30"/>
                  <a:gd name="T5" fmla="*/ 2147483647 h 42"/>
                  <a:gd name="T6" fmla="*/ 2147483647 w 30"/>
                  <a:gd name="T7" fmla="*/ 2147483647 h 42"/>
                  <a:gd name="T8" fmla="*/ 2147483647 w 30"/>
                  <a:gd name="T9" fmla="*/ 2147483647 h 42"/>
                  <a:gd name="T10" fmla="*/ 2147483647 w 30"/>
                  <a:gd name="T11" fmla="*/ 2147483647 h 42"/>
                  <a:gd name="T12" fmla="*/ 2147483647 w 30"/>
                  <a:gd name="T13" fmla="*/ 2147483647 h 42"/>
                  <a:gd name="T14" fmla="*/ 0 60000 65536"/>
                  <a:gd name="T15" fmla="*/ 0 60000 65536"/>
                  <a:gd name="T16" fmla="*/ 0 60000 65536"/>
                  <a:gd name="T17" fmla="*/ 0 60000 65536"/>
                  <a:gd name="T18" fmla="*/ 0 60000 65536"/>
                  <a:gd name="T19" fmla="*/ 0 60000 65536"/>
                  <a:gd name="T20" fmla="*/ 0 60000 65536"/>
                  <a:gd name="T21" fmla="*/ 0 w 30"/>
                  <a:gd name="T22" fmla="*/ 0 h 42"/>
                  <a:gd name="T23" fmla="*/ 30 w 30"/>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42">
                    <a:moveTo>
                      <a:pt x="18" y="38"/>
                    </a:moveTo>
                    <a:cubicBezTo>
                      <a:pt x="20" y="41"/>
                      <a:pt x="23" y="42"/>
                      <a:pt x="26" y="40"/>
                    </a:cubicBezTo>
                    <a:cubicBezTo>
                      <a:pt x="29" y="38"/>
                      <a:pt x="30" y="35"/>
                      <a:pt x="29" y="32"/>
                    </a:cubicBezTo>
                    <a:cubicBezTo>
                      <a:pt x="12" y="3"/>
                      <a:pt x="12" y="3"/>
                      <a:pt x="12" y="3"/>
                    </a:cubicBezTo>
                    <a:cubicBezTo>
                      <a:pt x="10" y="1"/>
                      <a:pt x="7" y="0"/>
                      <a:pt x="4" y="1"/>
                    </a:cubicBezTo>
                    <a:cubicBezTo>
                      <a:pt x="1" y="3"/>
                      <a:pt x="0" y="7"/>
                      <a:pt x="2" y="9"/>
                    </a:cubicBezTo>
                    <a:cubicBezTo>
                      <a:pt x="18" y="38"/>
                      <a:pt x="18"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0927" name="Freeform 235"/>
              <p:cNvSpPr>
                <a:spLocks noChangeArrowheads="1"/>
              </p:cNvSpPr>
              <p:nvPr/>
            </p:nvSpPr>
            <p:spPr bwMode="auto">
              <a:xfrm>
                <a:off x="473075" y="487362"/>
                <a:ext cx="112713" cy="158750"/>
              </a:xfrm>
              <a:custGeom>
                <a:avLst/>
                <a:gdLst>
                  <a:gd name="T0" fmla="*/ 2147483647 w 30"/>
                  <a:gd name="T1" fmla="*/ 2147483647 h 42"/>
                  <a:gd name="T2" fmla="*/ 2147483647 w 30"/>
                  <a:gd name="T3" fmla="*/ 2147483647 h 42"/>
                  <a:gd name="T4" fmla="*/ 2147483647 w 30"/>
                  <a:gd name="T5" fmla="*/ 2147483647 h 42"/>
                  <a:gd name="T6" fmla="*/ 2147483647 w 30"/>
                  <a:gd name="T7" fmla="*/ 2147483647 h 42"/>
                  <a:gd name="T8" fmla="*/ 2147483647 w 30"/>
                  <a:gd name="T9" fmla="*/ 2147483647 h 42"/>
                  <a:gd name="T10" fmla="*/ 2147483647 w 30"/>
                  <a:gd name="T11" fmla="*/ 2147483647 h 42"/>
                  <a:gd name="T12" fmla="*/ 2147483647 w 30"/>
                  <a:gd name="T13" fmla="*/ 2147483647 h 42"/>
                  <a:gd name="T14" fmla="*/ 0 60000 65536"/>
                  <a:gd name="T15" fmla="*/ 0 60000 65536"/>
                  <a:gd name="T16" fmla="*/ 0 60000 65536"/>
                  <a:gd name="T17" fmla="*/ 0 60000 65536"/>
                  <a:gd name="T18" fmla="*/ 0 60000 65536"/>
                  <a:gd name="T19" fmla="*/ 0 60000 65536"/>
                  <a:gd name="T20" fmla="*/ 0 60000 65536"/>
                  <a:gd name="T21" fmla="*/ 0 w 30"/>
                  <a:gd name="T22" fmla="*/ 0 h 42"/>
                  <a:gd name="T23" fmla="*/ 30 w 30"/>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42">
                    <a:moveTo>
                      <a:pt x="2" y="32"/>
                    </a:moveTo>
                    <a:cubicBezTo>
                      <a:pt x="0" y="35"/>
                      <a:pt x="1" y="38"/>
                      <a:pt x="4" y="40"/>
                    </a:cubicBezTo>
                    <a:cubicBezTo>
                      <a:pt x="7" y="42"/>
                      <a:pt x="10" y="41"/>
                      <a:pt x="12" y="38"/>
                    </a:cubicBezTo>
                    <a:cubicBezTo>
                      <a:pt x="29" y="9"/>
                      <a:pt x="29" y="9"/>
                      <a:pt x="29" y="9"/>
                    </a:cubicBezTo>
                    <a:cubicBezTo>
                      <a:pt x="30" y="7"/>
                      <a:pt x="29" y="3"/>
                      <a:pt x="26" y="1"/>
                    </a:cubicBezTo>
                    <a:cubicBezTo>
                      <a:pt x="23" y="0"/>
                      <a:pt x="20" y="1"/>
                      <a:pt x="18" y="3"/>
                    </a:cubicBezTo>
                    <a:cubicBezTo>
                      <a:pt x="2" y="32"/>
                      <a:pt x="2" y="32"/>
                      <a:pt x="2" y="3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sp>
        <p:nvSpPr>
          <p:cNvPr id="71746" name="文本框 10"/>
          <p:cNvSpPr>
            <a:spLocks noChangeArrowheads="1"/>
          </p:cNvSpPr>
          <p:nvPr/>
        </p:nvSpPr>
        <p:spPr bwMode="auto">
          <a:xfrm>
            <a:off x="1295400" y="277813"/>
            <a:ext cx="96250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（三）改进组织生活的形式和丰富组织生活的内容</a:t>
            </a:r>
            <a:endParaRPr lang="zh-CN" altLang="en-US" sz="1600" b="1">
              <a:latin typeface="微软雅黑" pitchFamily="34" charset="-122"/>
              <a:ea typeface="微软雅黑" pitchFamily="34" charset="-122"/>
              <a:sym typeface="微软雅黑" pitchFamily="34" charset="-122"/>
            </a:endParaRPr>
          </a:p>
        </p:txBody>
      </p:sp>
      <p:sp>
        <p:nvSpPr>
          <p:cNvPr id="80915" name="Text Box 67"/>
          <p:cNvSpPr txBox="1">
            <a:spLocks noChangeArrowheads="1"/>
          </p:cNvSpPr>
          <p:nvPr/>
        </p:nvSpPr>
        <p:spPr bwMode="auto">
          <a:xfrm>
            <a:off x="5448300" y="6094413"/>
            <a:ext cx="1439863" cy="4572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ea typeface="微软雅黑" pitchFamily="34" charset="-122"/>
              </a:rPr>
              <a:t>四个原则</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746"/>
                                        </p:tgtEl>
                                        <p:attrNameLst>
                                          <p:attrName>style.visibility</p:attrName>
                                        </p:attrNameLst>
                                      </p:cBhvr>
                                      <p:to>
                                        <p:strVal val="visible"/>
                                      </p:to>
                                    </p:set>
                                    <p:animEffect>
                                      <p:cBhvr>
                                        <p:cTn id="7" dur="500"/>
                                        <p:tgtEl>
                                          <p:spTgt spid="71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6"/>
                                        </p:tgtEl>
                                        <p:attrNameLst>
                                          <p:attrName>ppt_y</p:attrName>
                                        </p:attrNameLst>
                                      </p:cBhvr>
                                      <p:tavLst>
                                        <p:tav tm="0" fmla="#ppt_y+(sin(-2*pi*(1-$))*-#ppt_x+cos(-2*pi*(1-$))*(1-#ppt_y))*(1-$)">
                                          <p:val>
                                            <p:fltVal val="0"/>
                                          </p:val>
                                        </p:tav>
                                        <p:tav tm="100000">
                                          <p:val>
                                            <p:fltVal val="1"/>
                                          </p:val>
                                        </p:tav>
                                      </p:tavLst>
                                    </p:anim>
                                  </p:childTnLst>
                                </p:cTn>
                              </p:par>
                              <p:par>
                                <p:cTn id="16" presetID="15"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fltVal val="0"/>
                                          </p:val>
                                        </p:tav>
                                        <p:tav tm="100000">
                                          <p:val>
                                            <p:strVal val="#ppt_h"/>
                                          </p:val>
                                        </p:tav>
                                      </p:tavLst>
                                    </p:anim>
                                    <p:anim calcmode="lin" valueType="num">
                                      <p:cBhvr>
                                        <p:cTn id="20"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0"/>
                                        </p:tgtEl>
                                        <p:attrNameLst>
                                          <p:attrName>ppt_y</p:attrName>
                                        </p:attrNameLst>
                                      </p:cBhvr>
                                      <p:tavLst>
                                        <p:tav tm="0" fmla="#ppt_y+(sin(-2*pi*(1-$))*-#ppt_x+cos(-2*pi*(1-$))*(1-#ppt_y))*(1-$)">
                                          <p:val>
                                            <p:fltVal val="0"/>
                                          </p:val>
                                        </p:tav>
                                        <p:tav tm="100000">
                                          <p:val>
                                            <p:fltVal val="1"/>
                                          </p:val>
                                        </p:tav>
                                      </p:tavLst>
                                    </p:anim>
                                  </p:childTnLst>
                                </p:cTn>
                              </p:par>
                              <p:par>
                                <p:cTn id="22" presetID="15"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fltVal val="0"/>
                                          </p:val>
                                        </p:tav>
                                        <p:tav tm="100000">
                                          <p:val>
                                            <p:strVal val="#ppt_w"/>
                                          </p:val>
                                        </p:tav>
                                      </p:tavLst>
                                    </p:anim>
                                    <p:anim calcmode="lin" valueType="num">
                                      <p:cBhvr>
                                        <p:cTn id="25" dur="1000" fill="hold"/>
                                        <p:tgtEl>
                                          <p:spTgt spid="8"/>
                                        </p:tgtEl>
                                        <p:attrNameLst>
                                          <p:attrName>ppt_h</p:attrName>
                                        </p:attrNameLst>
                                      </p:cBhvr>
                                      <p:tavLst>
                                        <p:tav tm="0">
                                          <p:val>
                                            <p:fltVal val="0"/>
                                          </p:val>
                                        </p:tav>
                                        <p:tav tm="100000">
                                          <p:val>
                                            <p:strVal val="#ppt_h"/>
                                          </p:val>
                                        </p:tav>
                                      </p:tavLst>
                                    </p:anim>
                                    <p:anim calcmode="lin" valueType="num">
                                      <p:cBhvr>
                                        <p:cTn id="26"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8"/>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fltVal val="0"/>
                                          </p:val>
                                        </p:tav>
                                        <p:tav tm="100000">
                                          <p:val>
                                            <p:strVal val="#ppt_h"/>
                                          </p:val>
                                        </p:tav>
                                      </p:tavLst>
                                    </p:anim>
                                    <p:anim calcmode="lin" valueType="num">
                                      <p:cBhvr>
                                        <p:cTn id="32"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1704"/>
                                        </p:tgtEl>
                                        <p:attrNameLst>
                                          <p:attrName>style.visibility</p:attrName>
                                        </p:attrNameLst>
                                      </p:cBhvr>
                                      <p:to>
                                        <p:strVal val="visible"/>
                                      </p:to>
                                    </p:set>
                                    <p:animEffect>
                                      <p:cBhvr>
                                        <p:cTn id="38" dur="500"/>
                                        <p:tgtEl>
                                          <p:spTgt spid="7170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2"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p:tgtEl>
                                          <p:spTgt spid="2"/>
                                        </p:tgtEl>
                                        <p:attrNameLst>
                                          <p:attrName>ppt_x</p:attrName>
                                        </p:attrNameLst>
                                      </p:cBhvr>
                                      <p:tavLst>
                                        <p:tav tm="0">
                                          <p:val>
                                            <p:strVal val="#ppt_x+#ppt_w*1.125000"/>
                                          </p:val>
                                        </p:tav>
                                        <p:tav tm="100000">
                                          <p:val>
                                            <p:strVal val="#ppt_x"/>
                                          </p:val>
                                        </p:tav>
                                      </p:tavLst>
                                    </p:anim>
                                    <p:animEffect>
                                      <p:cBhvr>
                                        <p:cTn id="44" dur="500"/>
                                        <p:tgtEl>
                                          <p:spTgt spid="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2" presetClass="entr" presetSubtype="8"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p:tgtEl>
                                          <p:spTgt spid="4"/>
                                        </p:tgtEl>
                                        <p:attrNameLst>
                                          <p:attrName>ppt_x</p:attrName>
                                        </p:attrNameLst>
                                      </p:cBhvr>
                                      <p:tavLst>
                                        <p:tav tm="0">
                                          <p:val>
                                            <p:strVal val="#ppt_x-#ppt_w*1.125000"/>
                                          </p:val>
                                        </p:tav>
                                        <p:tav tm="100000">
                                          <p:val>
                                            <p:strVal val="#ppt_x"/>
                                          </p:val>
                                        </p:tav>
                                      </p:tavLst>
                                    </p:anim>
                                    <p:animEffect>
                                      <p:cBhvr>
                                        <p:cTn id="50" dur="500"/>
                                        <p:tgtEl>
                                          <p:spTgt spid="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8"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p:tgtEl>
                                          <p:spTgt spid="5"/>
                                        </p:tgtEl>
                                        <p:attrNameLst>
                                          <p:attrName>ppt_x</p:attrName>
                                        </p:attrNameLst>
                                      </p:cBhvr>
                                      <p:tavLst>
                                        <p:tav tm="0">
                                          <p:val>
                                            <p:strVal val="#ppt_x-#ppt_w*1.125000"/>
                                          </p:val>
                                        </p:tav>
                                        <p:tav tm="100000">
                                          <p:val>
                                            <p:strVal val="#ppt_x"/>
                                          </p:val>
                                        </p:tav>
                                      </p:tavLst>
                                    </p:anim>
                                    <p:animEffect>
                                      <p:cBhvr>
                                        <p:cTn id="56" dur="500"/>
                                        <p:tgtEl>
                                          <p:spTgt spid="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2"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p:cTn id="61" dur="500"/>
                                        <p:tgtEl>
                                          <p:spTgt spid="3"/>
                                        </p:tgtEl>
                                        <p:attrNameLst>
                                          <p:attrName>ppt_x</p:attrName>
                                        </p:attrNameLst>
                                      </p:cBhvr>
                                      <p:tavLst>
                                        <p:tav tm="0">
                                          <p:val>
                                            <p:strVal val="#ppt_x+#ppt_w*1.125000"/>
                                          </p:val>
                                        </p:tav>
                                        <p:tav tm="100000">
                                          <p:val>
                                            <p:strVal val="#ppt_x"/>
                                          </p:val>
                                        </p:tav>
                                      </p:tavLst>
                                    </p:anim>
                                    <p:animEffect>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4" grpId="0" bldLvl="0" animBg="1" autoUpdateAnimBg="0"/>
      <p:bldP spid="71746" grpId="0" bldLvl="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3ED77026-7B21-4723-9475-FA299DA64BB3}" type="slidenum">
              <a:rPr lang="zh-CN" altLang="en-US" sz="1200" smtClean="0">
                <a:solidFill>
                  <a:srgbClr val="898989"/>
                </a:solidFill>
              </a:rPr>
              <a:pPr eaLnBrk="1" hangingPunct="1"/>
              <a:t>68</a:t>
            </a:fld>
            <a:endParaRPr lang="zh-CN" altLang="en-US" sz="1800" smtClean="0"/>
          </a:p>
        </p:txBody>
      </p:sp>
      <p:pic>
        <p:nvPicPr>
          <p:cNvPr id="8192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192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192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192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2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8192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TextBox 6"/>
          <p:cNvSpPr>
            <a:spLocks noChangeArrowheads="1"/>
          </p:cNvSpPr>
          <p:nvPr/>
        </p:nvSpPr>
        <p:spPr bwMode="auto">
          <a:xfrm>
            <a:off x="550863" y="1200150"/>
            <a:ext cx="11161712"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158" tIns="57580" rIns="115158" bIns="5758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None/>
            </a:pPr>
            <a:r>
              <a:rPr lang="zh-CN" altLang="en-US" sz="2400">
                <a:latin typeface="微软雅黑" pitchFamily="34" charset="-122"/>
                <a:ea typeface="微软雅黑" pitchFamily="34" charset="-122"/>
              </a:rPr>
              <a:t>       党的组织生活除安排学习党内文件，讨论党的建设和工作中的重要问题，听取党员思想、工作等方面汇报和开展批评和自我批评外，</a:t>
            </a:r>
            <a:r>
              <a:rPr lang="zh-CN" altLang="en-US" sz="2400" b="1">
                <a:latin typeface="微软雅黑" pitchFamily="34" charset="-122"/>
                <a:ea typeface="微软雅黑" pitchFamily="34" charset="-122"/>
              </a:rPr>
              <a:t>还可以开展多种形式的活动</a:t>
            </a:r>
            <a:r>
              <a:rPr lang="zh-CN" altLang="en-US" sz="2400">
                <a:latin typeface="微软雅黑" pitchFamily="34" charset="-122"/>
                <a:ea typeface="微软雅黑" pitchFamily="34" charset="-122"/>
              </a:rPr>
              <a:t>，比如：围绕党内外群众关心的社会问题、热点问题进行讨论，求得正确的认识；组织观看有教育意义的电影、录像，然后进行讨论；组织有教育意义的参观、访问；组织重温“入党志愿”；为党员过政治生日；开展新时期共产党员形象大讨论；组织党内外群众对党员进行评议；开展有利于展示党员风貌、发挥党员作用的主体实践活动；开展党员岗位承诺活动；举办各种报告会、演讲会；等等。总之，要使党的组织生活形式多样，内容丰富，富有生气，具有教育性和感染力。</a:t>
            </a:r>
          </a:p>
        </p:txBody>
      </p:sp>
      <p:sp>
        <p:nvSpPr>
          <p:cNvPr id="72713" name="文本框 10"/>
          <p:cNvSpPr>
            <a:spLocks noChangeArrowheads="1"/>
          </p:cNvSpPr>
          <p:nvPr/>
        </p:nvSpPr>
        <p:spPr bwMode="auto">
          <a:xfrm>
            <a:off x="1295400" y="277813"/>
            <a:ext cx="962501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（三）改进组织生活的形式和丰富组织生活的内容</a:t>
            </a:r>
            <a:endParaRPr lang="zh-CN" altLang="en-US" sz="1600" b="1">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712"/>
                                        </p:tgtEl>
                                        <p:attrNameLst>
                                          <p:attrName>style.visibility</p:attrName>
                                        </p:attrNameLst>
                                      </p:cBhvr>
                                      <p:to>
                                        <p:strVal val="visible"/>
                                      </p:to>
                                    </p:set>
                                    <p:animEffect>
                                      <p:cBhvr>
                                        <p:cTn id="7" dur="750"/>
                                        <p:tgtEl>
                                          <p:spTgt spid="72712"/>
                                        </p:tgtEl>
                                      </p:cBhvr>
                                    </p:animEffect>
                                  </p:childTnLst>
                                </p:cTn>
                              </p:par>
                            </p:childTnLst>
                          </p:cTn>
                        </p:par>
                        <p:par>
                          <p:cTn id="8" fill="hold" nodeType="afterGroup">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72713"/>
                                        </p:tgtEl>
                                        <p:attrNameLst>
                                          <p:attrName>style.visibility</p:attrName>
                                        </p:attrNameLst>
                                      </p:cBhvr>
                                      <p:to>
                                        <p:strVal val="visible"/>
                                      </p:to>
                                    </p:set>
                                    <p:animEffect>
                                      <p:cBhvr>
                                        <p:cTn id="11" dur="500"/>
                                        <p:tgtEl>
                                          <p:spTgt spid="72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2" grpId="0" bldLvl="0" autoUpdateAnimBg="0"/>
      <p:bldP spid="72713" grpId="0" bldLvl="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2CCD258A-8221-43D5-BBAA-856CC883657D}" type="slidenum">
              <a:rPr lang="zh-CN" altLang="en-US" sz="1200" smtClean="0">
                <a:solidFill>
                  <a:srgbClr val="898989"/>
                </a:solidFill>
              </a:rPr>
              <a:pPr eaLnBrk="1" hangingPunct="1"/>
              <a:t>69</a:t>
            </a:fld>
            <a:endParaRPr lang="zh-CN" altLang="en-US" sz="1800" smtClean="0"/>
          </a:p>
        </p:txBody>
      </p:sp>
      <p:pic>
        <p:nvPicPr>
          <p:cNvPr id="8294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294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294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295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5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8295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6" name="文本框 10"/>
          <p:cNvSpPr>
            <a:spLocks noChangeArrowheads="1"/>
          </p:cNvSpPr>
          <p:nvPr/>
        </p:nvSpPr>
        <p:spPr bwMode="auto">
          <a:xfrm>
            <a:off x="1295400" y="277813"/>
            <a:ext cx="9515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（四）怎样开好党员领导干部民主生活会需注意的问题</a:t>
            </a:r>
            <a:endParaRPr lang="zh-CN" altLang="en-US" sz="1600" b="1">
              <a:latin typeface="微软雅黑" pitchFamily="34" charset="-122"/>
              <a:ea typeface="微软雅黑" pitchFamily="34" charset="-122"/>
              <a:sym typeface="微软雅黑" pitchFamily="34" charset="-122"/>
            </a:endParaRPr>
          </a:p>
        </p:txBody>
      </p:sp>
      <p:cxnSp>
        <p:nvCxnSpPr>
          <p:cNvPr id="73737" name="肘形连接符 78"/>
          <p:cNvCxnSpPr>
            <a:cxnSpLocks noChangeShapeType="1"/>
          </p:cNvCxnSpPr>
          <p:nvPr/>
        </p:nvCxnSpPr>
        <p:spPr bwMode="auto">
          <a:xfrm flipH="1" flipV="1">
            <a:off x="6496050" y="1817688"/>
            <a:ext cx="3768725" cy="546100"/>
          </a:xfrm>
          <a:prstGeom prst="bentConnector3">
            <a:avLst>
              <a:gd name="adj1" fmla="val 218"/>
            </a:avLst>
          </a:prstGeom>
          <a:noFill/>
          <a:ln w="19050">
            <a:solidFill>
              <a:srgbClr val="A5A5A5"/>
            </a:solidFill>
            <a:miter lim="800000"/>
            <a:headEnd type="oval" w="med" len="med"/>
            <a:tailEnd type="oval" w="med" len="med"/>
          </a:ln>
          <a:extLst>
            <a:ext uri="{909E8E84-426E-40DD-AFC4-6F175D3DCCD1}">
              <a14:hiddenFill xmlns:a14="http://schemas.microsoft.com/office/drawing/2010/main">
                <a:noFill/>
              </a14:hiddenFill>
            </a:ext>
          </a:extLst>
        </p:spPr>
      </p:cxnSp>
      <p:cxnSp>
        <p:nvCxnSpPr>
          <p:cNvPr id="73738" name="肘形连接符 79"/>
          <p:cNvCxnSpPr>
            <a:cxnSpLocks noChangeShapeType="1"/>
          </p:cNvCxnSpPr>
          <p:nvPr/>
        </p:nvCxnSpPr>
        <p:spPr bwMode="auto">
          <a:xfrm flipH="1">
            <a:off x="6454775" y="5302250"/>
            <a:ext cx="3768725" cy="546100"/>
          </a:xfrm>
          <a:prstGeom prst="bentConnector3">
            <a:avLst>
              <a:gd name="adj1" fmla="val 218"/>
            </a:avLst>
          </a:prstGeom>
          <a:noFill/>
          <a:ln w="19050">
            <a:solidFill>
              <a:srgbClr val="A5A5A5"/>
            </a:solidFill>
            <a:miter lim="800000"/>
            <a:headEnd type="oval" w="med" len="med"/>
            <a:tailEnd type="oval" w="med" len="med"/>
          </a:ln>
          <a:extLst>
            <a:ext uri="{909E8E84-426E-40DD-AFC4-6F175D3DCCD1}">
              <a14:hiddenFill xmlns:a14="http://schemas.microsoft.com/office/drawing/2010/main">
                <a:noFill/>
              </a14:hiddenFill>
            </a:ext>
          </a:extLst>
        </p:spPr>
      </p:cxnSp>
      <p:cxnSp>
        <p:nvCxnSpPr>
          <p:cNvPr id="73739" name="肘形连接符 80"/>
          <p:cNvCxnSpPr>
            <a:cxnSpLocks noChangeShapeType="1"/>
          </p:cNvCxnSpPr>
          <p:nvPr/>
        </p:nvCxnSpPr>
        <p:spPr bwMode="auto">
          <a:xfrm flipV="1">
            <a:off x="2247900" y="1817688"/>
            <a:ext cx="3633788" cy="546100"/>
          </a:xfrm>
          <a:prstGeom prst="bentConnector3">
            <a:avLst>
              <a:gd name="adj1" fmla="val 218"/>
            </a:avLst>
          </a:prstGeom>
          <a:noFill/>
          <a:ln w="19050">
            <a:solidFill>
              <a:srgbClr val="A5A5A5"/>
            </a:solidFill>
            <a:miter lim="800000"/>
            <a:headEnd type="oval" w="med" len="med"/>
            <a:tailEnd type="oval" w="med" len="med"/>
          </a:ln>
          <a:extLst>
            <a:ext uri="{909E8E84-426E-40DD-AFC4-6F175D3DCCD1}">
              <a14:hiddenFill xmlns:a14="http://schemas.microsoft.com/office/drawing/2010/main">
                <a:noFill/>
              </a14:hiddenFill>
            </a:ext>
          </a:extLst>
        </p:spPr>
      </p:cxnSp>
      <p:cxnSp>
        <p:nvCxnSpPr>
          <p:cNvPr id="73740" name="肘形连接符 81"/>
          <p:cNvCxnSpPr>
            <a:cxnSpLocks noChangeShapeType="1"/>
          </p:cNvCxnSpPr>
          <p:nvPr/>
        </p:nvCxnSpPr>
        <p:spPr bwMode="auto">
          <a:xfrm>
            <a:off x="2247900" y="5246688"/>
            <a:ext cx="3633788" cy="546100"/>
          </a:xfrm>
          <a:prstGeom prst="bentConnector3">
            <a:avLst>
              <a:gd name="adj1" fmla="val 218"/>
            </a:avLst>
          </a:prstGeom>
          <a:noFill/>
          <a:ln w="19050">
            <a:solidFill>
              <a:srgbClr val="A5A5A5"/>
            </a:solidFill>
            <a:miter lim="800000"/>
            <a:headEnd type="oval" w="med" len="med"/>
            <a:tailEnd type="oval" w="med" len="med"/>
          </a:ln>
          <a:extLst>
            <a:ext uri="{909E8E84-426E-40DD-AFC4-6F175D3DCCD1}">
              <a14:hiddenFill xmlns:a14="http://schemas.microsoft.com/office/drawing/2010/main">
                <a:noFill/>
              </a14:hiddenFill>
            </a:ext>
          </a:extLst>
        </p:spPr>
      </p:cxnSp>
      <p:sp>
        <p:nvSpPr>
          <p:cNvPr id="73741" name="文本框 5"/>
          <p:cNvSpPr>
            <a:spLocks noChangeArrowheads="1"/>
          </p:cNvSpPr>
          <p:nvPr/>
        </p:nvSpPr>
        <p:spPr bwMode="auto">
          <a:xfrm>
            <a:off x="2857500" y="4367213"/>
            <a:ext cx="33115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20000"/>
              </a:lnSpc>
            </a:pPr>
            <a:r>
              <a:rPr lang="zh-CN" altLang="en-US" sz="1500">
                <a:latin typeface="微软雅黑" pitchFamily="34" charset="-122"/>
                <a:ea typeface="微软雅黑" pitchFamily="34" charset="-122"/>
                <a:sym typeface="微软雅黑" pitchFamily="34" charset="-122"/>
              </a:rPr>
              <a:t>与会人员应遵循“团结-批评与自我批评-团结”的方针，开展积极的思想斗争，一定要避免无原则的一团和气或闹无原则的纠纷。批评要注意事实依据，有则改之，无则加冕。</a:t>
            </a:r>
          </a:p>
        </p:txBody>
      </p:sp>
      <p:sp>
        <p:nvSpPr>
          <p:cNvPr id="73742" name="文本框 6"/>
          <p:cNvSpPr>
            <a:spLocks noChangeArrowheads="1"/>
          </p:cNvSpPr>
          <p:nvPr/>
        </p:nvSpPr>
        <p:spPr bwMode="auto">
          <a:xfrm>
            <a:off x="3000375" y="5815013"/>
            <a:ext cx="237013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000" b="1">
                <a:latin typeface="微软雅黑" pitchFamily="34" charset="-122"/>
                <a:ea typeface="微软雅黑" pitchFamily="34" charset="-122"/>
              </a:rPr>
              <a:t>3、批评与自我批评</a:t>
            </a:r>
          </a:p>
        </p:txBody>
      </p:sp>
      <p:grpSp>
        <p:nvGrpSpPr>
          <p:cNvPr id="2" name="Group 15"/>
          <p:cNvGrpSpPr>
            <a:grpSpLocks/>
          </p:cNvGrpSpPr>
          <p:nvPr/>
        </p:nvGrpSpPr>
        <p:grpSpPr bwMode="auto">
          <a:xfrm>
            <a:off x="1550988" y="3883025"/>
            <a:ext cx="1344612" cy="1346200"/>
            <a:chOff x="0" y="0"/>
            <a:chExt cx="1403797" cy="1403797"/>
          </a:xfrm>
        </p:grpSpPr>
        <p:sp>
          <p:nvSpPr>
            <p:cNvPr id="82979" name="椭圆 85"/>
            <p:cNvSpPr>
              <a:spLocks noChangeArrowheads="1"/>
            </p:cNvSpPr>
            <p:nvPr/>
          </p:nvSpPr>
          <p:spPr bwMode="auto">
            <a:xfrm>
              <a:off x="0" y="0"/>
              <a:ext cx="1403797" cy="1403797"/>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1300">
                <a:solidFill>
                  <a:srgbClr val="FFFFFF"/>
                </a:solidFill>
                <a:latin typeface="微软雅黑" pitchFamily="34" charset="-122"/>
                <a:ea typeface="微软雅黑" pitchFamily="34" charset="-122"/>
                <a:sym typeface="微软雅黑" pitchFamily="34" charset="-122"/>
              </a:endParaRPr>
            </a:p>
          </p:txBody>
        </p:sp>
        <p:grpSp>
          <p:nvGrpSpPr>
            <p:cNvPr id="82980" name="Group 17"/>
            <p:cNvGrpSpPr>
              <a:grpSpLocks/>
            </p:cNvGrpSpPr>
            <p:nvPr/>
          </p:nvGrpSpPr>
          <p:grpSpPr bwMode="auto">
            <a:xfrm>
              <a:off x="486136" y="362881"/>
              <a:ext cx="392888" cy="661931"/>
              <a:chOff x="0" y="0"/>
              <a:chExt cx="292099" cy="492124"/>
            </a:xfrm>
          </p:grpSpPr>
          <p:sp>
            <p:nvSpPr>
              <p:cNvPr id="82981" name="Freeform 15"/>
              <p:cNvSpPr>
                <a:spLocks noEditPoints="1" noChangeArrowheads="1"/>
              </p:cNvSpPr>
              <p:nvPr/>
            </p:nvSpPr>
            <p:spPr bwMode="auto">
              <a:xfrm>
                <a:off x="0" y="0"/>
                <a:ext cx="292099" cy="492124"/>
              </a:xfrm>
              <a:custGeom>
                <a:avLst/>
                <a:gdLst>
                  <a:gd name="T0" fmla="*/ 0 w 166"/>
                  <a:gd name="T1" fmla="*/ 2147483647 h 280"/>
                  <a:gd name="T2" fmla="*/ 2147483647 w 166"/>
                  <a:gd name="T3" fmla="*/ 2147483647 h 280"/>
                  <a:gd name="T4" fmla="*/ 2147483647 w 166"/>
                  <a:gd name="T5" fmla="*/ 2147483647 h 280"/>
                  <a:gd name="T6" fmla="*/ 2147483647 w 166"/>
                  <a:gd name="T7" fmla="*/ 2147483647 h 280"/>
                  <a:gd name="T8" fmla="*/ 2147483647 w 166"/>
                  <a:gd name="T9" fmla="*/ 2147483647 h 280"/>
                  <a:gd name="T10" fmla="*/ 2147483647 w 166"/>
                  <a:gd name="T11" fmla="*/ 2147483647 h 280"/>
                  <a:gd name="T12" fmla="*/ 2147483647 w 166"/>
                  <a:gd name="T13" fmla="*/ 2147483647 h 280"/>
                  <a:gd name="T14" fmla="*/ 2147483647 w 166"/>
                  <a:gd name="T15" fmla="*/ 2147483647 h 280"/>
                  <a:gd name="T16" fmla="*/ 2147483647 w 166"/>
                  <a:gd name="T17" fmla="*/ 2147483647 h 280"/>
                  <a:gd name="T18" fmla="*/ 0 w 166"/>
                  <a:gd name="T19" fmla="*/ 2147483647 h 280"/>
                  <a:gd name="T20" fmla="*/ 0 w 166"/>
                  <a:gd name="T21" fmla="*/ 2147483647 h 280"/>
                  <a:gd name="T22" fmla="*/ 0 w 166"/>
                  <a:gd name="T23" fmla="*/ 2147483647 h 280"/>
                  <a:gd name="T24" fmla="*/ 0 w 166"/>
                  <a:gd name="T25" fmla="*/ 0 h 280"/>
                  <a:gd name="T26" fmla="*/ 2147483647 w 166"/>
                  <a:gd name="T27" fmla="*/ 0 h 280"/>
                  <a:gd name="T28" fmla="*/ 2147483647 w 166"/>
                  <a:gd name="T29" fmla="*/ 2147483647 h 280"/>
                  <a:gd name="T30" fmla="*/ 2147483647 w 166"/>
                  <a:gd name="T31" fmla="*/ 2147483647 h 280"/>
                  <a:gd name="T32" fmla="*/ 2147483647 w 166"/>
                  <a:gd name="T33" fmla="*/ 2147483647 h 280"/>
                  <a:gd name="T34" fmla="*/ 2147483647 w 166"/>
                  <a:gd name="T35" fmla="*/ 2147483647 h 280"/>
                  <a:gd name="T36" fmla="*/ 2147483647 w 166"/>
                  <a:gd name="T37" fmla="*/ 2147483647 h 280"/>
                  <a:gd name="T38" fmla="*/ 2147483647 w 166"/>
                  <a:gd name="T39" fmla="*/ 2147483647 h 280"/>
                  <a:gd name="T40" fmla="*/ 2147483647 w 166"/>
                  <a:gd name="T41" fmla="*/ 2147483647 h 280"/>
                  <a:gd name="T42" fmla="*/ 0 w 166"/>
                  <a:gd name="T43" fmla="*/ 2147483647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82982" name="Freeform 16"/>
              <p:cNvSpPr>
                <a:spLocks noEditPoints="1" noChangeArrowheads="1"/>
              </p:cNvSpPr>
              <p:nvPr/>
            </p:nvSpPr>
            <p:spPr bwMode="auto">
              <a:xfrm>
                <a:off x="23812" y="46039"/>
                <a:ext cx="244476" cy="400050"/>
              </a:xfrm>
              <a:custGeom>
                <a:avLst/>
                <a:gdLst>
                  <a:gd name="T0" fmla="*/ 2147483647 w 138"/>
                  <a:gd name="T1" fmla="*/ 2147483647 h 228"/>
                  <a:gd name="T2" fmla="*/ 2147483647 w 138"/>
                  <a:gd name="T3" fmla="*/ 2147483647 h 228"/>
                  <a:gd name="T4" fmla="*/ 2147483647 w 138"/>
                  <a:gd name="T5" fmla="*/ 2147483647 h 228"/>
                  <a:gd name="T6" fmla="*/ 2147483647 w 138"/>
                  <a:gd name="T7" fmla="*/ 2147483647 h 228"/>
                  <a:gd name="T8" fmla="*/ 2147483647 w 138"/>
                  <a:gd name="T9" fmla="*/ 2147483647 h 228"/>
                  <a:gd name="T10" fmla="*/ 2147483647 w 138"/>
                  <a:gd name="T11" fmla="*/ 2147483647 h 228"/>
                  <a:gd name="T12" fmla="*/ 2147483647 w 138"/>
                  <a:gd name="T13" fmla="*/ 2147483647 h 228"/>
                  <a:gd name="T14" fmla="*/ 2147483647 w 138"/>
                  <a:gd name="T15" fmla="*/ 2147483647 h 228"/>
                  <a:gd name="T16" fmla="*/ 2147483647 w 138"/>
                  <a:gd name="T17" fmla="*/ 2147483647 h 228"/>
                  <a:gd name="T18" fmla="*/ 2147483647 w 138"/>
                  <a:gd name="T19" fmla="*/ 2147483647 h 228"/>
                  <a:gd name="T20" fmla="*/ 0 w 138"/>
                  <a:gd name="T21" fmla="*/ 2147483647 h 228"/>
                  <a:gd name="T22" fmla="*/ 0 w 138"/>
                  <a:gd name="T23" fmla="*/ 2147483647 h 228"/>
                  <a:gd name="T24" fmla="*/ 2147483647 w 138"/>
                  <a:gd name="T25" fmla="*/ 2147483647 h 228"/>
                  <a:gd name="T26" fmla="*/ 2147483647 w 138"/>
                  <a:gd name="T27" fmla="*/ 2147483647 h 228"/>
                  <a:gd name="T28" fmla="*/ 2147483647 w 138"/>
                  <a:gd name="T29" fmla="*/ 2147483647 h 228"/>
                  <a:gd name="T30" fmla="*/ 2147483647 w 138"/>
                  <a:gd name="T31" fmla="*/ 2147483647 h 228"/>
                  <a:gd name="T32" fmla="*/ 2147483647 w 138"/>
                  <a:gd name="T33" fmla="*/ 2147483647 h 228"/>
                  <a:gd name="T34" fmla="*/ 2147483647 w 138"/>
                  <a:gd name="T35" fmla="*/ 2147483647 h 228"/>
                  <a:gd name="T36" fmla="*/ 2147483647 w 138"/>
                  <a:gd name="T37" fmla="*/ 2147483647 h 228"/>
                  <a:gd name="T38" fmla="*/ 0 w 138"/>
                  <a:gd name="T39" fmla="*/ 2147483647 h 228"/>
                  <a:gd name="T40" fmla="*/ 2147483647 w 138"/>
                  <a:gd name="T41" fmla="*/ 0 h 228"/>
                  <a:gd name="T42" fmla="*/ 2147483647 w 138"/>
                  <a:gd name="T43" fmla="*/ 2147483647 h 228"/>
                  <a:gd name="T44" fmla="*/ 2147483647 w 138"/>
                  <a:gd name="T45" fmla="*/ 2147483647 h 228"/>
                  <a:gd name="T46" fmla="*/ 2147483647 w 138"/>
                  <a:gd name="T47" fmla="*/ 2147483647 h 228"/>
                  <a:gd name="T48" fmla="*/ 2147483647 w 138"/>
                  <a:gd name="T49" fmla="*/ 2147483647 h 228"/>
                  <a:gd name="T50" fmla="*/ 2147483647 w 138"/>
                  <a:gd name="T51" fmla="*/ 2147483647 h 228"/>
                  <a:gd name="T52" fmla="*/ 2147483647 w 138"/>
                  <a:gd name="T53" fmla="*/ 2147483647 h 228"/>
                  <a:gd name="T54" fmla="*/ 2147483647 w 138"/>
                  <a:gd name="T55" fmla="*/ 2147483647 h 228"/>
                  <a:gd name="T56" fmla="*/ 2147483647 w 138"/>
                  <a:gd name="T57" fmla="*/ 2147483647 h 228"/>
                  <a:gd name="T58" fmla="*/ 2147483647 w 138"/>
                  <a:gd name="T59" fmla="*/ 2147483647 h 228"/>
                  <a:gd name="T60" fmla="*/ 2147483647 w 138"/>
                  <a:gd name="T61" fmla="*/ 2147483647 h 228"/>
                  <a:gd name="T62" fmla="*/ 2147483647 w 138"/>
                  <a:gd name="T63" fmla="*/ 0 h 228"/>
                  <a:gd name="T64" fmla="*/ 2147483647 w 138"/>
                  <a:gd name="T65" fmla="*/ 2147483647 h 228"/>
                  <a:gd name="T66" fmla="*/ 2147483647 w 138"/>
                  <a:gd name="T67" fmla="*/ 2147483647 h 228"/>
                  <a:gd name="T68" fmla="*/ 2147483647 w 138"/>
                  <a:gd name="T69" fmla="*/ 2147483647 h 228"/>
                  <a:gd name="T70" fmla="*/ 2147483647 w 138"/>
                  <a:gd name="T71" fmla="*/ 2147483647 h 228"/>
                  <a:gd name="T72" fmla="*/ 2147483647 w 138"/>
                  <a:gd name="T73" fmla="*/ 2147483647 h 228"/>
                  <a:gd name="T74" fmla="*/ 2147483647 w 138"/>
                  <a:gd name="T75" fmla="*/ 2147483647 h 228"/>
                  <a:gd name="T76" fmla="*/ 2147483647 w 138"/>
                  <a:gd name="T77" fmla="*/ 2147483647 h 228"/>
                  <a:gd name="T78" fmla="*/ 2147483647 w 138"/>
                  <a:gd name="T79" fmla="*/ 2147483647 h 228"/>
                  <a:gd name="T80" fmla="*/ 2147483647 w 138"/>
                  <a:gd name="T81" fmla="*/ 2147483647 h 228"/>
                  <a:gd name="T82" fmla="*/ 2147483647 w 138"/>
                  <a:gd name="T83" fmla="*/ 2147483647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82983" name="Freeform 17"/>
              <p:cNvSpPr>
                <a:spLocks noChangeArrowheads="1"/>
              </p:cNvSpPr>
              <p:nvPr/>
            </p:nvSpPr>
            <p:spPr bwMode="auto">
              <a:xfrm>
                <a:off x="63499" y="166689"/>
                <a:ext cx="165100" cy="279400"/>
              </a:xfrm>
              <a:custGeom>
                <a:avLst/>
                <a:gdLst>
                  <a:gd name="T0" fmla="*/ 0 w 94"/>
                  <a:gd name="T1" fmla="*/ 2147483647 h 160"/>
                  <a:gd name="T2" fmla="*/ 2147483647 w 94"/>
                  <a:gd name="T3" fmla="*/ 2147483647 h 160"/>
                  <a:gd name="T4" fmla="*/ 2147483647 w 94"/>
                  <a:gd name="T5" fmla="*/ 2147483647 h 160"/>
                  <a:gd name="T6" fmla="*/ 2147483647 w 94"/>
                  <a:gd name="T7" fmla="*/ 2147483647 h 160"/>
                  <a:gd name="T8" fmla="*/ 2147483647 w 94"/>
                  <a:gd name="T9" fmla="*/ 2147483647 h 160"/>
                  <a:gd name="T10" fmla="*/ 2147483647 w 94"/>
                  <a:gd name="T11" fmla="*/ 2147483647 h 160"/>
                  <a:gd name="T12" fmla="*/ 2147483647 w 94"/>
                  <a:gd name="T13" fmla="*/ 2147483647 h 160"/>
                  <a:gd name="T14" fmla="*/ 2147483647 w 94"/>
                  <a:gd name="T15" fmla="*/ 2147483647 h 160"/>
                  <a:gd name="T16" fmla="*/ 2147483647 w 94"/>
                  <a:gd name="T17" fmla="*/ 2147483647 h 160"/>
                  <a:gd name="T18" fmla="*/ 2147483647 w 94"/>
                  <a:gd name="T19" fmla="*/ 2147483647 h 160"/>
                  <a:gd name="T20" fmla="*/ 2147483647 w 94"/>
                  <a:gd name="T21" fmla="*/ 2147483647 h 160"/>
                  <a:gd name="T22" fmla="*/ 2147483647 w 94"/>
                  <a:gd name="T23" fmla="*/ 2147483647 h 160"/>
                  <a:gd name="T24" fmla="*/ 2147483647 w 94"/>
                  <a:gd name="T25" fmla="*/ 2147483647 h 160"/>
                  <a:gd name="T26" fmla="*/ 2147483647 w 94"/>
                  <a:gd name="T27" fmla="*/ 2147483647 h 160"/>
                  <a:gd name="T28" fmla="*/ 2147483647 w 94"/>
                  <a:gd name="T29" fmla="*/ 2147483647 h 160"/>
                  <a:gd name="T30" fmla="*/ 2147483647 w 94"/>
                  <a:gd name="T31" fmla="*/ 2147483647 h 160"/>
                  <a:gd name="T32" fmla="*/ 2147483647 w 94"/>
                  <a:gd name="T33" fmla="*/ 2147483647 h 160"/>
                  <a:gd name="T34" fmla="*/ 2147483647 w 94"/>
                  <a:gd name="T35" fmla="*/ 0 h 160"/>
                  <a:gd name="T36" fmla="*/ 2147483647 w 94"/>
                  <a:gd name="T37" fmla="*/ 0 h 160"/>
                  <a:gd name="T38" fmla="*/ 2147483647 w 94"/>
                  <a:gd name="T39" fmla="*/ 0 h 160"/>
                  <a:gd name="T40" fmla="*/ 2147483647 w 94"/>
                  <a:gd name="T41" fmla="*/ 0 h 160"/>
                  <a:gd name="T42" fmla="*/ 2147483647 w 94"/>
                  <a:gd name="T43" fmla="*/ 2147483647 h 160"/>
                  <a:gd name="T44" fmla="*/ 2147483647 w 94"/>
                  <a:gd name="T45" fmla="*/ 2147483647 h 160"/>
                  <a:gd name="T46" fmla="*/ 2147483647 w 94"/>
                  <a:gd name="T47" fmla="*/ 2147483647 h 160"/>
                  <a:gd name="T48" fmla="*/ 2147483647 w 94"/>
                  <a:gd name="T49" fmla="*/ 2147483647 h 160"/>
                  <a:gd name="T50" fmla="*/ 2147483647 w 94"/>
                  <a:gd name="T51" fmla="*/ 2147483647 h 160"/>
                  <a:gd name="T52" fmla="*/ 2147483647 w 94"/>
                  <a:gd name="T53" fmla="*/ 2147483647 h 160"/>
                  <a:gd name="T54" fmla="*/ 2147483647 w 94"/>
                  <a:gd name="T55" fmla="*/ 2147483647 h 160"/>
                  <a:gd name="T56" fmla="*/ 2147483647 w 94"/>
                  <a:gd name="T57" fmla="*/ 2147483647 h 160"/>
                  <a:gd name="T58" fmla="*/ 2147483647 w 94"/>
                  <a:gd name="T59" fmla="*/ 2147483647 h 160"/>
                  <a:gd name="T60" fmla="*/ 2147483647 w 94"/>
                  <a:gd name="T61" fmla="*/ 2147483647 h 160"/>
                  <a:gd name="T62" fmla="*/ 2147483647 w 94"/>
                  <a:gd name="T63" fmla="*/ 2147483647 h 160"/>
                  <a:gd name="T64" fmla="*/ 2147483647 w 94"/>
                  <a:gd name="T65" fmla="*/ 2147483647 h 160"/>
                  <a:gd name="T66" fmla="*/ 0 w 94"/>
                  <a:gd name="T67" fmla="*/ 2147483647 h 160"/>
                  <a:gd name="T68" fmla="*/ 0 w 94"/>
                  <a:gd name="T69" fmla="*/ 2147483647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400">
                  <a:solidFill>
                    <a:srgbClr val="000000"/>
                  </a:solidFill>
                  <a:latin typeface="微软雅黑" pitchFamily="34" charset="-122"/>
                  <a:ea typeface="微软雅黑" pitchFamily="34" charset="-122"/>
                  <a:sym typeface="微软雅黑" pitchFamily="34" charset="-122"/>
                </a:endParaRPr>
              </a:p>
            </p:txBody>
          </p:sp>
        </p:grpSp>
      </p:grpSp>
      <p:sp>
        <p:nvSpPr>
          <p:cNvPr id="73749" name="文本框 13"/>
          <p:cNvSpPr>
            <a:spLocks noChangeArrowheads="1"/>
          </p:cNvSpPr>
          <p:nvPr/>
        </p:nvSpPr>
        <p:spPr bwMode="auto">
          <a:xfrm>
            <a:off x="6311900" y="4438650"/>
            <a:ext cx="3455988"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20000"/>
              </a:lnSpc>
            </a:pPr>
            <a:r>
              <a:rPr lang="zh-CN" altLang="en-US" sz="1500">
                <a:latin typeface="微软雅黑" pitchFamily="34" charset="-122"/>
                <a:ea typeface="微软雅黑" pitchFamily="34" charset="-122"/>
                <a:sym typeface="微软雅黑" pitchFamily="34" charset="-122"/>
              </a:rPr>
              <a:t>对群众反应的突出问题和会上检查出来的主要问题，要一个一个研究，制定相应的整改措施，要明确、具体、责任到人。会后要在一定范围内通报有关情况和整改措施，接受群众的监督。</a:t>
            </a:r>
          </a:p>
        </p:txBody>
      </p:sp>
      <p:sp>
        <p:nvSpPr>
          <p:cNvPr id="73750" name="文本框 14"/>
          <p:cNvSpPr>
            <a:spLocks noChangeArrowheads="1"/>
          </p:cNvSpPr>
          <p:nvPr/>
        </p:nvSpPr>
        <p:spPr bwMode="auto">
          <a:xfrm>
            <a:off x="7175500" y="5878513"/>
            <a:ext cx="28511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000" b="1">
                <a:latin typeface="微软雅黑" pitchFamily="34" charset="-122"/>
                <a:ea typeface="微软雅黑" pitchFamily="34" charset="-122"/>
                <a:sym typeface="微软雅黑" pitchFamily="34" charset="-122"/>
              </a:rPr>
              <a:t>4、制定整改措施</a:t>
            </a:r>
            <a:endParaRPr lang="zh-CN" altLang="en-US" b="1"/>
          </a:p>
        </p:txBody>
      </p:sp>
      <p:sp>
        <p:nvSpPr>
          <p:cNvPr id="73751" name="文本框 15"/>
          <p:cNvSpPr>
            <a:spLocks noChangeArrowheads="1"/>
          </p:cNvSpPr>
          <p:nvPr/>
        </p:nvSpPr>
        <p:spPr bwMode="auto">
          <a:xfrm>
            <a:off x="3006725" y="1884363"/>
            <a:ext cx="301625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20000"/>
              </a:lnSpc>
            </a:pPr>
            <a:r>
              <a:rPr lang="zh-CN" altLang="en-US" sz="1500">
                <a:latin typeface="微软雅黑" pitchFamily="34" charset="-122"/>
                <a:ea typeface="微软雅黑" pitchFamily="34" charset="-122"/>
                <a:sym typeface="微软雅黑" pitchFamily="34" charset="-122"/>
              </a:rPr>
              <a:t>每次民主生活会的议题必须有针对性，着力解决一两个突出问题。切记把民主生活会开成汇报工作或研究部署工作的会议。</a:t>
            </a:r>
          </a:p>
        </p:txBody>
      </p:sp>
      <p:sp>
        <p:nvSpPr>
          <p:cNvPr id="73752" name="文本框 16"/>
          <p:cNvSpPr>
            <a:spLocks noChangeArrowheads="1"/>
          </p:cNvSpPr>
          <p:nvPr/>
        </p:nvSpPr>
        <p:spPr bwMode="auto">
          <a:xfrm>
            <a:off x="3013075" y="1408113"/>
            <a:ext cx="186213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000" b="1">
                <a:latin typeface="微软雅黑" pitchFamily="34" charset="-122"/>
                <a:ea typeface="微软雅黑" pitchFamily="34" charset="-122"/>
                <a:sym typeface="微软雅黑" pitchFamily="34" charset="-122"/>
              </a:rPr>
              <a:t>1、要有针对性</a:t>
            </a:r>
            <a:endParaRPr lang="zh-CN" altLang="en-US"/>
          </a:p>
        </p:txBody>
      </p:sp>
      <p:sp>
        <p:nvSpPr>
          <p:cNvPr id="73753" name="文本框 17"/>
          <p:cNvSpPr>
            <a:spLocks noChangeArrowheads="1"/>
          </p:cNvSpPr>
          <p:nvPr/>
        </p:nvSpPr>
        <p:spPr bwMode="auto">
          <a:xfrm>
            <a:off x="6384925" y="1885950"/>
            <a:ext cx="3051175"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20000"/>
              </a:lnSpc>
            </a:pPr>
            <a:r>
              <a:rPr lang="zh-CN" altLang="en-US" sz="1500">
                <a:latin typeface="微软雅黑" pitchFamily="34" charset="-122"/>
                <a:ea typeface="微软雅黑" pitchFamily="34" charset="-122"/>
                <a:sym typeface="微软雅黑" pitchFamily="34" charset="-122"/>
              </a:rPr>
              <a:t>民主生活会前，应委托有关部门广泛听取党内外群众对领导班子及其成员的意见和建议，并如实向主要负责同志及每个成员反馈，以便有针对性的开展批评和自我批评。。</a:t>
            </a:r>
          </a:p>
          <a:p>
            <a:pPr eaLnBrk="1" hangingPunct="1">
              <a:lnSpc>
                <a:spcPct val="120000"/>
              </a:lnSpc>
            </a:pPr>
            <a:endParaRPr lang="zh-CN" altLang="en-US" sz="1500">
              <a:latin typeface="微软雅黑" pitchFamily="34" charset="-122"/>
              <a:ea typeface="微软雅黑" pitchFamily="34" charset="-122"/>
              <a:sym typeface="微软雅黑" pitchFamily="34" charset="-122"/>
            </a:endParaRPr>
          </a:p>
        </p:txBody>
      </p:sp>
      <p:sp>
        <p:nvSpPr>
          <p:cNvPr id="73754" name="文本框 18"/>
          <p:cNvSpPr>
            <a:spLocks noChangeArrowheads="1"/>
          </p:cNvSpPr>
          <p:nvPr/>
        </p:nvSpPr>
        <p:spPr bwMode="auto">
          <a:xfrm>
            <a:off x="6745288" y="1408113"/>
            <a:ext cx="35274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000" b="1">
                <a:latin typeface="微软雅黑" pitchFamily="34" charset="-122"/>
                <a:ea typeface="微软雅黑" pitchFamily="34" charset="-122"/>
                <a:sym typeface="微软雅黑" pitchFamily="34" charset="-122"/>
              </a:rPr>
              <a:t>2、广泛听取党内外群众意见</a:t>
            </a:r>
            <a:endParaRPr lang="zh-CN" altLang="en-US"/>
          </a:p>
        </p:txBody>
      </p:sp>
      <p:grpSp>
        <p:nvGrpSpPr>
          <p:cNvPr id="4" name="Group 27"/>
          <p:cNvGrpSpPr>
            <a:grpSpLocks/>
          </p:cNvGrpSpPr>
          <p:nvPr/>
        </p:nvGrpSpPr>
        <p:grpSpPr bwMode="auto">
          <a:xfrm>
            <a:off x="9548813" y="3883025"/>
            <a:ext cx="1346200" cy="1346200"/>
            <a:chOff x="0" y="0"/>
            <a:chExt cx="1403797" cy="1403797"/>
          </a:xfrm>
        </p:grpSpPr>
        <p:sp>
          <p:nvSpPr>
            <p:cNvPr id="82977" name="椭圆 97"/>
            <p:cNvSpPr>
              <a:spLocks noChangeArrowheads="1"/>
            </p:cNvSpPr>
            <p:nvPr/>
          </p:nvSpPr>
          <p:spPr bwMode="auto">
            <a:xfrm>
              <a:off x="0" y="0"/>
              <a:ext cx="1403797" cy="140379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1300">
                <a:solidFill>
                  <a:srgbClr val="FFFFFF"/>
                </a:solidFill>
                <a:latin typeface="微软雅黑" pitchFamily="34" charset="-122"/>
                <a:ea typeface="微软雅黑" pitchFamily="34" charset="-122"/>
                <a:sym typeface="微软雅黑" pitchFamily="34" charset="-122"/>
              </a:endParaRPr>
            </a:p>
          </p:txBody>
        </p:sp>
        <p:sp>
          <p:nvSpPr>
            <p:cNvPr id="82978" name="Freeform 12"/>
            <p:cNvSpPr>
              <a:spLocks noEditPoints="1" noChangeArrowheads="1"/>
            </p:cNvSpPr>
            <p:nvPr/>
          </p:nvSpPr>
          <p:spPr bwMode="auto">
            <a:xfrm>
              <a:off x="480072" y="362538"/>
              <a:ext cx="471796" cy="667134"/>
            </a:xfrm>
            <a:custGeom>
              <a:avLst/>
              <a:gdLst>
                <a:gd name="T0" fmla="*/ 2147483647 w 408"/>
                <a:gd name="T1" fmla="*/ 2147483647 h 578"/>
                <a:gd name="T2" fmla="*/ 2147483647 w 408"/>
                <a:gd name="T3" fmla="*/ 2147483647 h 578"/>
                <a:gd name="T4" fmla="*/ 2147483647 w 408"/>
                <a:gd name="T5" fmla="*/ 2147483647 h 578"/>
                <a:gd name="T6" fmla="*/ 2147483647 w 408"/>
                <a:gd name="T7" fmla="*/ 2147483647 h 578"/>
                <a:gd name="T8" fmla="*/ 2147483647 w 408"/>
                <a:gd name="T9" fmla="*/ 2147483647 h 578"/>
                <a:gd name="T10" fmla="*/ 2147483647 w 408"/>
                <a:gd name="T11" fmla="*/ 2147483647 h 578"/>
                <a:gd name="T12" fmla="*/ 2147483647 w 408"/>
                <a:gd name="T13" fmla="*/ 2147483647 h 578"/>
                <a:gd name="T14" fmla="*/ 2147483647 w 408"/>
                <a:gd name="T15" fmla="*/ 2147483647 h 578"/>
                <a:gd name="T16" fmla="*/ 2147483647 w 408"/>
                <a:gd name="T17" fmla="*/ 2147483647 h 578"/>
                <a:gd name="T18" fmla="*/ 2147483647 w 408"/>
                <a:gd name="T19" fmla="*/ 2147483647 h 578"/>
                <a:gd name="T20" fmla="*/ 2147483647 w 408"/>
                <a:gd name="T21" fmla="*/ 2147483647 h 578"/>
                <a:gd name="T22" fmla="*/ 2147483647 w 408"/>
                <a:gd name="T23" fmla="*/ 2147483647 h 578"/>
                <a:gd name="T24" fmla="*/ 2147483647 w 408"/>
                <a:gd name="T25" fmla="*/ 2147483647 h 578"/>
                <a:gd name="T26" fmla="*/ 2147483647 w 408"/>
                <a:gd name="T27" fmla="*/ 2147483647 h 578"/>
                <a:gd name="T28" fmla="*/ 2147483647 w 408"/>
                <a:gd name="T29" fmla="*/ 2147483647 h 578"/>
                <a:gd name="T30" fmla="*/ 2147483647 w 408"/>
                <a:gd name="T31" fmla="*/ 2147483647 h 578"/>
                <a:gd name="T32" fmla="*/ 2147483647 w 408"/>
                <a:gd name="T33" fmla="*/ 2147483647 h 578"/>
                <a:gd name="T34" fmla="*/ 0 w 408"/>
                <a:gd name="T35" fmla="*/ 2147483647 h 578"/>
                <a:gd name="T36" fmla="*/ 2147483647 w 408"/>
                <a:gd name="T37" fmla="*/ 2147483647 h 578"/>
                <a:gd name="T38" fmla="*/ 2147483647 w 408"/>
                <a:gd name="T39" fmla="*/ 2147483647 h 578"/>
                <a:gd name="T40" fmla="*/ 2147483647 w 408"/>
                <a:gd name="T41" fmla="*/ 2147483647 h 578"/>
                <a:gd name="T42" fmla="*/ 2147483647 w 408"/>
                <a:gd name="T43" fmla="*/ 2147483647 h 578"/>
                <a:gd name="T44" fmla="*/ 2147483647 w 408"/>
                <a:gd name="T45" fmla="*/ 0 h 578"/>
                <a:gd name="T46" fmla="*/ 2147483647 w 408"/>
                <a:gd name="T47" fmla="*/ 2147483647 h 578"/>
                <a:gd name="T48" fmla="*/ 2147483647 w 408"/>
                <a:gd name="T49" fmla="*/ 2147483647 h 578"/>
                <a:gd name="T50" fmla="*/ 2147483647 w 408"/>
                <a:gd name="T51" fmla="*/ 2147483647 h 578"/>
                <a:gd name="T52" fmla="*/ 2147483647 w 408"/>
                <a:gd name="T53" fmla="*/ 2147483647 h 578"/>
                <a:gd name="T54" fmla="*/ 2147483647 w 408"/>
                <a:gd name="T55" fmla="*/ 2147483647 h 578"/>
                <a:gd name="T56" fmla="*/ 2147483647 w 408"/>
                <a:gd name="T57" fmla="*/ 2147483647 h 578"/>
                <a:gd name="T58" fmla="*/ 2147483647 w 408"/>
                <a:gd name="T59" fmla="*/ 2147483647 h 578"/>
                <a:gd name="T60" fmla="*/ 2147483647 w 408"/>
                <a:gd name="T61" fmla="*/ 2147483647 h 578"/>
                <a:gd name="T62" fmla="*/ 2147483647 w 408"/>
                <a:gd name="T63" fmla="*/ 2147483647 h 578"/>
                <a:gd name="T64" fmla="*/ 2147483647 w 408"/>
                <a:gd name="T65" fmla="*/ 2147483647 h 578"/>
                <a:gd name="T66" fmla="*/ 2147483647 w 408"/>
                <a:gd name="T67" fmla="*/ 2147483647 h 578"/>
                <a:gd name="T68" fmla="*/ 2147483647 w 408"/>
                <a:gd name="T69" fmla="*/ 2147483647 h 578"/>
                <a:gd name="T70" fmla="*/ 2147483647 w 408"/>
                <a:gd name="T71" fmla="*/ 2147483647 h 578"/>
                <a:gd name="T72" fmla="*/ 2147483647 w 408"/>
                <a:gd name="T73" fmla="*/ 2147483647 h 578"/>
                <a:gd name="T74" fmla="*/ 2147483647 w 408"/>
                <a:gd name="T75" fmla="*/ 2147483647 h 578"/>
                <a:gd name="T76" fmla="*/ 2147483647 w 408"/>
                <a:gd name="T77" fmla="*/ 2147483647 h 578"/>
                <a:gd name="T78" fmla="*/ 2147483647 w 408"/>
                <a:gd name="T79" fmla="*/ 2147483647 h 578"/>
                <a:gd name="T80" fmla="*/ 2147483647 w 408"/>
                <a:gd name="T81" fmla="*/ 2147483647 h 578"/>
                <a:gd name="T82" fmla="*/ 2147483647 w 408"/>
                <a:gd name="T83" fmla="*/ 2147483647 h 578"/>
                <a:gd name="T84" fmla="*/ 2147483647 w 408"/>
                <a:gd name="T85" fmla="*/ 2147483647 h 578"/>
                <a:gd name="T86" fmla="*/ 2147483647 w 408"/>
                <a:gd name="T87" fmla="*/ 2147483647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400">
                <a:solidFill>
                  <a:srgbClr val="000000"/>
                </a:solidFill>
                <a:latin typeface="微软雅黑" pitchFamily="34" charset="-122"/>
                <a:ea typeface="微软雅黑" pitchFamily="34" charset="-122"/>
                <a:sym typeface="微软雅黑" pitchFamily="34" charset="-122"/>
              </a:endParaRPr>
            </a:p>
          </p:txBody>
        </p:sp>
      </p:grpSp>
      <p:grpSp>
        <p:nvGrpSpPr>
          <p:cNvPr id="5" name="Group 30"/>
          <p:cNvGrpSpPr>
            <a:grpSpLocks/>
          </p:cNvGrpSpPr>
          <p:nvPr/>
        </p:nvGrpSpPr>
        <p:grpSpPr bwMode="auto">
          <a:xfrm>
            <a:off x="1550988" y="2379663"/>
            <a:ext cx="1344612" cy="1344612"/>
            <a:chOff x="0" y="0"/>
            <a:chExt cx="1403797" cy="1403797"/>
          </a:xfrm>
        </p:grpSpPr>
        <p:sp>
          <p:nvSpPr>
            <p:cNvPr id="82973" name="椭圆 100"/>
            <p:cNvSpPr>
              <a:spLocks noChangeArrowheads="1"/>
            </p:cNvSpPr>
            <p:nvPr/>
          </p:nvSpPr>
          <p:spPr bwMode="auto">
            <a:xfrm>
              <a:off x="0" y="0"/>
              <a:ext cx="1403797" cy="140379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1300">
                <a:solidFill>
                  <a:srgbClr val="FFFFFF"/>
                </a:solidFill>
                <a:latin typeface="微软雅黑" pitchFamily="34" charset="-122"/>
                <a:ea typeface="微软雅黑" pitchFamily="34" charset="-122"/>
                <a:sym typeface="微软雅黑" pitchFamily="34" charset="-122"/>
              </a:endParaRPr>
            </a:p>
          </p:txBody>
        </p:sp>
        <p:grpSp>
          <p:nvGrpSpPr>
            <p:cNvPr id="82974" name="Group 32"/>
            <p:cNvGrpSpPr>
              <a:grpSpLocks/>
            </p:cNvGrpSpPr>
            <p:nvPr/>
          </p:nvGrpSpPr>
          <p:grpSpPr bwMode="auto">
            <a:xfrm>
              <a:off x="282958" y="324214"/>
              <a:ext cx="799244" cy="731504"/>
              <a:chOff x="0" y="0"/>
              <a:chExt cx="550987" cy="504288"/>
            </a:xfrm>
          </p:grpSpPr>
          <p:sp>
            <p:nvSpPr>
              <p:cNvPr id="82975" name="Freeform 26"/>
              <p:cNvSpPr>
                <a:spLocks noEditPoints="1" noChangeArrowheads="1"/>
              </p:cNvSpPr>
              <p:nvPr/>
            </p:nvSpPr>
            <p:spPr bwMode="auto">
              <a:xfrm>
                <a:off x="312" y="435"/>
                <a:ext cx="357625" cy="358767"/>
              </a:xfrm>
              <a:custGeom>
                <a:avLst/>
                <a:gdLst>
                  <a:gd name="T0" fmla="*/ 2147483647 w 52"/>
                  <a:gd name="T1" fmla="*/ 2147483647 h 52"/>
                  <a:gd name="T2" fmla="*/ 2147483647 w 52"/>
                  <a:gd name="T3" fmla="*/ 2147483647 h 52"/>
                  <a:gd name="T4" fmla="*/ 2147483647 w 52"/>
                  <a:gd name="T5" fmla="*/ 2147483647 h 52"/>
                  <a:gd name="T6" fmla="*/ 2147483647 w 52"/>
                  <a:gd name="T7" fmla="*/ 2147483647 h 52"/>
                  <a:gd name="T8" fmla="*/ 2147483647 w 52"/>
                  <a:gd name="T9" fmla="*/ 2147483647 h 52"/>
                  <a:gd name="T10" fmla="*/ 2147483647 w 52"/>
                  <a:gd name="T11" fmla="*/ 2147483647 h 52"/>
                  <a:gd name="T12" fmla="*/ 2147483647 w 52"/>
                  <a:gd name="T13" fmla="*/ 2147483647 h 52"/>
                  <a:gd name="T14" fmla="*/ 2147483647 w 52"/>
                  <a:gd name="T15" fmla="*/ 2147483647 h 52"/>
                  <a:gd name="T16" fmla="*/ 2147483647 w 52"/>
                  <a:gd name="T17" fmla="*/ 2147483647 h 52"/>
                  <a:gd name="T18" fmla="*/ 2147483647 w 52"/>
                  <a:gd name="T19" fmla="*/ 2147483647 h 52"/>
                  <a:gd name="T20" fmla="*/ 2147483647 w 52"/>
                  <a:gd name="T21" fmla="*/ 0 h 52"/>
                  <a:gd name="T22" fmla="*/ 2147483647 w 52"/>
                  <a:gd name="T23" fmla="*/ 2147483647 h 52"/>
                  <a:gd name="T24" fmla="*/ 2147483647 w 52"/>
                  <a:gd name="T25" fmla="*/ 2147483647 h 52"/>
                  <a:gd name="T26" fmla="*/ 2147483647 w 52"/>
                  <a:gd name="T27" fmla="*/ 2147483647 h 52"/>
                  <a:gd name="T28" fmla="*/ 2147483647 w 52"/>
                  <a:gd name="T29" fmla="*/ 2147483647 h 52"/>
                  <a:gd name="T30" fmla="*/ 2147483647 w 52"/>
                  <a:gd name="T31" fmla="*/ 2147483647 h 52"/>
                  <a:gd name="T32" fmla="*/ 2147483647 w 52"/>
                  <a:gd name="T33" fmla="*/ 2147483647 h 52"/>
                  <a:gd name="T34" fmla="*/ 2147483647 w 52"/>
                  <a:gd name="T35" fmla="*/ 2147483647 h 52"/>
                  <a:gd name="T36" fmla="*/ 0 w 52"/>
                  <a:gd name="T37" fmla="*/ 2147483647 h 52"/>
                  <a:gd name="T38" fmla="*/ 2147483647 w 52"/>
                  <a:gd name="T39" fmla="*/ 2147483647 h 52"/>
                  <a:gd name="T40" fmla="*/ 2147483647 w 52"/>
                  <a:gd name="T41" fmla="*/ 2147483647 h 52"/>
                  <a:gd name="T42" fmla="*/ 2147483647 w 52"/>
                  <a:gd name="T43" fmla="*/ 2147483647 h 52"/>
                  <a:gd name="T44" fmla="*/ 2147483647 w 52"/>
                  <a:gd name="T45" fmla="*/ 2147483647 h 52"/>
                  <a:gd name="T46" fmla="*/ 2147483647 w 52"/>
                  <a:gd name="T47" fmla="*/ 2147483647 h 52"/>
                  <a:gd name="T48" fmla="*/ 2147483647 w 52"/>
                  <a:gd name="T49" fmla="*/ 2147483647 h 52"/>
                  <a:gd name="T50" fmla="*/ 2147483647 w 52"/>
                  <a:gd name="T51" fmla="*/ 2147483647 h 52"/>
                  <a:gd name="T52" fmla="*/ 2147483647 w 52"/>
                  <a:gd name="T53" fmla="*/ 2147483647 h 52"/>
                  <a:gd name="T54" fmla="*/ 2147483647 w 52"/>
                  <a:gd name="T55" fmla="*/ 2147483647 h 52"/>
                  <a:gd name="T56" fmla="*/ 2147483647 w 52"/>
                  <a:gd name="T57" fmla="*/ 2147483647 h 52"/>
                  <a:gd name="T58" fmla="*/ 2147483647 w 52"/>
                  <a:gd name="T59" fmla="*/ 2147483647 h 52"/>
                  <a:gd name="T60" fmla="*/ 2147483647 w 52"/>
                  <a:gd name="T61" fmla="*/ 2147483647 h 52"/>
                  <a:gd name="T62" fmla="*/ 2147483647 w 52"/>
                  <a:gd name="T63" fmla="*/ 2147483647 h 52"/>
                  <a:gd name="T64" fmla="*/ 2147483647 w 52"/>
                  <a:gd name="T65" fmla="*/ 2147483647 h 52"/>
                  <a:gd name="T66" fmla="*/ 2147483647 w 52"/>
                  <a:gd name="T67" fmla="*/ 2147483647 h 52"/>
                  <a:gd name="T68" fmla="*/ 2147483647 w 52"/>
                  <a:gd name="T69" fmla="*/ 2147483647 h 52"/>
                  <a:gd name="T70" fmla="*/ 2147483647 w 52"/>
                  <a:gd name="T71" fmla="*/ 2147483647 h 52"/>
                  <a:gd name="T72" fmla="*/ 2147483647 w 52"/>
                  <a:gd name="T73" fmla="*/ 2147483647 h 52"/>
                  <a:gd name="T74" fmla="*/ 2147483647 w 52"/>
                  <a:gd name="T75" fmla="*/ 2147483647 h 52"/>
                  <a:gd name="T76" fmla="*/ 2147483647 w 52"/>
                  <a:gd name="T77" fmla="*/ 2147483647 h 52"/>
                  <a:gd name="T78" fmla="*/ 2147483647 w 52"/>
                  <a:gd name="T79" fmla="*/ 2147483647 h 52"/>
                  <a:gd name="T80" fmla="*/ 2147483647 w 52"/>
                  <a:gd name="T81" fmla="*/ 2147483647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400">
                  <a:solidFill>
                    <a:srgbClr val="000000"/>
                  </a:solidFill>
                  <a:latin typeface="微软雅黑" pitchFamily="34" charset="-122"/>
                  <a:ea typeface="微软雅黑" pitchFamily="34" charset="-122"/>
                  <a:sym typeface="微软雅黑" pitchFamily="34" charset="-122"/>
                </a:endParaRPr>
              </a:p>
            </p:txBody>
          </p:sp>
          <p:sp>
            <p:nvSpPr>
              <p:cNvPr id="82976" name="Freeform 27"/>
              <p:cNvSpPr>
                <a:spLocks noEditPoints="1" noChangeArrowheads="1"/>
              </p:cNvSpPr>
              <p:nvPr/>
            </p:nvSpPr>
            <p:spPr bwMode="auto">
              <a:xfrm>
                <a:off x="296239" y="248373"/>
                <a:ext cx="254793" cy="255936"/>
              </a:xfrm>
              <a:custGeom>
                <a:avLst/>
                <a:gdLst>
                  <a:gd name="T0" fmla="*/ 2147483647 w 37"/>
                  <a:gd name="T1" fmla="*/ 2147483647 h 37"/>
                  <a:gd name="T2" fmla="*/ 2147483647 w 37"/>
                  <a:gd name="T3" fmla="*/ 2147483647 h 37"/>
                  <a:gd name="T4" fmla="*/ 2147483647 w 37"/>
                  <a:gd name="T5" fmla="*/ 2147483647 h 37"/>
                  <a:gd name="T6" fmla="*/ 2147483647 w 37"/>
                  <a:gd name="T7" fmla="*/ 2147483647 h 37"/>
                  <a:gd name="T8" fmla="*/ 2147483647 w 37"/>
                  <a:gd name="T9" fmla="*/ 2147483647 h 37"/>
                  <a:gd name="T10" fmla="*/ 2147483647 w 37"/>
                  <a:gd name="T11" fmla="*/ 2147483647 h 37"/>
                  <a:gd name="T12" fmla="*/ 2147483647 w 37"/>
                  <a:gd name="T13" fmla="*/ 2147483647 h 37"/>
                  <a:gd name="T14" fmla="*/ 2147483647 w 37"/>
                  <a:gd name="T15" fmla="*/ 2147483647 h 37"/>
                  <a:gd name="T16" fmla="*/ 2147483647 w 37"/>
                  <a:gd name="T17" fmla="*/ 2147483647 h 37"/>
                  <a:gd name="T18" fmla="*/ 2147483647 w 37"/>
                  <a:gd name="T19" fmla="*/ 2147483647 h 37"/>
                  <a:gd name="T20" fmla="*/ 2147483647 w 37"/>
                  <a:gd name="T21" fmla="*/ 2147483647 h 37"/>
                  <a:gd name="T22" fmla="*/ 2147483647 w 37"/>
                  <a:gd name="T23" fmla="*/ 2147483647 h 37"/>
                  <a:gd name="T24" fmla="*/ 2147483647 w 37"/>
                  <a:gd name="T25" fmla="*/ 2147483647 h 37"/>
                  <a:gd name="T26" fmla="*/ 2147483647 w 37"/>
                  <a:gd name="T27" fmla="*/ 0 h 37"/>
                  <a:gd name="T28" fmla="*/ 2147483647 w 37"/>
                  <a:gd name="T29" fmla="*/ 2147483647 h 37"/>
                  <a:gd name="T30" fmla="*/ 2147483647 w 37"/>
                  <a:gd name="T31" fmla="*/ 2147483647 h 37"/>
                  <a:gd name="T32" fmla="*/ 2147483647 w 37"/>
                  <a:gd name="T33" fmla="*/ 2147483647 h 37"/>
                  <a:gd name="T34" fmla="*/ 2147483647 w 37"/>
                  <a:gd name="T35" fmla="*/ 2147483647 h 37"/>
                  <a:gd name="T36" fmla="*/ 2147483647 w 37"/>
                  <a:gd name="T37" fmla="*/ 2147483647 h 37"/>
                  <a:gd name="T38" fmla="*/ 2147483647 w 37"/>
                  <a:gd name="T39" fmla="*/ 2147483647 h 37"/>
                  <a:gd name="T40" fmla="*/ 2147483647 w 37"/>
                  <a:gd name="T41" fmla="*/ 2147483647 h 37"/>
                  <a:gd name="T42" fmla="*/ 0 w 37"/>
                  <a:gd name="T43" fmla="*/ 2147483647 h 37"/>
                  <a:gd name="T44" fmla="*/ 2147483647 w 37"/>
                  <a:gd name="T45" fmla="*/ 2147483647 h 37"/>
                  <a:gd name="T46" fmla="*/ 2147483647 w 37"/>
                  <a:gd name="T47" fmla="*/ 2147483647 h 37"/>
                  <a:gd name="T48" fmla="*/ 2147483647 w 37"/>
                  <a:gd name="T49" fmla="*/ 2147483647 h 37"/>
                  <a:gd name="T50" fmla="*/ 2147483647 w 37"/>
                  <a:gd name="T51" fmla="*/ 2147483647 h 37"/>
                  <a:gd name="T52" fmla="*/ 2147483647 w 37"/>
                  <a:gd name="T53" fmla="*/ 2147483647 h 37"/>
                  <a:gd name="T54" fmla="*/ 2147483647 w 37"/>
                  <a:gd name="T55" fmla="*/ 2147483647 h 37"/>
                  <a:gd name="T56" fmla="*/ 2147483647 w 37"/>
                  <a:gd name="T57" fmla="*/ 2147483647 h 37"/>
                  <a:gd name="T58" fmla="*/ 2147483647 w 37"/>
                  <a:gd name="T59" fmla="*/ 2147483647 h 37"/>
                  <a:gd name="T60" fmla="*/ 2147483647 w 37"/>
                  <a:gd name="T61" fmla="*/ 2147483647 h 37"/>
                  <a:gd name="T62" fmla="*/ 2147483647 w 37"/>
                  <a:gd name="T63" fmla="*/ 2147483647 h 37"/>
                  <a:gd name="T64" fmla="*/ 2147483647 w 37"/>
                  <a:gd name="T65" fmla="*/ 2147483647 h 37"/>
                  <a:gd name="T66" fmla="*/ 2147483647 w 37"/>
                  <a:gd name="T67" fmla="*/ 2147483647 h 37"/>
                  <a:gd name="T68" fmla="*/ 2147483647 w 37"/>
                  <a:gd name="T69" fmla="*/ 2147483647 h 37"/>
                  <a:gd name="T70" fmla="*/ 2147483647 w 37"/>
                  <a:gd name="T71" fmla="*/ 2147483647 h 37"/>
                  <a:gd name="T72" fmla="*/ 2147483647 w 37"/>
                  <a:gd name="T73" fmla="*/ 2147483647 h 37"/>
                  <a:gd name="T74" fmla="*/ 2147483647 w 37"/>
                  <a:gd name="T75" fmla="*/ 2147483647 h 37"/>
                  <a:gd name="T76" fmla="*/ 2147483647 w 37"/>
                  <a:gd name="T77" fmla="*/ 2147483647 h 37"/>
                  <a:gd name="T78" fmla="*/ 2147483647 w 37"/>
                  <a:gd name="T79" fmla="*/ 2147483647 h 37"/>
                  <a:gd name="T80" fmla="*/ 2147483647 w 37"/>
                  <a:gd name="T81" fmla="*/ 2147483647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400">
                  <a:solidFill>
                    <a:srgbClr val="000000"/>
                  </a:solidFill>
                  <a:latin typeface="微软雅黑" pitchFamily="34" charset="-122"/>
                  <a:ea typeface="微软雅黑" pitchFamily="34" charset="-122"/>
                  <a:sym typeface="微软雅黑" pitchFamily="34" charset="-122"/>
                </a:endParaRPr>
              </a:p>
            </p:txBody>
          </p:sp>
        </p:grpSp>
      </p:grpSp>
      <p:grpSp>
        <p:nvGrpSpPr>
          <p:cNvPr id="7" name="Group 35"/>
          <p:cNvGrpSpPr>
            <a:grpSpLocks/>
          </p:cNvGrpSpPr>
          <p:nvPr/>
        </p:nvGrpSpPr>
        <p:grpSpPr bwMode="auto">
          <a:xfrm>
            <a:off x="9548813" y="2379663"/>
            <a:ext cx="1346200" cy="1344612"/>
            <a:chOff x="0" y="0"/>
            <a:chExt cx="1403797" cy="1403797"/>
          </a:xfrm>
        </p:grpSpPr>
        <p:sp>
          <p:nvSpPr>
            <p:cNvPr id="82971" name="椭圆 105"/>
            <p:cNvSpPr>
              <a:spLocks noChangeArrowheads="1"/>
            </p:cNvSpPr>
            <p:nvPr/>
          </p:nvSpPr>
          <p:spPr bwMode="auto">
            <a:xfrm>
              <a:off x="0" y="0"/>
              <a:ext cx="1403797" cy="1403797"/>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1300">
                <a:solidFill>
                  <a:srgbClr val="FFFFFF"/>
                </a:solidFill>
                <a:latin typeface="微软雅黑" pitchFamily="34" charset="-122"/>
                <a:ea typeface="微软雅黑" pitchFamily="34" charset="-122"/>
                <a:sym typeface="微软雅黑" pitchFamily="34" charset="-122"/>
              </a:endParaRPr>
            </a:p>
          </p:txBody>
        </p:sp>
        <p:sp>
          <p:nvSpPr>
            <p:cNvPr id="82972" name="Freeform 41"/>
            <p:cNvSpPr>
              <a:spLocks noEditPoints="1" noChangeArrowheads="1"/>
            </p:cNvSpPr>
            <p:nvPr/>
          </p:nvSpPr>
          <p:spPr bwMode="auto">
            <a:xfrm>
              <a:off x="364193" y="384511"/>
              <a:ext cx="662168" cy="532018"/>
            </a:xfrm>
            <a:custGeom>
              <a:avLst/>
              <a:gdLst>
                <a:gd name="T0" fmla="*/ 2147483647 w 72"/>
                <a:gd name="T1" fmla="*/ 2147483647 h 58"/>
                <a:gd name="T2" fmla="*/ 2147483647 w 72"/>
                <a:gd name="T3" fmla="*/ 2147483647 h 58"/>
                <a:gd name="T4" fmla="*/ 2147483647 w 72"/>
                <a:gd name="T5" fmla="*/ 2147483647 h 58"/>
                <a:gd name="T6" fmla="*/ 2147483647 w 72"/>
                <a:gd name="T7" fmla="*/ 2147483647 h 58"/>
                <a:gd name="T8" fmla="*/ 2147483647 w 72"/>
                <a:gd name="T9" fmla="*/ 2147483647 h 58"/>
                <a:gd name="T10" fmla="*/ 2147483647 w 72"/>
                <a:gd name="T11" fmla="*/ 0 h 58"/>
                <a:gd name="T12" fmla="*/ 2147483647 w 72"/>
                <a:gd name="T13" fmla="*/ 0 h 58"/>
                <a:gd name="T14" fmla="*/ 2147483647 w 72"/>
                <a:gd name="T15" fmla="*/ 2147483647 h 58"/>
                <a:gd name="T16" fmla="*/ 2147483647 w 72"/>
                <a:gd name="T17" fmla="*/ 2147483647 h 58"/>
                <a:gd name="T18" fmla="*/ 2147483647 w 72"/>
                <a:gd name="T19" fmla="*/ 2147483647 h 58"/>
                <a:gd name="T20" fmla="*/ 2147483647 w 72"/>
                <a:gd name="T21" fmla="*/ 2147483647 h 58"/>
                <a:gd name="T22" fmla="*/ 0 w 72"/>
                <a:gd name="T23" fmla="*/ 2147483647 h 58"/>
                <a:gd name="T24" fmla="*/ 0 w 72"/>
                <a:gd name="T25" fmla="*/ 2147483647 h 58"/>
                <a:gd name="T26" fmla="*/ 2147483647 w 72"/>
                <a:gd name="T27" fmla="*/ 2147483647 h 58"/>
                <a:gd name="T28" fmla="*/ 2147483647 w 72"/>
                <a:gd name="T29" fmla="*/ 2147483647 h 58"/>
                <a:gd name="T30" fmla="*/ 2147483647 w 72"/>
                <a:gd name="T31" fmla="*/ 2147483647 h 58"/>
                <a:gd name="T32" fmla="*/ 2147483647 w 72"/>
                <a:gd name="T33" fmla="*/ 2147483647 h 58"/>
                <a:gd name="T34" fmla="*/ 0 w 72"/>
                <a:gd name="T35" fmla="*/ 2147483647 h 58"/>
                <a:gd name="T36" fmla="*/ 2147483647 w 72"/>
                <a:gd name="T37" fmla="*/ 2147483647 h 58"/>
                <a:gd name="T38" fmla="*/ 2147483647 w 72"/>
                <a:gd name="T39" fmla="*/ 2147483647 h 58"/>
                <a:gd name="T40" fmla="*/ 2147483647 w 72"/>
                <a:gd name="T41" fmla="*/ 2147483647 h 58"/>
                <a:gd name="T42" fmla="*/ 2147483647 w 72"/>
                <a:gd name="T43" fmla="*/ 2147483647 h 58"/>
                <a:gd name="T44" fmla="*/ 2147483647 w 72"/>
                <a:gd name="T45" fmla="*/ 2147483647 h 58"/>
                <a:gd name="T46" fmla="*/ 2147483647 w 72"/>
                <a:gd name="T47" fmla="*/ 2147483647 h 58"/>
                <a:gd name="T48" fmla="*/ 2147483647 w 72"/>
                <a:gd name="T49" fmla="*/ 2147483647 h 58"/>
                <a:gd name="T50" fmla="*/ 2147483647 w 72"/>
                <a:gd name="T51" fmla="*/ 2147483647 h 58"/>
                <a:gd name="T52" fmla="*/ 2147483647 w 72"/>
                <a:gd name="T53" fmla="*/ 2147483647 h 58"/>
                <a:gd name="T54" fmla="*/ 2147483647 w 72"/>
                <a:gd name="T55" fmla="*/ 2147483647 h 58"/>
                <a:gd name="T56" fmla="*/ 2147483647 w 72"/>
                <a:gd name="T57" fmla="*/ 2147483647 h 58"/>
                <a:gd name="T58" fmla="*/ 2147483647 w 72"/>
                <a:gd name="T59" fmla="*/ 2147483647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sz="2400">
                <a:solidFill>
                  <a:srgbClr val="000000"/>
                </a:solidFill>
                <a:latin typeface="微软雅黑" pitchFamily="34" charset="-122"/>
                <a:ea typeface="微软雅黑" pitchFamily="34" charset="-122"/>
                <a:sym typeface="微软雅黑" pitchFamily="34" charset="-122"/>
              </a:endParaRPr>
            </a:p>
          </p:txBody>
        </p:sp>
      </p:grpSp>
      <p:sp>
        <p:nvSpPr>
          <p:cNvPr id="73766" name="矩形 47"/>
          <p:cNvSpPr>
            <a:spLocks noChangeArrowheads="1"/>
          </p:cNvSpPr>
          <p:nvPr/>
        </p:nvSpPr>
        <p:spPr bwMode="auto">
          <a:xfrm>
            <a:off x="2927350" y="3575050"/>
            <a:ext cx="64801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2" tIns="34286" rIns="68572" bIns="34286">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20000"/>
              </a:lnSpc>
            </a:pPr>
            <a:r>
              <a:rPr lang="zh-CN" altLang="en-US" sz="1500" b="1">
                <a:latin typeface="微软雅黑" pitchFamily="34" charset="-122"/>
                <a:ea typeface="微软雅黑" pitchFamily="34" charset="-122"/>
                <a:sym typeface="微软雅黑" pitchFamily="34" charset="-122"/>
              </a:rPr>
              <a:t>领导成员都应开诚布公，坦诚相见，勇于暴露自己的真实思想。不可互相戒备，有话当面不讲，不交换意见，不交流思想。</a:t>
            </a:r>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3736"/>
                                        </p:tgtEl>
                                        <p:attrNameLst>
                                          <p:attrName>style.visibility</p:attrName>
                                        </p:attrNameLst>
                                      </p:cBhvr>
                                      <p:to>
                                        <p:strVal val="visible"/>
                                      </p:to>
                                    </p:set>
                                    <p:animEffect>
                                      <p:cBhvr>
                                        <p:cTn id="7" dur="500"/>
                                        <p:tgtEl>
                                          <p:spTgt spid="73736"/>
                                        </p:tgtEl>
                                      </p:cBhvr>
                                    </p:animEffect>
                                  </p:childTnLst>
                                </p:cTn>
                              </p:par>
                            </p:childTnLst>
                          </p:cTn>
                        </p:par>
                        <p:par>
                          <p:cTn id="8" fill="hold" nodeType="afterGroup">
                            <p:stCondLst>
                              <p:cond delay="500"/>
                            </p:stCondLst>
                            <p:childTnLst>
                              <p:par>
                                <p:cTn id="9" presetID="3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750" fill="hold"/>
                                        <p:tgtEl>
                                          <p:spTgt spid="5"/>
                                        </p:tgtEl>
                                        <p:attrNameLst>
                                          <p:attrName>ppt_w</p:attrName>
                                        </p:attrNameLst>
                                      </p:cBhvr>
                                      <p:tavLst>
                                        <p:tav tm="0">
                                          <p:val>
                                            <p:fltVal val="0"/>
                                          </p:val>
                                        </p:tav>
                                        <p:tav tm="100000">
                                          <p:val>
                                            <p:strVal val="#ppt_w"/>
                                          </p:val>
                                        </p:tav>
                                      </p:tavLst>
                                    </p:anim>
                                    <p:anim calcmode="lin" valueType="num">
                                      <p:cBhvr>
                                        <p:cTn id="12" dur="750" fill="hold"/>
                                        <p:tgtEl>
                                          <p:spTgt spid="5"/>
                                        </p:tgtEl>
                                        <p:attrNameLst>
                                          <p:attrName>ppt_h</p:attrName>
                                        </p:attrNameLst>
                                      </p:cBhvr>
                                      <p:tavLst>
                                        <p:tav tm="0">
                                          <p:val>
                                            <p:fltVal val="0"/>
                                          </p:val>
                                        </p:tav>
                                        <p:tav tm="100000">
                                          <p:val>
                                            <p:strVal val="#ppt_h"/>
                                          </p:val>
                                        </p:tav>
                                      </p:tavLst>
                                    </p:anim>
                                    <p:anim calcmode="lin" valueType="num">
                                      <p:cBhvr>
                                        <p:cTn id="13" dur="750" fill="hold"/>
                                        <p:tgtEl>
                                          <p:spTgt spid="5"/>
                                        </p:tgtEl>
                                        <p:attrNameLst>
                                          <p:attrName>style.rotation</p:attrName>
                                        </p:attrNameLst>
                                      </p:cBhvr>
                                      <p:tavLst>
                                        <p:tav tm="0">
                                          <p:val>
                                            <p:fltVal val="90"/>
                                          </p:val>
                                        </p:tav>
                                        <p:tav tm="100000">
                                          <p:val>
                                            <p:fltVal val="0"/>
                                          </p:val>
                                        </p:tav>
                                      </p:tavLst>
                                    </p:anim>
                                    <p:animEffect>
                                      <p:cBhvr>
                                        <p:cTn id="14" dur="750"/>
                                        <p:tgtEl>
                                          <p:spTgt spid="5"/>
                                        </p:tgtEl>
                                      </p:cBhvr>
                                    </p:animEffect>
                                  </p:childTnLst>
                                </p:cTn>
                              </p:par>
                              <p:par>
                                <p:cTn id="15" presetID="3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750" fill="hold"/>
                                        <p:tgtEl>
                                          <p:spTgt spid="2"/>
                                        </p:tgtEl>
                                        <p:attrNameLst>
                                          <p:attrName>ppt_w</p:attrName>
                                        </p:attrNameLst>
                                      </p:cBhvr>
                                      <p:tavLst>
                                        <p:tav tm="0">
                                          <p:val>
                                            <p:fltVal val="0"/>
                                          </p:val>
                                        </p:tav>
                                        <p:tav tm="100000">
                                          <p:val>
                                            <p:strVal val="#ppt_w"/>
                                          </p:val>
                                        </p:tav>
                                      </p:tavLst>
                                    </p:anim>
                                    <p:anim calcmode="lin" valueType="num">
                                      <p:cBhvr>
                                        <p:cTn id="18" dur="750" fill="hold"/>
                                        <p:tgtEl>
                                          <p:spTgt spid="2"/>
                                        </p:tgtEl>
                                        <p:attrNameLst>
                                          <p:attrName>ppt_h</p:attrName>
                                        </p:attrNameLst>
                                      </p:cBhvr>
                                      <p:tavLst>
                                        <p:tav tm="0">
                                          <p:val>
                                            <p:fltVal val="0"/>
                                          </p:val>
                                        </p:tav>
                                        <p:tav tm="100000">
                                          <p:val>
                                            <p:strVal val="#ppt_h"/>
                                          </p:val>
                                        </p:tav>
                                      </p:tavLst>
                                    </p:anim>
                                    <p:anim calcmode="lin" valueType="num">
                                      <p:cBhvr>
                                        <p:cTn id="19" dur="750" fill="hold"/>
                                        <p:tgtEl>
                                          <p:spTgt spid="2"/>
                                        </p:tgtEl>
                                        <p:attrNameLst>
                                          <p:attrName>style.rotation</p:attrName>
                                        </p:attrNameLst>
                                      </p:cBhvr>
                                      <p:tavLst>
                                        <p:tav tm="0">
                                          <p:val>
                                            <p:fltVal val="90"/>
                                          </p:val>
                                        </p:tav>
                                        <p:tav tm="100000">
                                          <p:val>
                                            <p:fltVal val="0"/>
                                          </p:val>
                                        </p:tav>
                                      </p:tavLst>
                                    </p:anim>
                                    <p:animEffect>
                                      <p:cBhvr>
                                        <p:cTn id="20" dur="750"/>
                                        <p:tgtEl>
                                          <p:spTgt spid="2"/>
                                        </p:tgtEl>
                                      </p:cBhvr>
                                    </p:animEffect>
                                  </p:childTnLst>
                                </p:cTn>
                              </p:par>
                              <p:par>
                                <p:cTn id="21" presetID="3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750" fill="hold"/>
                                        <p:tgtEl>
                                          <p:spTgt spid="7"/>
                                        </p:tgtEl>
                                        <p:attrNameLst>
                                          <p:attrName>ppt_w</p:attrName>
                                        </p:attrNameLst>
                                      </p:cBhvr>
                                      <p:tavLst>
                                        <p:tav tm="0">
                                          <p:val>
                                            <p:fltVal val="0"/>
                                          </p:val>
                                        </p:tav>
                                        <p:tav tm="100000">
                                          <p:val>
                                            <p:strVal val="#ppt_w"/>
                                          </p:val>
                                        </p:tav>
                                      </p:tavLst>
                                    </p:anim>
                                    <p:anim calcmode="lin" valueType="num">
                                      <p:cBhvr>
                                        <p:cTn id="24" dur="750" fill="hold"/>
                                        <p:tgtEl>
                                          <p:spTgt spid="7"/>
                                        </p:tgtEl>
                                        <p:attrNameLst>
                                          <p:attrName>ppt_h</p:attrName>
                                        </p:attrNameLst>
                                      </p:cBhvr>
                                      <p:tavLst>
                                        <p:tav tm="0">
                                          <p:val>
                                            <p:fltVal val="0"/>
                                          </p:val>
                                        </p:tav>
                                        <p:tav tm="100000">
                                          <p:val>
                                            <p:strVal val="#ppt_h"/>
                                          </p:val>
                                        </p:tav>
                                      </p:tavLst>
                                    </p:anim>
                                    <p:anim calcmode="lin" valueType="num">
                                      <p:cBhvr>
                                        <p:cTn id="25" dur="750" fill="hold"/>
                                        <p:tgtEl>
                                          <p:spTgt spid="7"/>
                                        </p:tgtEl>
                                        <p:attrNameLst>
                                          <p:attrName>style.rotation</p:attrName>
                                        </p:attrNameLst>
                                      </p:cBhvr>
                                      <p:tavLst>
                                        <p:tav tm="0">
                                          <p:val>
                                            <p:fltVal val="90"/>
                                          </p:val>
                                        </p:tav>
                                        <p:tav tm="100000">
                                          <p:val>
                                            <p:fltVal val="0"/>
                                          </p:val>
                                        </p:tav>
                                      </p:tavLst>
                                    </p:anim>
                                    <p:animEffect>
                                      <p:cBhvr>
                                        <p:cTn id="26" dur="750"/>
                                        <p:tgtEl>
                                          <p:spTgt spid="7"/>
                                        </p:tgtEl>
                                      </p:cBhvr>
                                    </p:animEffect>
                                  </p:childTnLst>
                                </p:cTn>
                              </p:par>
                              <p:par>
                                <p:cTn id="27" presetID="3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750" fill="hold"/>
                                        <p:tgtEl>
                                          <p:spTgt spid="4"/>
                                        </p:tgtEl>
                                        <p:attrNameLst>
                                          <p:attrName>ppt_w</p:attrName>
                                        </p:attrNameLst>
                                      </p:cBhvr>
                                      <p:tavLst>
                                        <p:tav tm="0">
                                          <p:val>
                                            <p:fltVal val="0"/>
                                          </p:val>
                                        </p:tav>
                                        <p:tav tm="100000">
                                          <p:val>
                                            <p:strVal val="#ppt_w"/>
                                          </p:val>
                                        </p:tav>
                                      </p:tavLst>
                                    </p:anim>
                                    <p:anim calcmode="lin" valueType="num">
                                      <p:cBhvr>
                                        <p:cTn id="30" dur="750" fill="hold"/>
                                        <p:tgtEl>
                                          <p:spTgt spid="4"/>
                                        </p:tgtEl>
                                        <p:attrNameLst>
                                          <p:attrName>ppt_h</p:attrName>
                                        </p:attrNameLst>
                                      </p:cBhvr>
                                      <p:tavLst>
                                        <p:tav tm="0">
                                          <p:val>
                                            <p:fltVal val="0"/>
                                          </p:val>
                                        </p:tav>
                                        <p:tav tm="100000">
                                          <p:val>
                                            <p:strVal val="#ppt_h"/>
                                          </p:val>
                                        </p:tav>
                                      </p:tavLst>
                                    </p:anim>
                                    <p:anim calcmode="lin" valueType="num">
                                      <p:cBhvr>
                                        <p:cTn id="31" dur="750" fill="hold"/>
                                        <p:tgtEl>
                                          <p:spTgt spid="4"/>
                                        </p:tgtEl>
                                        <p:attrNameLst>
                                          <p:attrName>style.rotation</p:attrName>
                                        </p:attrNameLst>
                                      </p:cBhvr>
                                      <p:tavLst>
                                        <p:tav tm="0">
                                          <p:val>
                                            <p:fltVal val="90"/>
                                          </p:val>
                                        </p:tav>
                                        <p:tav tm="100000">
                                          <p:val>
                                            <p:fltVal val="0"/>
                                          </p:val>
                                        </p:tav>
                                      </p:tavLst>
                                    </p:anim>
                                    <p:animEffect>
                                      <p:cBhvr>
                                        <p:cTn id="32" dur="750"/>
                                        <p:tgtEl>
                                          <p:spTgt spid="4"/>
                                        </p:tgtEl>
                                      </p:cBhvr>
                                    </p:animEffect>
                                  </p:childTnLst>
                                </p:cTn>
                              </p:par>
                            </p:childTnLst>
                          </p:cTn>
                        </p:par>
                        <p:par>
                          <p:cTn id="33" fill="hold" nodeType="afterGroup">
                            <p:stCondLst>
                              <p:cond delay="1250"/>
                            </p:stCondLst>
                            <p:childTnLst>
                              <p:par>
                                <p:cTn id="34" presetID="22" presetClass="entr" presetSubtype="4" fill="hold" grpId="0" nodeType="afterEffect">
                                  <p:stCondLst>
                                    <p:cond delay="0"/>
                                  </p:stCondLst>
                                  <p:childTnLst>
                                    <p:set>
                                      <p:cBhvr>
                                        <p:cTn id="35" dur="1" fill="hold">
                                          <p:stCondLst>
                                            <p:cond delay="0"/>
                                          </p:stCondLst>
                                        </p:cTn>
                                        <p:tgtEl>
                                          <p:spTgt spid="73737"/>
                                        </p:tgtEl>
                                        <p:attrNameLst>
                                          <p:attrName>style.visibility</p:attrName>
                                        </p:attrNameLst>
                                      </p:cBhvr>
                                      <p:to>
                                        <p:strVal val="visible"/>
                                      </p:to>
                                    </p:set>
                                    <p:animEffect>
                                      <p:cBhvr>
                                        <p:cTn id="36" dur="500"/>
                                        <p:tgtEl>
                                          <p:spTgt spid="73737"/>
                                        </p:tgtEl>
                                      </p:cBhvr>
                                    </p:animEffect>
                                  </p:childTnLst>
                                </p:cTn>
                              </p:par>
                              <p:par>
                                <p:cTn id="37" presetID="22" presetClass="entr" presetSubtype="1" fill="hold" nodeType="withEffect">
                                  <p:stCondLst>
                                    <p:cond delay="0"/>
                                  </p:stCondLst>
                                  <p:childTnLst>
                                    <p:set>
                                      <p:cBhvr>
                                        <p:cTn id="38" dur="1" fill="hold">
                                          <p:stCondLst>
                                            <p:cond delay="0"/>
                                          </p:stCondLst>
                                        </p:cTn>
                                        <p:tgtEl>
                                          <p:spTgt spid="73738"/>
                                        </p:tgtEl>
                                        <p:attrNameLst>
                                          <p:attrName>style.visibility</p:attrName>
                                        </p:attrNameLst>
                                      </p:cBhvr>
                                      <p:to>
                                        <p:strVal val="visible"/>
                                      </p:to>
                                    </p:set>
                                    <p:animEffect>
                                      <p:cBhvr>
                                        <p:cTn id="39" dur="500"/>
                                        <p:tgtEl>
                                          <p:spTgt spid="7373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73739"/>
                                        </p:tgtEl>
                                        <p:attrNameLst>
                                          <p:attrName>style.visibility</p:attrName>
                                        </p:attrNameLst>
                                      </p:cBhvr>
                                      <p:to>
                                        <p:strVal val="visible"/>
                                      </p:to>
                                    </p:set>
                                    <p:animEffect>
                                      <p:cBhvr>
                                        <p:cTn id="42" dur="500"/>
                                        <p:tgtEl>
                                          <p:spTgt spid="7373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73740"/>
                                        </p:tgtEl>
                                        <p:attrNameLst>
                                          <p:attrName>style.visibility</p:attrName>
                                        </p:attrNameLst>
                                      </p:cBhvr>
                                      <p:to>
                                        <p:strVal val="visible"/>
                                      </p:to>
                                    </p:set>
                                    <p:animEffect>
                                      <p:cBhvr>
                                        <p:cTn id="45" dur="500"/>
                                        <p:tgtEl>
                                          <p:spTgt spid="73740"/>
                                        </p:tgtEl>
                                      </p:cBhvr>
                                    </p:animEffect>
                                  </p:childTnLst>
                                </p:cTn>
                              </p:par>
                            </p:childTnLst>
                          </p:cTn>
                        </p:par>
                        <p:par>
                          <p:cTn id="46" fill="hold" nodeType="afterGroup">
                            <p:stCondLst>
                              <p:cond delay="1750"/>
                            </p:stCondLst>
                            <p:childTnLst>
                              <p:par>
                                <p:cTn id="47" presetID="10" presetClass="entr" presetSubtype="0" fill="hold" grpId="0" nodeType="afterEffect">
                                  <p:stCondLst>
                                    <p:cond delay="0"/>
                                  </p:stCondLst>
                                  <p:childTnLst>
                                    <p:set>
                                      <p:cBhvr>
                                        <p:cTn id="48" dur="1" fill="hold">
                                          <p:stCondLst>
                                            <p:cond delay="0"/>
                                          </p:stCondLst>
                                        </p:cTn>
                                        <p:tgtEl>
                                          <p:spTgt spid="73752"/>
                                        </p:tgtEl>
                                        <p:attrNameLst>
                                          <p:attrName>style.visibility</p:attrName>
                                        </p:attrNameLst>
                                      </p:cBhvr>
                                      <p:to>
                                        <p:strVal val="visible"/>
                                      </p:to>
                                    </p:set>
                                    <p:animEffect>
                                      <p:cBhvr>
                                        <p:cTn id="49" dur="500"/>
                                        <p:tgtEl>
                                          <p:spTgt spid="7375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3751"/>
                                        </p:tgtEl>
                                        <p:attrNameLst>
                                          <p:attrName>style.visibility</p:attrName>
                                        </p:attrNameLst>
                                      </p:cBhvr>
                                      <p:to>
                                        <p:strVal val="visible"/>
                                      </p:to>
                                    </p:set>
                                    <p:animEffect>
                                      <p:cBhvr>
                                        <p:cTn id="52" dur="500"/>
                                        <p:tgtEl>
                                          <p:spTgt spid="737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3754"/>
                                        </p:tgtEl>
                                        <p:attrNameLst>
                                          <p:attrName>style.visibility</p:attrName>
                                        </p:attrNameLst>
                                      </p:cBhvr>
                                      <p:to>
                                        <p:strVal val="visible"/>
                                      </p:to>
                                    </p:set>
                                    <p:animEffect>
                                      <p:cBhvr>
                                        <p:cTn id="55" dur="500"/>
                                        <p:tgtEl>
                                          <p:spTgt spid="7375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3753"/>
                                        </p:tgtEl>
                                        <p:attrNameLst>
                                          <p:attrName>style.visibility</p:attrName>
                                        </p:attrNameLst>
                                      </p:cBhvr>
                                      <p:to>
                                        <p:strVal val="visible"/>
                                      </p:to>
                                    </p:set>
                                    <p:animEffect>
                                      <p:cBhvr>
                                        <p:cTn id="58" dur="500"/>
                                        <p:tgtEl>
                                          <p:spTgt spid="7375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3741"/>
                                        </p:tgtEl>
                                        <p:attrNameLst>
                                          <p:attrName>style.visibility</p:attrName>
                                        </p:attrNameLst>
                                      </p:cBhvr>
                                      <p:to>
                                        <p:strVal val="visible"/>
                                      </p:to>
                                    </p:set>
                                    <p:animEffect>
                                      <p:cBhvr>
                                        <p:cTn id="61" dur="500"/>
                                        <p:tgtEl>
                                          <p:spTgt spid="7374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3742"/>
                                        </p:tgtEl>
                                        <p:attrNameLst>
                                          <p:attrName>style.visibility</p:attrName>
                                        </p:attrNameLst>
                                      </p:cBhvr>
                                      <p:to>
                                        <p:strVal val="visible"/>
                                      </p:to>
                                    </p:set>
                                    <p:animEffect>
                                      <p:cBhvr>
                                        <p:cTn id="64" dur="500"/>
                                        <p:tgtEl>
                                          <p:spTgt spid="737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3749"/>
                                        </p:tgtEl>
                                        <p:attrNameLst>
                                          <p:attrName>style.visibility</p:attrName>
                                        </p:attrNameLst>
                                      </p:cBhvr>
                                      <p:to>
                                        <p:strVal val="visible"/>
                                      </p:to>
                                    </p:set>
                                    <p:animEffect>
                                      <p:cBhvr>
                                        <p:cTn id="67" dur="500"/>
                                        <p:tgtEl>
                                          <p:spTgt spid="737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3750"/>
                                        </p:tgtEl>
                                        <p:attrNameLst>
                                          <p:attrName>style.visibility</p:attrName>
                                        </p:attrNameLst>
                                      </p:cBhvr>
                                      <p:to>
                                        <p:strVal val="visible"/>
                                      </p:to>
                                    </p:set>
                                    <p:animEffect>
                                      <p:cBhvr>
                                        <p:cTn id="70" dur="500"/>
                                        <p:tgtEl>
                                          <p:spTgt spid="73750"/>
                                        </p:tgtEl>
                                      </p:cBhvr>
                                    </p:animEffect>
                                  </p:childTnLst>
                                </p:cTn>
                              </p:par>
                            </p:childTnLst>
                          </p:cTn>
                        </p:par>
                        <p:par>
                          <p:cTn id="71" fill="hold" nodeType="afterGroup">
                            <p:stCondLst>
                              <p:cond delay="2250"/>
                            </p:stCondLst>
                            <p:childTnLst>
                              <p:par>
                                <p:cTn id="72" presetID="16" presetClass="entr" presetSubtype="37" fill="hold" grpId="0" nodeType="afterEffect">
                                  <p:stCondLst>
                                    <p:cond delay="0"/>
                                  </p:stCondLst>
                                  <p:childTnLst>
                                    <p:set>
                                      <p:cBhvr>
                                        <p:cTn id="73" dur="1" fill="hold">
                                          <p:stCondLst>
                                            <p:cond delay="0"/>
                                          </p:stCondLst>
                                        </p:cTn>
                                        <p:tgtEl>
                                          <p:spTgt spid="73766"/>
                                        </p:tgtEl>
                                        <p:attrNameLst>
                                          <p:attrName>style.visibility</p:attrName>
                                        </p:attrNameLst>
                                      </p:cBhvr>
                                      <p:to>
                                        <p:strVal val="visible"/>
                                      </p:to>
                                    </p:set>
                                    <p:animEffect>
                                      <p:cBhvr>
                                        <p:cTn id="74" dur="500"/>
                                        <p:tgtEl>
                                          <p:spTgt spid="73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6" grpId="0" bldLvl="0" autoUpdateAnimBg="0"/>
      <p:bldP spid="73737" grpId="0" animBg="1"/>
      <p:bldP spid="73739" grpId="0" animBg="1"/>
      <p:bldP spid="73740" grpId="0" animBg="1"/>
      <p:bldP spid="73741" grpId="0" bldLvl="0" autoUpdateAnimBg="0"/>
      <p:bldP spid="73742" grpId="0" bldLvl="0" autoUpdateAnimBg="0"/>
      <p:bldP spid="73749" grpId="0" bldLvl="0" autoUpdateAnimBg="0"/>
      <p:bldP spid="73750" grpId="0" bldLvl="0" autoUpdateAnimBg="0"/>
      <p:bldP spid="73751" grpId="0" bldLvl="0" autoUpdateAnimBg="0"/>
      <p:bldP spid="73752" grpId="0" bldLvl="0" autoUpdateAnimBg="0"/>
      <p:bldP spid="73753" grpId="0" bldLvl="0" autoUpdateAnimBg="0"/>
      <p:bldP spid="73754" grpId="0" bldLvl="0" autoUpdateAnimBg="0"/>
      <p:bldP spid="73766"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E58243D6-00E3-4502-A4D5-2EDAFABF33D8}" type="slidenum">
              <a:rPr lang="zh-CN" altLang="en-US" sz="1200" smtClean="0">
                <a:solidFill>
                  <a:srgbClr val="898989"/>
                </a:solidFill>
              </a:rPr>
              <a:pPr eaLnBrk="1" hangingPunct="1"/>
              <a:t>7</a:t>
            </a:fld>
            <a:endParaRPr lang="zh-CN" altLang="en-US" sz="1800" smtClean="0"/>
          </a:p>
        </p:txBody>
      </p:sp>
      <p:pic>
        <p:nvPicPr>
          <p:cNvPr id="1945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46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1946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1946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1946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文本框 10"/>
          <p:cNvSpPr>
            <a:spLocks noChangeArrowheads="1"/>
          </p:cNvSpPr>
          <p:nvPr/>
        </p:nvSpPr>
        <p:spPr bwMode="auto">
          <a:xfrm>
            <a:off x="1295400" y="277813"/>
            <a:ext cx="8801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rPr>
              <a:t>中央企业党组织的隶属关系怎样确定</a:t>
            </a:r>
          </a:p>
        </p:txBody>
      </p:sp>
      <p:sp>
        <p:nvSpPr>
          <p:cNvPr id="19466" name="矩形 22"/>
          <p:cNvSpPr>
            <a:spLocks noChangeArrowheads="1"/>
          </p:cNvSpPr>
          <p:nvPr/>
        </p:nvSpPr>
        <p:spPr bwMode="auto">
          <a:xfrm>
            <a:off x="3308350" y="2714625"/>
            <a:ext cx="6264275" cy="133350"/>
          </a:xfrm>
          <a:prstGeom prst="rect">
            <a:avLst/>
          </a:prstGeom>
          <a:blipFill dpi="0" rotWithShape="1">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58" tIns="45728" rIns="91458" bIns="4572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19467" name="矩形 23"/>
          <p:cNvSpPr>
            <a:spLocks noChangeArrowheads="1"/>
          </p:cNvSpPr>
          <p:nvPr/>
        </p:nvSpPr>
        <p:spPr bwMode="auto">
          <a:xfrm>
            <a:off x="2782888" y="1743075"/>
            <a:ext cx="6264275" cy="133350"/>
          </a:xfrm>
          <a:prstGeom prst="rect">
            <a:avLst/>
          </a:prstGeom>
          <a:blipFill dpi="0" rotWithShape="1">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lIns="91458" tIns="45728" rIns="91458" bIns="4572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19468" name="椭圆 64"/>
          <p:cNvSpPr>
            <a:spLocks noChangeArrowheads="1"/>
          </p:cNvSpPr>
          <p:nvPr/>
        </p:nvSpPr>
        <p:spPr bwMode="auto">
          <a:xfrm>
            <a:off x="1270000" y="1412875"/>
            <a:ext cx="1658938" cy="1658938"/>
          </a:xfrm>
          <a:prstGeom prst="ellipse">
            <a:avLst/>
          </a:prstGeom>
          <a:solidFill>
            <a:srgbClr val="FFC000"/>
          </a:solidFill>
          <a:ln w="190500" cap="sq">
            <a:solidFill>
              <a:srgbClr val="A5A5A5"/>
            </a:solidFill>
            <a:round/>
            <a:headEnd/>
            <a:tailEnd/>
          </a:ln>
        </p:spPr>
        <p:txBody>
          <a:bodyPr lIns="91458" tIns="45728" rIns="91458" bIns="4572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zh-CN" altLang="en-US" sz="2800" b="1">
                <a:solidFill>
                  <a:schemeClr val="bg1"/>
                </a:solidFill>
                <a:latin typeface="微软雅黑" pitchFamily="34" charset="-122"/>
                <a:ea typeface="微软雅黑" pitchFamily="34" charset="-122"/>
                <a:sym typeface="微软雅黑" pitchFamily="34" charset="-122"/>
              </a:rPr>
              <a:t>属地管理</a:t>
            </a:r>
          </a:p>
        </p:txBody>
      </p:sp>
      <p:sp>
        <p:nvSpPr>
          <p:cNvPr id="8204" name="TextBox 25"/>
          <p:cNvSpPr>
            <a:spLocks noChangeArrowheads="1"/>
          </p:cNvSpPr>
          <p:nvPr/>
        </p:nvSpPr>
        <p:spPr bwMode="auto">
          <a:xfrm>
            <a:off x="3248025" y="1909763"/>
            <a:ext cx="5903913" cy="431800"/>
          </a:xfrm>
          <a:prstGeom prst="rect">
            <a:avLst/>
          </a:prstGeom>
          <a:noFill/>
          <a:ln w="9525">
            <a:noFill/>
            <a:miter lim="800000"/>
            <a:headEnd/>
            <a:tailEnd/>
          </a:ln>
        </p:spPr>
        <p:txBody>
          <a:bodyPr lIns="91458" tIns="45728" rIns="91458" bIns="45728">
            <a:spAutoFit/>
          </a:bodyPr>
          <a:lstStyle/>
          <a:p>
            <a:pPr>
              <a:lnSpc>
                <a:spcPct val="130000"/>
              </a:lnSpc>
              <a:defRPr/>
            </a:pPr>
            <a:r>
              <a:rPr lang="zh-CN" altLang="en-US" b="1" dirty="0">
                <a:latin typeface="+mn-ea"/>
                <a:ea typeface="+mn-ea"/>
              </a:rPr>
              <a:t>即由所在地的上级党组织领导</a:t>
            </a:r>
            <a:endParaRPr lang="en-US" altLang="zh-CN" b="1" dirty="0">
              <a:latin typeface="+mn-ea"/>
              <a:ea typeface="+mn-ea"/>
            </a:endParaRPr>
          </a:p>
        </p:txBody>
      </p:sp>
      <p:sp>
        <p:nvSpPr>
          <p:cNvPr id="19470" name="椭圆 64"/>
          <p:cNvSpPr>
            <a:spLocks noChangeArrowheads="1"/>
          </p:cNvSpPr>
          <p:nvPr/>
        </p:nvSpPr>
        <p:spPr bwMode="auto">
          <a:xfrm>
            <a:off x="9453563" y="1928813"/>
            <a:ext cx="1658937" cy="1658937"/>
          </a:xfrm>
          <a:prstGeom prst="ellipse">
            <a:avLst/>
          </a:prstGeom>
          <a:solidFill>
            <a:srgbClr val="FF0000"/>
          </a:solidFill>
          <a:ln w="190500" cap="sq">
            <a:solidFill>
              <a:srgbClr val="A5A5A5"/>
            </a:solidFill>
            <a:round/>
            <a:headEnd/>
            <a:tailEnd/>
          </a:ln>
        </p:spPr>
        <p:txBody>
          <a:bodyPr lIns="91458" tIns="45728" rIns="91458" bIns="4572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zh-CN" altLang="en-US" sz="2800" b="1">
                <a:solidFill>
                  <a:schemeClr val="bg1"/>
                </a:solidFill>
                <a:latin typeface="微软雅黑" pitchFamily="34" charset="-122"/>
                <a:ea typeface="微软雅黑" pitchFamily="34" charset="-122"/>
                <a:sym typeface="微软雅黑" pitchFamily="34" charset="-122"/>
              </a:rPr>
              <a:t>行业管理</a:t>
            </a:r>
          </a:p>
        </p:txBody>
      </p:sp>
      <p:sp>
        <p:nvSpPr>
          <p:cNvPr id="19471" name="TextBox 27"/>
          <p:cNvSpPr>
            <a:spLocks noChangeArrowheads="1"/>
          </p:cNvSpPr>
          <p:nvPr/>
        </p:nvSpPr>
        <p:spPr bwMode="auto">
          <a:xfrm>
            <a:off x="1093788" y="4325938"/>
            <a:ext cx="442912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58" tIns="45728" rIns="91458" bIns="4572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30000"/>
              </a:lnSpc>
              <a:buFont typeface="Wingdings" pitchFamily="2" charset="2"/>
              <a:buChar char="Ø"/>
            </a:pPr>
            <a:r>
              <a:rPr lang="zh-CN" altLang="en-US" b="1">
                <a:latin typeface="微软雅黑" pitchFamily="34" charset="-122"/>
                <a:ea typeface="微软雅黑" pitchFamily="34" charset="-122"/>
              </a:rPr>
              <a:t>基层组织隶属关系：</a:t>
            </a:r>
            <a:endParaRPr lang="en-US" altLang="zh-CN" b="1">
              <a:latin typeface="微软雅黑" pitchFamily="34" charset="-122"/>
              <a:ea typeface="微软雅黑" pitchFamily="34" charset="-122"/>
            </a:endParaRPr>
          </a:p>
          <a:p>
            <a:pPr eaLnBrk="1" hangingPunct="1">
              <a:lnSpc>
                <a:spcPct val="130000"/>
              </a:lnSpc>
            </a:pPr>
            <a:r>
              <a:rPr lang="zh-CN" altLang="en-US" b="1">
                <a:latin typeface="微软雅黑" pitchFamily="34" charset="-122"/>
                <a:ea typeface="微软雅黑" pitchFamily="34" charset="-122"/>
              </a:rPr>
              <a:t>地方党委领导本地区的基层党建工作；</a:t>
            </a:r>
            <a:endParaRPr lang="en-US" altLang="zh-CN" b="1">
              <a:latin typeface="微软雅黑" pitchFamily="34" charset="-122"/>
              <a:ea typeface="微软雅黑" pitchFamily="34" charset="-122"/>
            </a:endParaRPr>
          </a:p>
          <a:p>
            <a:pPr eaLnBrk="1" hangingPunct="1">
              <a:lnSpc>
                <a:spcPct val="130000"/>
              </a:lnSpc>
            </a:pPr>
            <a:r>
              <a:rPr lang="zh-CN" altLang="en-US" b="1">
                <a:ea typeface="微软雅黑" pitchFamily="34" charset="-122"/>
              </a:rPr>
              <a:t>中环党委指导直属单位党建工作；</a:t>
            </a:r>
          </a:p>
        </p:txBody>
      </p:sp>
      <p:sp>
        <p:nvSpPr>
          <p:cNvPr id="16" name="TextBox 15"/>
          <p:cNvSpPr txBox="1"/>
          <p:nvPr/>
        </p:nvSpPr>
        <p:spPr>
          <a:xfrm>
            <a:off x="3594100" y="2928938"/>
            <a:ext cx="5502275" cy="385762"/>
          </a:xfrm>
          <a:prstGeom prst="rect">
            <a:avLst/>
          </a:prstGeom>
          <a:noFill/>
        </p:spPr>
        <p:txBody>
          <a:bodyPr>
            <a:spAutoFit/>
          </a:bodyPr>
          <a:lstStyle/>
          <a:p>
            <a:pPr>
              <a:defRPr/>
            </a:pPr>
            <a:r>
              <a:rPr lang="zh-CN" altLang="en-US" b="1" dirty="0">
                <a:latin typeface="+mn-ea"/>
                <a:ea typeface="+mn-ea"/>
              </a:rPr>
              <a:t>即由本行业或本系统的上级党组织领导</a:t>
            </a:r>
          </a:p>
        </p:txBody>
      </p:sp>
      <p:sp>
        <p:nvSpPr>
          <p:cNvPr id="19473" name="TextBox 16"/>
          <p:cNvSpPr txBox="1">
            <a:spLocks noChangeArrowheads="1"/>
          </p:cNvSpPr>
          <p:nvPr/>
        </p:nvSpPr>
        <p:spPr bwMode="auto">
          <a:xfrm>
            <a:off x="6022975" y="4645025"/>
            <a:ext cx="5645150"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30000"/>
              </a:lnSpc>
            </a:pPr>
            <a:r>
              <a:rPr lang="zh-CN" altLang="en-US" b="1">
                <a:latin typeface="微软雅黑" pitchFamily="34" charset="-122"/>
                <a:ea typeface="微软雅黑" pitchFamily="34" charset="-122"/>
              </a:rPr>
              <a:t>京外企业，党组织由地方党委和中环党委双重领导。</a:t>
            </a:r>
            <a:endParaRPr lang="en-US" altLang="zh-CN">
              <a:ea typeface="微软雅黑" pitchFamily="34" charset="-122"/>
            </a:endParaRPr>
          </a:p>
          <a:p>
            <a:pPr eaLnBrk="1" hangingPunct="1">
              <a:lnSpc>
                <a:spcPct val="130000"/>
              </a:lnSpc>
            </a:pPr>
            <a:r>
              <a:rPr lang="zh-CN" altLang="en-US" b="1">
                <a:latin typeface="微软雅黑" pitchFamily="34" charset="-122"/>
                <a:ea typeface="微软雅黑" pitchFamily="34" charset="-122"/>
              </a:rPr>
              <a:t>京内企业，党组织由中环党委统一领导；</a:t>
            </a:r>
          </a:p>
          <a:p>
            <a:pPr eaLnBrk="1" hangingPunct="1"/>
            <a:endParaRPr lang="zh-CN" altLang="en-US"/>
          </a:p>
        </p:txBody>
      </p:sp>
    </p:spTree>
  </p:cSld>
  <p:clrMapOvr>
    <a:masterClrMapping/>
  </p:clrMapOvr>
  <p:transition spd="slow">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3970"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4">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562100" y="1201738"/>
            <a:ext cx="9429750" cy="4645025"/>
            <a:chOff x="0" y="0"/>
            <a:chExt cx="7072312" cy="3482975"/>
          </a:xfrm>
        </p:grpSpPr>
        <p:sp>
          <p:nvSpPr>
            <p:cNvPr id="83980" name="Freeform 5"/>
            <p:cNvSpPr>
              <a:spLocks noChangeArrowheads="1"/>
            </p:cNvSpPr>
            <p:nvPr/>
          </p:nvSpPr>
          <p:spPr bwMode="auto">
            <a:xfrm>
              <a:off x="0" y="0"/>
              <a:ext cx="7072312" cy="3482975"/>
            </a:xfrm>
            <a:custGeom>
              <a:avLst/>
              <a:gdLst>
                <a:gd name="T0" fmla="*/ 2147483647 w 9549"/>
                <a:gd name="T1" fmla="*/ 0 h 4700"/>
                <a:gd name="T2" fmla="*/ 2147483647 w 9549"/>
                <a:gd name="T3" fmla="*/ 0 h 4700"/>
                <a:gd name="T4" fmla="*/ 2147483647 w 9549"/>
                <a:gd name="T5" fmla="*/ 2147483647 h 4700"/>
                <a:gd name="T6" fmla="*/ 2147483647 w 9549"/>
                <a:gd name="T7" fmla="*/ 2147483647 h 4700"/>
                <a:gd name="T8" fmla="*/ 2147483647 w 9549"/>
                <a:gd name="T9" fmla="*/ 2147483647 h 4700"/>
                <a:gd name="T10" fmla="*/ 2147483647 w 9549"/>
                <a:gd name="T11" fmla="*/ 2147483647 h 4700"/>
                <a:gd name="T12" fmla="*/ 0 w 9549"/>
                <a:gd name="T13" fmla="*/ 2147483647 h 4700"/>
                <a:gd name="T14" fmla="*/ 0 w 9549"/>
                <a:gd name="T15" fmla="*/ 2147483647 h 4700"/>
                <a:gd name="T16" fmla="*/ 2147483647 w 9549"/>
                <a:gd name="T17" fmla="*/ 0 h 47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49"/>
                <a:gd name="T28" fmla="*/ 0 h 4700"/>
                <a:gd name="T29" fmla="*/ 9549 w 9549"/>
                <a:gd name="T30" fmla="*/ 4700 h 47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FFFFFF"/>
                </a:gs>
                <a:gs pos="45000">
                  <a:srgbClr val="FFFFFF"/>
                </a:gs>
                <a:gs pos="100000">
                  <a:srgbClr val="D8D8D8"/>
                </a:gs>
              </a:gsLst>
              <a:lin ang="3600000" scaled="1"/>
            </a:gradFill>
            <a:ln w="6350">
              <a:solidFill>
                <a:srgbClr val="00518C"/>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000">
                <a:solidFill>
                  <a:srgbClr val="595959"/>
                </a:solidFill>
                <a:latin typeface="微软雅黑" pitchFamily="34" charset="-122"/>
                <a:ea typeface="微软雅黑" pitchFamily="34" charset="-122"/>
                <a:sym typeface="微软雅黑" pitchFamily="34" charset="-122"/>
              </a:endParaRPr>
            </a:p>
          </p:txBody>
        </p:sp>
        <p:sp>
          <p:nvSpPr>
            <p:cNvPr id="83981" name="Freeform 8"/>
            <p:cNvSpPr>
              <a:spLocks noChangeArrowheads="1"/>
            </p:cNvSpPr>
            <p:nvPr/>
          </p:nvSpPr>
          <p:spPr bwMode="auto">
            <a:xfrm>
              <a:off x="6492875" y="2903537"/>
              <a:ext cx="579437" cy="579438"/>
            </a:xfrm>
            <a:custGeom>
              <a:avLst/>
              <a:gdLst>
                <a:gd name="T0" fmla="*/ 2147483647 w 782"/>
                <a:gd name="T1" fmla="*/ 0 h 782"/>
                <a:gd name="T2" fmla="*/ 2147483647 w 782"/>
                <a:gd name="T3" fmla="*/ 2147483647 h 782"/>
                <a:gd name="T4" fmla="*/ 2147483647 w 782"/>
                <a:gd name="T5" fmla="*/ 2147483647 h 782"/>
                <a:gd name="T6" fmla="*/ 0 w 782"/>
                <a:gd name="T7" fmla="*/ 2147483647 h 782"/>
                <a:gd name="T8" fmla="*/ 2147483647 w 782"/>
                <a:gd name="T9" fmla="*/ 0 h 782"/>
                <a:gd name="T10" fmla="*/ 0 60000 65536"/>
                <a:gd name="T11" fmla="*/ 0 60000 65536"/>
                <a:gd name="T12" fmla="*/ 0 60000 65536"/>
                <a:gd name="T13" fmla="*/ 0 60000 65536"/>
                <a:gd name="T14" fmla="*/ 0 60000 65536"/>
                <a:gd name="T15" fmla="*/ 0 w 782"/>
                <a:gd name="T16" fmla="*/ 0 h 782"/>
                <a:gd name="T17" fmla="*/ 782 w 782"/>
                <a:gd name="T18" fmla="*/ 782 h 782"/>
              </a:gdLst>
              <a:ahLst/>
              <a:cxnLst>
                <a:cxn ang="T10">
                  <a:pos x="T0" y="T1"/>
                </a:cxn>
                <a:cxn ang="T11">
                  <a:pos x="T2" y="T3"/>
                </a:cxn>
                <a:cxn ang="T12">
                  <a:pos x="T4" y="T5"/>
                </a:cxn>
                <a:cxn ang="T13">
                  <a:pos x="T6" y="T7"/>
                </a:cxn>
                <a:cxn ang="T14">
                  <a:pos x="T8" y="T9"/>
                </a:cxn>
              </a:cxnLst>
              <a:rect l="T15" t="T16" r="T17" b="T18"/>
              <a:pathLst>
                <a:path w="782" h="782">
                  <a:moveTo>
                    <a:pt x="782" y="0"/>
                  </a:moveTo>
                  <a:lnTo>
                    <a:pt x="782" y="685"/>
                  </a:lnTo>
                  <a:cubicBezTo>
                    <a:pt x="782" y="738"/>
                    <a:pt x="738" y="782"/>
                    <a:pt x="685" y="782"/>
                  </a:cubicBezTo>
                  <a:lnTo>
                    <a:pt x="0" y="782"/>
                  </a:lnTo>
                  <a:lnTo>
                    <a:pt x="78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grpSp>
      <p:sp>
        <p:nvSpPr>
          <p:cNvPr id="74758" name="Freeform 6"/>
          <p:cNvSpPr>
            <a:spLocks noChangeArrowheads="1"/>
          </p:cNvSpPr>
          <p:nvPr/>
        </p:nvSpPr>
        <p:spPr bwMode="auto">
          <a:xfrm>
            <a:off x="1431925" y="933450"/>
            <a:ext cx="3228975" cy="257175"/>
          </a:xfrm>
          <a:custGeom>
            <a:avLst/>
            <a:gdLst>
              <a:gd name="T0" fmla="*/ 2147483647 w 3270"/>
              <a:gd name="T1" fmla="*/ 2147483647 h 261"/>
              <a:gd name="T2" fmla="*/ 2147483647 w 3270"/>
              <a:gd name="T3" fmla="*/ 2147483647 h 261"/>
              <a:gd name="T4" fmla="*/ 2147483647 w 3270"/>
              <a:gd name="T5" fmla="*/ 0 h 261"/>
              <a:gd name="T6" fmla="*/ 0 w 3270"/>
              <a:gd name="T7" fmla="*/ 0 h 261"/>
              <a:gd name="T8" fmla="*/ 2147483647 w 3270"/>
              <a:gd name="T9" fmla="*/ 2147483647 h 261"/>
              <a:gd name="T10" fmla="*/ 0 60000 65536"/>
              <a:gd name="T11" fmla="*/ 0 60000 65536"/>
              <a:gd name="T12" fmla="*/ 0 60000 65536"/>
              <a:gd name="T13" fmla="*/ 0 60000 65536"/>
              <a:gd name="T14" fmla="*/ 0 60000 65536"/>
              <a:gd name="T15" fmla="*/ 0 w 3270"/>
              <a:gd name="T16" fmla="*/ 0 h 261"/>
              <a:gd name="T17" fmla="*/ 3270 w 3270"/>
              <a:gd name="T18" fmla="*/ 261 h 261"/>
            </a:gdLst>
            <a:ahLst/>
            <a:cxnLst>
              <a:cxn ang="T10">
                <a:pos x="T0" y="T1"/>
              </a:cxn>
              <a:cxn ang="T11">
                <a:pos x="T2" y="T3"/>
              </a:cxn>
              <a:cxn ang="T12">
                <a:pos x="T4" y="T5"/>
              </a:cxn>
              <a:cxn ang="T13">
                <a:pos x="T6" y="T7"/>
              </a:cxn>
              <a:cxn ang="T14">
                <a:pos x="T8" y="T9"/>
              </a:cxn>
            </a:cxnLst>
            <a:rect l="T15" t="T16" r="T17" b="T18"/>
            <a:pathLst>
              <a:path w="3270" h="261">
                <a:moveTo>
                  <a:pt x="249" y="261"/>
                </a:moveTo>
                <a:lnTo>
                  <a:pt x="3270" y="261"/>
                </a:lnTo>
                <a:lnTo>
                  <a:pt x="3022" y="0"/>
                </a:lnTo>
                <a:lnTo>
                  <a:pt x="0" y="0"/>
                </a:lnTo>
                <a:lnTo>
                  <a:pt x="249" y="261"/>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74759" name="Freeform 7"/>
          <p:cNvSpPr>
            <a:spLocks noChangeArrowheads="1"/>
          </p:cNvSpPr>
          <p:nvPr/>
        </p:nvSpPr>
        <p:spPr bwMode="auto">
          <a:xfrm>
            <a:off x="1431925" y="933450"/>
            <a:ext cx="2982913" cy="2071688"/>
          </a:xfrm>
          <a:custGeom>
            <a:avLst/>
            <a:gdLst>
              <a:gd name="T0" fmla="*/ 2147483647 w 3022"/>
              <a:gd name="T1" fmla="*/ 0 h 2098"/>
              <a:gd name="T2" fmla="*/ 0 w 3022"/>
              <a:gd name="T3" fmla="*/ 0 h 2098"/>
              <a:gd name="T4" fmla="*/ 0 w 3022"/>
              <a:gd name="T5" fmla="*/ 2147483647 h 2098"/>
              <a:gd name="T6" fmla="*/ 2147483647 w 3022"/>
              <a:gd name="T7" fmla="*/ 2147483647 h 2098"/>
              <a:gd name="T8" fmla="*/ 2147483647 w 3022"/>
              <a:gd name="T9" fmla="*/ 0 h 2098"/>
              <a:gd name="T10" fmla="*/ 0 60000 65536"/>
              <a:gd name="T11" fmla="*/ 0 60000 65536"/>
              <a:gd name="T12" fmla="*/ 0 60000 65536"/>
              <a:gd name="T13" fmla="*/ 0 60000 65536"/>
              <a:gd name="T14" fmla="*/ 0 60000 65536"/>
              <a:gd name="T15" fmla="*/ 0 w 3022"/>
              <a:gd name="T16" fmla="*/ 0 h 2098"/>
              <a:gd name="T17" fmla="*/ 3022 w 3022"/>
              <a:gd name="T18" fmla="*/ 2098 h 2098"/>
            </a:gdLst>
            <a:ahLst/>
            <a:cxnLst>
              <a:cxn ang="T10">
                <a:pos x="T0" y="T1"/>
              </a:cxn>
              <a:cxn ang="T11">
                <a:pos x="T2" y="T3"/>
              </a:cxn>
              <a:cxn ang="T12">
                <a:pos x="T4" y="T5"/>
              </a:cxn>
              <a:cxn ang="T13">
                <a:pos x="T6" y="T7"/>
              </a:cxn>
              <a:cxn ang="T14">
                <a:pos x="T8" y="T9"/>
              </a:cxn>
            </a:cxnLst>
            <a:rect l="T15" t="T16" r="T17" b="T18"/>
            <a:pathLst>
              <a:path w="3022" h="2098">
                <a:moveTo>
                  <a:pt x="3022" y="0"/>
                </a:moveTo>
                <a:lnTo>
                  <a:pt x="0" y="0"/>
                </a:lnTo>
                <a:lnTo>
                  <a:pt x="0" y="2098"/>
                </a:lnTo>
                <a:lnTo>
                  <a:pt x="2165" y="2098"/>
                </a:lnTo>
                <a:lnTo>
                  <a:pt x="302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83974" name="Freeform 9"/>
          <p:cNvSpPr>
            <a:spLocks noEditPoints="1" noChangeArrowheads="1"/>
          </p:cNvSpPr>
          <p:nvPr/>
        </p:nvSpPr>
        <p:spPr bwMode="auto">
          <a:xfrm>
            <a:off x="10620375" y="5508625"/>
            <a:ext cx="265113" cy="263525"/>
          </a:xfrm>
          <a:custGeom>
            <a:avLst/>
            <a:gdLst>
              <a:gd name="T0" fmla="*/ 2147483647 w 268"/>
              <a:gd name="T1" fmla="*/ 2147483647 h 268"/>
              <a:gd name="T2" fmla="*/ 2147483647 w 268"/>
              <a:gd name="T3" fmla="*/ 2147483647 h 268"/>
              <a:gd name="T4" fmla="*/ 2147483647 w 268"/>
              <a:gd name="T5" fmla="*/ 2147483647 h 268"/>
              <a:gd name="T6" fmla="*/ 2147483647 w 268"/>
              <a:gd name="T7" fmla="*/ 2147483647 h 268"/>
              <a:gd name="T8" fmla="*/ 2147483647 w 268"/>
              <a:gd name="T9" fmla="*/ 2147483647 h 268"/>
              <a:gd name="T10" fmla="*/ 2147483647 w 268"/>
              <a:gd name="T11" fmla="*/ 2147483647 h 268"/>
              <a:gd name="T12" fmla="*/ 2147483647 w 268"/>
              <a:gd name="T13" fmla="*/ 2147483647 h 268"/>
              <a:gd name="T14" fmla="*/ 2147483647 w 268"/>
              <a:gd name="T15" fmla="*/ 2147483647 h 268"/>
              <a:gd name="T16" fmla="*/ 2147483647 w 268"/>
              <a:gd name="T17" fmla="*/ 2147483647 h 268"/>
              <a:gd name="T18" fmla="*/ 2147483647 w 268"/>
              <a:gd name="T19" fmla="*/ 2147483647 h 268"/>
              <a:gd name="T20" fmla="*/ 2147483647 w 268"/>
              <a:gd name="T21" fmla="*/ 0 h 268"/>
              <a:gd name="T22" fmla="*/ 2147483647 w 268"/>
              <a:gd name="T23" fmla="*/ 2147483647 h 268"/>
              <a:gd name="T24" fmla="*/ 2147483647 w 268"/>
              <a:gd name="T25" fmla="*/ 2147483647 h 268"/>
              <a:gd name="T26" fmla="*/ 0 w 268"/>
              <a:gd name="T27" fmla="*/ 2147483647 h 268"/>
              <a:gd name="T28" fmla="*/ 2147483647 w 268"/>
              <a:gd name="T29" fmla="*/ 0 h 268"/>
              <a:gd name="T30" fmla="*/ 2147483647 w 268"/>
              <a:gd name="T31" fmla="*/ 2147483647 h 268"/>
              <a:gd name="T32" fmla="*/ 2147483647 w 268"/>
              <a:gd name="T33" fmla="*/ 2147483647 h 268"/>
              <a:gd name="T34" fmla="*/ 2147483647 w 268"/>
              <a:gd name="T35" fmla="*/ 2147483647 h 268"/>
              <a:gd name="T36" fmla="*/ 2147483647 w 268"/>
              <a:gd name="T37" fmla="*/ 2147483647 h 268"/>
              <a:gd name="T38" fmla="*/ 2147483647 w 268"/>
              <a:gd name="T39" fmla="*/ 2147483647 h 2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8"/>
              <a:gd name="T61" fmla="*/ 0 h 268"/>
              <a:gd name="T62" fmla="*/ 268 w 268"/>
              <a:gd name="T63" fmla="*/ 268 h 2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74761" name="TextBox 23"/>
          <p:cNvSpPr>
            <a:spLocks noChangeArrowheads="1"/>
          </p:cNvSpPr>
          <p:nvPr/>
        </p:nvSpPr>
        <p:spPr bwMode="auto">
          <a:xfrm>
            <a:off x="2244725" y="1152525"/>
            <a:ext cx="931863"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10700" b="1">
                <a:solidFill>
                  <a:srgbClr val="F8F8F8"/>
                </a:solidFill>
                <a:latin typeface="微软雅黑" pitchFamily="34" charset="-122"/>
                <a:ea typeface="微软雅黑" pitchFamily="34" charset="-122"/>
                <a:sym typeface="微软雅黑" pitchFamily="34" charset="-122"/>
              </a:rPr>
              <a:t>6</a:t>
            </a:r>
          </a:p>
        </p:txBody>
      </p:sp>
      <p:sp>
        <p:nvSpPr>
          <p:cNvPr id="74762" name="TextBox 24"/>
          <p:cNvSpPr>
            <a:spLocks noChangeArrowheads="1"/>
          </p:cNvSpPr>
          <p:nvPr/>
        </p:nvSpPr>
        <p:spPr bwMode="auto">
          <a:xfrm>
            <a:off x="4260850" y="1687513"/>
            <a:ext cx="5383213"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4300" b="1">
                <a:solidFill>
                  <a:srgbClr val="2B2A30"/>
                </a:solidFill>
                <a:latin typeface="微软雅黑" pitchFamily="34" charset="-122"/>
                <a:ea typeface="微软雅黑" pitchFamily="34" charset="-122"/>
                <a:sym typeface="微软雅黑" pitchFamily="34" charset="-122"/>
              </a:rPr>
              <a:t>民主评议党员</a:t>
            </a:r>
            <a:endParaRPr lang="zh-CN" altLang="en-US"/>
          </a:p>
        </p:txBody>
      </p:sp>
      <p:sp>
        <p:nvSpPr>
          <p:cNvPr id="74763" name="Rectangle 13"/>
          <p:cNvSpPr>
            <a:spLocks noChangeArrowheads="1"/>
          </p:cNvSpPr>
          <p:nvPr/>
        </p:nvSpPr>
        <p:spPr bwMode="auto">
          <a:xfrm>
            <a:off x="1552575" y="2108200"/>
            <a:ext cx="762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3100">
                <a:solidFill>
                  <a:srgbClr val="FFFFFF"/>
                </a:solidFill>
                <a:latin typeface="微软雅黑" pitchFamily="34" charset="-122"/>
                <a:ea typeface="微软雅黑" pitchFamily="34" charset="-122"/>
                <a:sym typeface="微软雅黑" pitchFamily="34" charset="-122"/>
              </a:rPr>
              <a:t>Part</a:t>
            </a:r>
            <a:endParaRPr lang="zh-CN" altLang="en-US">
              <a:solidFill>
                <a:srgbClr val="FEAE01"/>
              </a:solidFill>
              <a:latin typeface="微软雅黑" pitchFamily="34" charset="-122"/>
              <a:ea typeface="微软雅黑" pitchFamily="34" charset="-122"/>
              <a:sym typeface="微软雅黑" pitchFamily="34" charset="-122"/>
            </a:endParaRPr>
          </a:p>
        </p:txBody>
      </p:sp>
      <p:sp>
        <p:nvSpPr>
          <p:cNvPr id="74764" name="TextBox 26"/>
          <p:cNvSpPr>
            <a:spLocks noChangeArrowheads="1"/>
          </p:cNvSpPr>
          <p:nvPr/>
        </p:nvSpPr>
        <p:spPr bwMode="auto">
          <a:xfrm>
            <a:off x="1847850" y="3070225"/>
            <a:ext cx="87122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300">
                <a:latin typeface="微软雅黑" pitchFamily="34" charset="-122"/>
                <a:ea typeface="微软雅黑" pitchFamily="34" charset="-122"/>
              </a:rPr>
              <a:t> 根据中央组织部要求，</a:t>
            </a:r>
            <a:r>
              <a:rPr lang="zh-CN" altLang="en-US" sz="2300" b="1">
                <a:latin typeface="微软雅黑" pitchFamily="34" charset="-122"/>
                <a:ea typeface="微软雅黑" pitchFamily="34" charset="-122"/>
              </a:rPr>
              <a:t>民主评议党员每年进行一次</a:t>
            </a:r>
            <a:r>
              <a:rPr lang="zh-CN" altLang="en-US" sz="2300">
                <a:latin typeface="微软雅黑" pitchFamily="34" charset="-122"/>
                <a:ea typeface="微软雅黑" pitchFamily="34" charset="-122"/>
              </a:rPr>
              <a:t>，时间要相对集中。通过民主评议党员，促进党员增强党性，树立无产阶级世界观，全面提高党员队伍的整体素质，通过表彰优秀党员，清除腐败分子，妥善处置不合格党员，从而保持党组织的先进性；通过民主评议党员，还可以增强党的凝聚力和战斗力。</a:t>
            </a:r>
          </a:p>
        </p:txBody>
      </p:sp>
      <p:sp>
        <p:nvSpPr>
          <p:cNvPr id="74765" name="TextBox 27"/>
          <p:cNvSpPr>
            <a:spLocks noChangeArrowheads="1"/>
          </p:cNvSpPr>
          <p:nvPr/>
        </p:nvSpPr>
        <p:spPr bwMode="auto">
          <a:xfrm>
            <a:off x="4232275" y="2478088"/>
            <a:ext cx="632777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方法步骤   </a:t>
            </a:r>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专题组织生活会和民主评议党员一并进行</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4758"/>
                                        </p:tgtEl>
                                        <p:attrNameLst>
                                          <p:attrName>style.visibility</p:attrName>
                                        </p:attrNameLst>
                                      </p:cBhvr>
                                      <p:to>
                                        <p:strVal val="visible"/>
                                      </p:to>
                                    </p:set>
                                    <p:animEffect>
                                      <p:cBhvr>
                                        <p:cTn id="11" dur="500"/>
                                        <p:tgtEl>
                                          <p:spTgt spid="74758"/>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4759"/>
                                        </p:tgtEl>
                                        <p:attrNameLst>
                                          <p:attrName>style.visibility</p:attrName>
                                        </p:attrNameLst>
                                      </p:cBhvr>
                                      <p:to>
                                        <p:strVal val="visible"/>
                                      </p:to>
                                    </p:set>
                                    <p:animEffect>
                                      <p:cBhvr>
                                        <p:cTn id="15" dur="500"/>
                                        <p:tgtEl>
                                          <p:spTgt spid="74759"/>
                                        </p:tgtEl>
                                      </p:cBhvr>
                                    </p:animEffect>
                                  </p:childTnLst>
                                </p:cTn>
                              </p:par>
                            </p:childTnLst>
                          </p:cTn>
                        </p:par>
                        <p:par>
                          <p:cTn id="16" fill="hold" nodeType="afterGroup">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74761"/>
                                        </p:tgtEl>
                                        <p:attrNameLst>
                                          <p:attrName>style.visibility</p:attrName>
                                        </p:attrNameLst>
                                      </p:cBhvr>
                                      <p:to>
                                        <p:strVal val="visible"/>
                                      </p:to>
                                    </p:set>
                                    <p:anim calcmode="lin" valueType="num">
                                      <p:cBhvr>
                                        <p:cTn id="19" dur="500" fill="hold"/>
                                        <p:tgtEl>
                                          <p:spTgt spid="74761"/>
                                        </p:tgtEl>
                                        <p:attrNameLst>
                                          <p:attrName>ppt_w</p:attrName>
                                        </p:attrNameLst>
                                      </p:cBhvr>
                                      <p:tavLst>
                                        <p:tav tm="0">
                                          <p:val>
                                            <p:fltVal val="0"/>
                                          </p:val>
                                        </p:tav>
                                        <p:tav tm="100000">
                                          <p:val>
                                            <p:strVal val="#ppt_w"/>
                                          </p:val>
                                        </p:tav>
                                      </p:tavLst>
                                    </p:anim>
                                    <p:anim calcmode="lin" valueType="num">
                                      <p:cBhvr>
                                        <p:cTn id="20" dur="500" fill="hold"/>
                                        <p:tgtEl>
                                          <p:spTgt spid="74761"/>
                                        </p:tgtEl>
                                        <p:attrNameLst>
                                          <p:attrName>ppt_h</p:attrName>
                                        </p:attrNameLst>
                                      </p:cBhvr>
                                      <p:tavLst>
                                        <p:tav tm="0">
                                          <p:val>
                                            <p:fltVal val="0"/>
                                          </p:val>
                                        </p:tav>
                                        <p:tav tm="100000">
                                          <p:val>
                                            <p:strVal val="#ppt_h"/>
                                          </p:val>
                                        </p:tav>
                                      </p:tavLst>
                                    </p:anim>
                                    <p:anim calcmode="lin" valueType="num">
                                      <p:cBhvr>
                                        <p:cTn id="21" dur="500" fill="hold"/>
                                        <p:tgtEl>
                                          <p:spTgt spid="74761"/>
                                        </p:tgtEl>
                                        <p:attrNameLst>
                                          <p:attrName>style.rotation</p:attrName>
                                        </p:attrNameLst>
                                      </p:cBhvr>
                                      <p:tavLst>
                                        <p:tav tm="0">
                                          <p:val>
                                            <p:fltVal val="90"/>
                                          </p:val>
                                        </p:tav>
                                        <p:tav tm="100000">
                                          <p:val>
                                            <p:fltVal val="0"/>
                                          </p:val>
                                        </p:tav>
                                      </p:tavLst>
                                    </p:anim>
                                    <p:animEffect>
                                      <p:cBhvr>
                                        <p:cTn id="22" dur="500"/>
                                        <p:tgtEl>
                                          <p:spTgt spid="7476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4763"/>
                                        </p:tgtEl>
                                        <p:attrNameLst>
                                          <p:attrName>style.visibility</p:attrName>
                                        </p:attrNameLst>
                                      </p:cBhvr>
                                      <p:to>
                                        <p:strVal val="visible"/>
                                      </p:to>
                                    </p:set>
                                    <p:anim calcmode="lin" valueType="num">
                                      <p:cBhvr>
                                        <p:cTn id="25" dur="500" fill="hold"/>
                                        <p:tgtEl>
                                          <p:spTgt spid="74763"/>
                                        </p:tgtEl>
                                        <p:attrNameLst>
                                          <p:attrName>ppt_w</p:attrName>
                                        </p:attrNameLst>
                                      </p:cBhvr>
                                      <p:tavLst>
                                        <p:tav tm="0">
                                          <p:val>
                                            <p:fltVal val="0"/>
                                          </p:val>
                                        </p:tav>
                                        <p:tav tm="100000">
                                          <p:val>
                                            <p:strVal val="#ppt_w"/>
                                          </p:val>
                                        </p:tav>
                                      </p:tavLst>
                                    </p:anim>
                                    <p:anim calcmode="lin" valueType="num">
                                      <p:cBhvr>
                                        <p:cTn id="26" dur="500" fill="hold"/>
                                        <p:tgtEl>
                                          <p:spTgt spid="74763"/>
                                        </p:tgtEl>
                                        <p:attrNameLst>
                                          <p:attrName>ppt_h</p:attrName>
                                        </p:attrNameLst>
                                      </p:cBhvr>
                                      <p:tavLst>
                                        <p:tav tm="0">
                                          <p:val>
                                            <p:fltVal val="0"/>
                                          </p:val>
                                        </p:tav>
                                        <p:tav tm="100000">
                                          <p:val>
                                            <p:strVal val="#ppt_h"/>
                                          </p:val>
                                        </p:tav>
                                      </p:tavLst>
                                    </p:anim>
                                    <p:anim calcmode="lin" valueType="num">
                                      <p:cBhvr>
                                        <p:cTn id="27" dur="500" fill="hold"/>
                                        <p:tgtEl>
                                          <p:spTgt spid="74763"/>
                                        </p:tgtEl>
                                        <p:attrNameLst>
                                          <p:attrName>style.rotation</p:attrName>
                                        </p:attrNameLst>
                                      </p:cBhvr>
                                      <p:tavLst>
                                        <p:tav tm="0">
                                          <p:val>
                                            <p:fltVal val="90"/>
                                          </p:val>
                                        </p:tav>
                                        <p:tav tm="100000">
                                          <p:val>
                                            <p:fltVal val="0"/>
                                          </p:val>
                                        </p:tav>
                                      </p:tavLst>
                                    </p:anim>
                                    <p:animEffect>
                                      <p:cBhvr>
                                        <p:cTn id="28" dur="500"/>
                                        <p:tgtEl>
                                          <p:spTgt spid="74763"/>
                                        </p:tgtEl>
                                      </p:cBhvr>
                                    </p:animEffect>
                                  </p:childTnLst>
                                </p:cTn>
                              </p:par>
                            </p:childTnLst>
                          </p:cTn>
                        </p:par>
                        <p:par>
                          <p:cTn id="29" fill="hold" nodeType="afterGroup">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74762"/>
                                        </p:tgtEl>
                                        <p:attrNameLst>
                                          <p:attrName>style.visibility</p:attrName>
                                        </p:attrNameLst>
                                      </p:cBhvr>
                                      <p:to>
                                        <p:strVal val="visible"/>
                                      </p:to>
                                    </p:set>
                                    <p:animEffect>
                                      <p:cBhvr>
                                        <p:cTn id="32" dur="500"/>
                                        <p:tgtEl>
                                          <p:spTgt spid="7476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4765"/>
                                        </p:tgtEl>
                                        <p:attrNameLst>
                                          <p:attrName>style.visibility</p:attrName>
                                        </p:attrNameLst>
                                      </p:cBhvr>
                                      <p:to>
                                        <p:strVal val="visible"/>
                                      </p:to>
                                    </p:set>
                                    <p:animEffect>
                                      <p:cBhvr>
                                        <p:cTn id="35" dur="500"/>
                                        <p:tgtEl>
                                          <p:spTgt spid="74765"/>
                                        </p:tgtEl>
                                      </p:cBhvr>
                                    </p:animEffect>
                                  </p:childTnLst>
                                </p:cTn>
                              </p:par>
                            </p:childTnLst>
                          </p:cTn>
                        </p:par>
                        <p:par>
                          <p:cTn id="36" fill="hold" nodeType="afterGroup">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74764"/>
                                        </p:tgtEl>
                                        <p:attrNameLst>
                                          <p:attrName>style.visibility</p:attrName>
                                        </p:attrNameLst>
                                      </p:cBhvr>
                                      <p:to>
                                        <p:strVal val="visible"/>
                                      </p:to>
                                    </p:set>
                                    <p:anim calcmode="lin" valueType="num">
                                      <p:cBhvr>
                                        <p:cTn id="39" dur="500" fill="hold"/>
                                        <p:tgtEl>
                                          <p:spTgt spid="74764"/>
                                        </p:tgtEl>
                                        <p:attrNameLst>
                                          <p:attrName>ppt_w</p:attrName>
                                        </p:attrNameLst>
                                      </p:cBhvr>
                                      <p:tavLst>
                                        <p:tav tm="0">
                                          <p:val>
                                            <p:fltVal val="0"/>
                                          </p:val>
                                        </p:tav>
                                        <p:tav tm="100000">
                                          <p:val>
                                            <p:strVal val="#ppt_w"/>
                                          </p:val>
                                        </p:tav>
                                      </p:tavLst>
                                    </p:anim>
                                    <p:anim calcmode="lin" valueType="num">
                                      <p:cBhvr>
                                        <p:cTn id="40" dur="500" fill="hold"/>
                                        <p:tgtEl>
                                          <p:spTgt spid="74764"/>
                                        </p:tgtEl>
                                        <p:attrNameLst>
                                          <p:attrName>ppt_h</p:attrName>
                                        </p:attrNameLst>
                                      </p:cBhvr>
                                      <p:tavLst>
                                        <p:tav tm="0">
                                          <p:val>
                                            <p:fltVal val="0"/>
                                          </p:val>
                                        </p:tav>
                                        <p:tav tm="100000">
                                          <p:val>
                                            <p:strVal val="#ppt_h"/>
                                          </p:val>
                                        </p:tav>
                                      </p:tavLst>
                                    </p:anim>
                                    <p:anim calcmode="lin" valueType="num">
                                      <p:cBhvr>
                                        <p:cTn id="41" dur="500" fill="hold"/>
                                        <p:tgtEl>
                                          <p:spTgt spid="74764"/>
                                        </p:tgtEl>
                                        <p:attrNameLst>
                                          <p:attrName>style.rotation</p:attrName>
                                        </p:attrNameLst>
                                      </p:cBhvr>
                                      <p:tavLst>
                                        <p:tav tm="0">
                                          <p:val>
                                            <p:fltVal val="90"/>
                                          </p:val>
                                        </p:tav>
                                        <p:tav tm="100000">
                                          <p:val>
                                            <p:fltVal val="0"/>
                                          </p:val>
                                        </p:tav>
                                      </p:tavLst>
                                    </p:anim>
                                    <p:animEffect>
                                      <p:cBhvr>
                                        <p:cTn id="42" dur="500"/>
                                        <p:tgtEl>
                                          <p:spTgt spid="7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bldLvl="0" animBg="1" autoUpdateAnimBg="0"/>
      <p:bldP spid="74759" grpId="0" bldLvl="0" animBg="1" autoUpdateAnimBg="0"/>
      <p:bldP spid="74761" grpId="0" bldLvl="0" autoUpdateAnimBg="0"/>
      <p:bldP spid="74762" grpId="0" bldLvl="0" autoUpdateAnimBg="0"/>
      <p:bldP spid="74763" grpId="0" bldLvl="0" autoUpdateAnimBg="0"/>
      <p:bldP spid="74764" grpId="0" bldLvl="0" autoUpdateAnimBg="0"/>
      <p:bldP spid="74765" grpId="0" bldLvl="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56412532-3F32-4813-8B2E-99C1924956CF}" type="slidenum">
              <a:rPr lang="zh-CN" altLang="en-US" sz="1200" smtClean="0">
                <a:solidFill>
                  <a:srgbClr val="898989"/>
                </a:solidFill>
              </a:rPr>
              <a:pPr eaLnBrk="1" hangingPunct="1"/>
              <a:t>71</a:t>
            </a:fld>
            <a:endParaRPr lang="zh-CN" altLang="en-US" sz="1800" smtClean="0"/>
          </a:p>
        </p:txBody>
      </p:sp>
      <p:pic>
        <p:nvPicPr>
          <p:cNvPr id="8499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499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499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499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99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8500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4"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（一）民主评议党员方法步骤</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4619625" y="2114550"/>
            <a:ext cx="1716088" cy="2632075"/>
            <a:chOff x="0" y="0"/>
            <a:chExt cx="1716281" cy="2632740"/>
          </a:xfrm>
        </p:grpSpPr>
        <p:sp>
          <p:nvSpPr>
            <p:cNvPr id="85034" name="梯形 20"/>
            <p:cNvSpPr>
              <a:spLocks noChangeArrowheads="1"/>
            </p:cNvSpPr>
            <p:nvPr/>
          </p:nvSpPr>
          <p:spPr bwMode="auto">
            <a:xfrm rot="5400000" flipV="1">
              <a:off x="-548425" y="1029323"/>
              <a:ext cx="1669739" cy="572892"/>
            </a:xfrm>
            <a:custGeom>
              <a:avLst/>
              <a:gdLst>
                <a:gd name="T0" fmla="*/ 2147483647 w 21600"/>
                <a:gd name="T1" fmla="*/ 201502647 h 21600"/>
                <a:gd name="T2" fmla="*/ 2147483647 w 21600"/>
                <a:gd name="T3" fmla="*/ 403005294 h 21600"/>
                <a:gd name="T4" fmla="*/ 986703149 w 21600"/>
                <a:gd name="T5" fmla="*/ 201502647 h 21600"/>
                <a:gd name="T6" fmla="*/ 2147483647 w 21600"/>
                <a:gd name="T7" fmla="*/ 0 h 21600"/>
                <a:gd name="T8" fmla="*/ 0 60000 65536"/>
                <a:gd name="T9" fmla="*/ 0 60000 65536"/>
                <a:gd name="T10" fmla="*/ 0 60000 65536"/>
                <a:gd name="T11" fmla="*/ 0 60000 65536"/>
                <a:gd name="T12" fmla="*/ 3936 w 21600"/>
                <a:gd name="T13" fmla="*/ 3936 h 21600"/>
                <a:gd name="T14" fmla="*/ 17664 w 21600"/>
                <a:gd name="T15" fmla="*/ 17664 h 21600"/>
              </a:gdLst>
              <a:ahLst/>
              <a:cxnLst>
                <a:cxn ang="T8">
                  <a:pos x="T0" y="T1"/>
                </a:cxn>
                <a:cxn ang="T9">
                  <a:pos x="T2" y="T3"/>
                </a:cxn>
                <a:cxn ang="T10">
                  <a:pos x="T4" y="T5"/>
                </a:cxn>
                <a:cxn ang="T11">
                  <a:pos x="T6" y="T7"/>
                </a:cxn>
              </a:cxnLst>
              <a:rect l="T12" t="T13" r="T14" b="T15"/>
              <a:pathLst>
                <a:path w="21600" h="21600">
                  <a:moveTo>
                    <a:pt x="0" y="0"/>
                  </a:moveTo>
                  <a:lnTo>
                    <a:pt x="4271" y="21600"/>
                  </a:lnTo>
                  <a:lnTo>
                    <a:pt x="17329" y="21600"/>
                  </a:lnTo>
                  <a:lnTo>
                    <a:pt x="21600" y="0"/>
                  </a:lnTo>
                  <a:close/>
                </a:path>
              </a:pathLst>
            </a:custGeom>
            <a:solidFill>
              <a:srgbClr val="FF0000"/>
            </a:solidFill>
            <a:ln w="25400">
              <a:solidFill>
                <a:schemeClr val="bg1"/>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85035" name="梯形 21"/>
            <p:cNvSpPr>
              <a:spLocks noChangeArrowheads="1"/>
            </p:cNvSpPr>
            <p:nvPr/>
          </p:nvSpPr>
          <p:spPr bwMode="auto">
            <a:xfrm rot="8993242" flipV="1">
              <a:off x="44518" y="0"/>
              <a:ext cx="1669739" cy="572892"/>
            </a:xfrm>
            <a:custGeom>
              <a:avLst/>
              <a:gdLst>
                <a:gd name="T0" fmla="*/ 2147483647 w 21600"/>
                <a:gd name="T1" fmla="*/ 201502647 h 21600"/>
                <a:gd name="T2" fmla="*/ 2147483647 w 21600"/>
                <a:gd name="T3" fmla="*/ 403005294 h 21600"/>
                <a:gd name="T4" fmla="*/ 986703149 w 21600"/>
                <a:gd name="T5" fmla="*/ 201502647 h 21600"/>
                <a:gd name="T6" fmla="*/ 2147483647 w 21600"/>
                <a:gd name="T7" fmla="*/ 0 h 21600"/>
                <a:gd name="T8" fmla="*/ 0 60000 65536"/>
                <a:gd name="T9" fmla="*/ 0 60000 65536"/>
                <a:gd name="T10" fmla="*/ 0 60000 65536"/>
                <a:gd name="T11" fmla="*/ 0 60000 65536"/>
                <a:gd name="T12" fmla="*/ 3936 w 21600"/>
                <a:gd name="T13" fmla="*/ 3936 h 21600"/>
                <a:gd name="T14" fmla="*/ 17664 w 21600"/>
                <a:gd name="T15" fmla="*/ 17664 h 21600"/>
              </a:gdLst>
              <a:ahLst/>
              <a:cxnLst>
                <a:cxn ang="T8">
                  <a:pos x="T0" y="T1"/>
                </a:cxn>
                <a:cxn ang="T9">
                  <a:pos x="T2" y="T3"/>
                </a:cxn>
                <a:cxn ang="T10">
                  <a:pos x="T4" y="T5"/>
                </a:cxn>
                <a:cxn ang="T11">
                  <a:pos x="T6" y="T7"/>
                </a:cxn>
              </a:cxnLst>
              <a:rect l="T12" t="T13" r="T14" b="T15"/>
              <a:pathLst>
                <a:path w="21600" h="21600">
                  <a:moveTo>
                    <a:pt x="0" y="0"/>
                  </a:moveTo>
                  <a:lnTo>
                    <a:pt x="4271" y="21600"/>
                  </a:lnTo>
                  <a:lnTo>
                    <a:pt x="17329" y="21600"/>
                  </a:lnTo>
                  <a:lnTo>
                    <a:pt x="21600" y="0"/>
                  </a:lnTo>
                  <a:close/>
                </a:path>
              </a:pathLst>
            </a:custGeom>
            <a:solidFill>
              <a:srgbClr val="FF0000"/>
            </a:solidFill>
            <a:ln w="25400">
              <a:solidFill>
                <a:schemeClr val="bg1"/>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85036" name="梯形 22"/>
            <p:cNvSpPr>
              <a:spLocks noChangeArrowheads="1"/>
            </p:cNvSpPr>
            <p:nvPr/>
          </p:nvSpPr>
          <p:spPr bwMode="auto">
            <a:xfrm rot="1800000" flipV="1">
              <a:off x="46542" y="2059848"/>
              <a:ext cx="1669739" cy="572892"/>
            </a:xfrm>
            <a:custGeom>
              <a:avLst/>
              <a:gdLst>
                <a:gd name="T0" fmla="*/ 2147483647 w 21600"/>
                <a:gd name="T1" fmla="*/ 201502647 h 21600"/>
                <a:gd name="T2" fmla="*/ 2147483647 w 21600"/>
                <a:gd name="T3" fmla="*/ 403005294 h 21600"/>
                <a:gd name="T4" fmla="*/ 986703149 w 21600"/>
                <a:gd name="T5" fmla="*/ 201502647 h 21600"/>
                <a:gd name="T6" fmla="*/ 2147483647 w 21600"/>
                <a:gd name="T7" fmla="*/ 0 h 21600"/>
                <a:gd name="T8" fmla="*/ 0 60000 65536"/>
                <a:gd name="T9" fmla="*/ 0 60000 65536"/>
                <a:gd name="T10" fmla="*/ 0 60000 65536"/>
                <a:gd name="T11" fmla="*/ 0 60000 65536"/>
                <a:gd name="T12" fmla="*/ 3936 w 21600"/>
                <a:gd name="T13" fmla="*/ 3936 h 21600"/>
                <a:gd name="T14" fmla="*/ 17664 w 21600"/>
                <a:gd name="T15" fmla="*/ 17664 h 21600"/>
              </a:gdLst>
              <a:ahLst/>
              <a:cxnLst>
                <a:cxn ang="T8">
                  <a:pos x="T0" y="T1"/>
                </a:cxn>
                <a:cxn ang="T9">
                  <a:pos x="T2" y="T3"/>
                </a:cxn>
                <a:cxn ang="T10">
                  <a:pos x="T4" y="T5"/>
                </a:cxn>
                <a:cxn ang="T11">
                  <a:pos x="T6" y="T7"/>
                </a:cxn>
              </a:cxnLst>
              <a:rect l="T12" t="T13" r="T14" b="T15"/>
              <a:pathLst>
                <a:path w="21600" h="21600">
                  <a:moveTo>
                    <a:pt x="0" y="0"/>
                  </a:moveTo>
                  <a:lnTo>
                    <a:pt x="4271" y="21600"/>
                  </a:lnTo>
                  <a:lnTo>
                    <a:pt x="17329" y="21600"/>
                  </a:lnTo>
                  <a:lnTo>
                    <a:pt x="21600" y="0"/>
                  </a:lnTo>
                  <a:close/>
                </a:path>
              </a:pathLst>
            </a:custGeom>
            <a:solidFill>
              <a:srgbClr val="FF0000"/>
            </a:solidFill>
            <a:ln w="25400">
              <a:solidFill>
                <a:schemeClr val="bg1"/>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grpSp>
        <p:nvGrpSpPr>
          <p:cNvPr id="3" name="Group 13"/>
          <p:cNvGrpSpPr>
            <a:grpSpLocks/>
          </p:cNvGrpSpPr>
          <p:nvPr/>
        </p:nvGrpSpPr>
        <p:grpSpPr bwMode="auto">
          <a:xfrm>
            <a:off x="5856288" y="2112963"/>
            <a:ext cx="1716087" cy="2633662"/>
            <a:chOff x="0" y="0"/>
            <a:chExt cx="1716277" cy="2632728"/>
          </a:xfrm>
        </p:grpSpPr>
        <p:sp>
          <p:nvSpPr>
            <p:cNvPr id="85031" name="梯形 24"/>
            <p:cNvSpPr>
              <a:spLocks noChangeArrowheads="1"/>
            </p:cNvSpPr>
            <p:nvPr/>
          </p:nvSpPr>
          <p:spPr bwMode="auto">
            <a:xfrm rot="-5400000" flipH="1" flipV="1">
              <a:off x="594945" y="1030489"/>
              <a:ext cx="1669739" cy="572892"/>
            </a:xfrm>
            <a:custGeom>
              <a:avLst/>
              <a:gdLst>
                <a:gd name="T0" fmla="*/ 2147483647 w 21600"/>
                <a:gd name="T1" fmla="*/ 201502647 h 21600"/>
                <a:gd name="T2" fmla="*/ 2147483647 w 21600"/>
                <a:gd name="T3" fmla="*/ 403005294 h 21600"/>
                <a:gd name="T4" fmla="*/ 986703149 w 21600"/>
                <a:gd name="T5" fmla="*/ 201502647 h 21600"/>
                <a:gd name="T6" fmla="*/ 2147483647 w 21600"/>
                <a:gd name="T7" fmla="*/ 0 h 21600"/>
                <a:gd name="T8" fmla="*/ 0 60000 65536"/>
                <a:gd name="T9" fmla="*/ 0 60000 65536"/>
                <a:gd name="T10" fmla="*/ 0 60000 65536"/>
                <a:gd name="T11" fmla="*/ 0 60000 65536"/>
                <a:gd name="T12" fmla="*/ 3936 w 21600"/>
                <a:gd name="T13" fmla="*/ 3936 h 21600"/>
                <a:gd name="T14" fmla="*/ 17664 w 21600"/>
                <a:gd name="T15" fmla="*/ 17664 h 21600"/>
              </a:gdLst>
              <a:ahLst/>
              <a:cxnLst>
                <a:cxn ang="T8">
                  <a:pos x="T0" y="T1"/>
                </a:cxn>
                <a:cxn ang="T9">
                  <a:pos x="T2" y="T3"/>
                </a:cxn>
                <a:cxn ang="T10">
                  <a:pos x="T4" y="T5"/>
                </a:cxn>
                <a:cxn ang="T11">
                  <a:pos x="T6" y="T7"/>
                </a:cxn>
              </a:cxnLst>
              <a:rect l="T12" t="T13" r="T14" b="T15"/>
              <a:pathLst>
                <a:path w="21600" h="21600">
                  <a:moveTo>
                    <a:pt x="0" y="0"/>
                  </a:moveTo>
                  <a:lnTo>
                    <a:pt x="4271" y="21600"/>
                  </a:lnTo>
                  <a:lnTo>
                    <a:pt x="17329" y="21600"/>
                  </a:lnTo>
                  <a:lnTo>
                    <a:pt x="21600" y="0"/>
                  </a:lnTo>
                  <a:close/>
                </a:path>
              </a:pathLst>
            </a:custGeom>
            <a:solidFill>
              <a:srgbClr val="FF0000"/>
            </a:solidFill>
            <a:ln w="25400">
              <a:solidFill>
                <a:schemeClr val="bg1"/>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85032" name="梯形 25"/>
            <p:cNvSpPr>
              <a:spLocks noChangeArrowheads="1"/>
            </p:cNvSpPr>
            <p:nvPr/>
          </p:nvSpPr>
          <p:spPr bwMode="auto">
            <a:xfrm rot="-1806758" flipH="1" flipV="1">
              <a:off x="2023" y="2059836"/>
              <a:ext cx="1669739" cy="572892"/>
            </a:xfrm>
            <a:custGeom>
              <a:avLst/>
              <a:gdLst>
                <a:gd name="T0" fmla="*/ 2147483647 w 21600"/>
                <a:gd name="T1" fmla="*/ 201502647 h 21600"/>
                <a:gd name="T2" fmla="*/ 2147483647 w 21600"/>
                <a:gd name="T3" fmla="*/ 403005294 h 21600"/>
                <a:gd name="T4" fmla="*/ 986703149 w 21600"/>
                <a:gd name="T5" fmla="*/ 201502647 h 21600"/>
                <a:gd name="T6" fmla="*/ 2147483647 w 21600"/>
                <a:gd name="T7" fmla="*/ 0 h 21600"/>
                <a:gd name="T8" fmla="*/ 0 60000 65536"/>
                <a:gd name="T9" fmla="*/ 0 60000 65536"/>
                <a:gd name="T10" fmla="*/ 0 60000 65536"/>
                <a:gd name="T11" fmla="*/ 0 60000 65536"/>
                <a:gd name="T12" fmla="*/ 3936 w 21600"/>
                <a:gd name="T13" fmla="*/ 3936 h 21600"/>
                <a:gd name="T14" fmla="*/ 17664 w 21600"/>
                <a:gd name="T15" fmla="*/ 17664 h 21600"/>
              </a:gdLst>
              <a:ahLst/>
              <a:cxnLst>
                <a:cxn ang="T8">
                  <a:pos x="T0" y="T1"/>
                </a:cxn>
                <a:cxn ang="T9">
                  <a:pos x="T2" y="T3"/>
                </a:cxn>
                <a:cxn ang="T10">
                  <a:pos x="T4" y="T5"/>
                </a:cxn>
                <a:cxn ang="T11">
                  <a:pos x="T6" y="T7"/>
                </a:cxn>
              </a:cxnLst>
              <a:rect l="T12" t="T13" r="T14" b="T15"/>
              <a:pathLst>
                <a:path w="21600" h="21600">
                  <a:moveTo>
                    <a:pt x="0" y="0"/>
                  </a:moveTo>
                  <a:lnTo>
                    <a:pt x="4271" y="21600"/>
                  </a:lnTo>
                  <a:lnTo>
                    <a:pt x="17329" y="21600"/>
                  </a:lnTo>
                  <a:lnTo>
                    <a:pt x="21600" y="0"/>
                  </a:lnTo>
                  <a:close/>
                </a:path>
              </a:pathLst>
            </a:custGeom>
            <a:solidFill>
              <a:srgbClr val="FF0000"/>
            </a:solidFill>
            <a:ln w="25400">
              <a:solidFill>
                <a:schemeClr val="bg1"/>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sp>
          <p:nvSpPr>
            <p:cNvPr id="85033" name="梯形 26"/>
            <p:cNvSpPr>
              <a:spLocks noChangeArrowheads="1"/>
            </p:cNvSpPr>
            <p:nvPr/>
          </p:nvSpPr>
          <p:spPr bwMode="auto">
            <a:xfrm rot="-9000000" flipH="1" flipV="1">
              <a:off x="0" y="0"/>
              <a:ext cx="1669739" cy="572892"/>
            </a:xfrm>
            <a:custGeom>
              <a:avLst/>
              <a:gdLst>
                <a:gd name="T0" fmla="*/ 2147483647 w 21600"/>
                <a:gd name="T1" fmla="*/ 201502647 h 21600"/>
                <a:gd name="T2" fmla="*/ 2147483647 w 21600"/>
                <a:gd name="T3" fmla="*/ 403005294 h 21600"/>
                <a:gd name="T4" fmla="*/ 986703149 w 21600"/>
                <a:gd name="T5" fmla="*/ 201502647 h 21600"/>
                <a:gd name="T6" fmla="*/ 2147483647 w 21600"/>
                <a:gd name="T7" fmla="*/ 0 h 21600"/>
                <a:gd name="T8" fmla="*/ 0 60000 65536"/>
                <a:gd name="T9" fmla="*/ 0 60000 65536"/>
                <a:gd name="T10" fmla="*/ 0 60000 65536"/>
                <a:gd name="T11" fmla="*/ 0 60000 65536"/>
                <a:gd name="T12" fmla="*/ 3936 w 21600"/>
                <a:gd name="T13" fmla="*/ 3936 h 21600"/>
                <a:gd name="T14" fmla="*/ 17664 w 21600"/>
                <a:gd name="T15" fmla="*/ 17664 h 21600"/>
              </a:gdLst>
              <a:ahLst/>
              <a:cxnLst>
                <a:cxn ang="T8">
                  <a:pos x="T0" y="T1"/>
                </a:cxn>
                <a:cxn ang="T9">
                  <a:pos x="T2" y="T3"/>
                </a:cxn>
                <a:cxn ang="T10">
                  <a:pos x="T4" y="T5"/>
                </a:cxn>
                <a:cxn ang="T11">
                  <a:pos x="T6" y="T7"/>
                </a:cxn>
              </a:cxnLst>
              <a:rect l="T12" t="T13" r="T14" b="T15"/>
              <a:pathLst>
                <a:path w="21600" h="21600">
                  <a:moveTo>
                    <a:pt x="0" y="0"/>
                  </a:moveTo>
                  <a:lnTo>
                    <a:pt x="4271" y="21600"/>
                  </a:lnTo>
                  <a:lnTo>
                    <a:pt x="17329" y="21600"/>
                  </a:lnTo>
                  <a:lnTo>
                    <a:pt x="21600" y="0"/>
                  </a:lnTo>
                  <a:close/>
                </a:path>
              </a:pathLst>
            </a:custGeom>
            <a:solidFill>
              <a:srgbClr val="FF0000"/>
            </a:solidFill>
            <a:ln w="25400">
              <a:solidFill>
                <a:schemeClr val="bg1"/>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75793" name="直接连接符 27"/>
          <p:cNvSpPr>
            <a:spLocks noChangeShapeType="1"/>
          </p:cNvSpPr>
          <p:nvPr/>
        </p:nvSpPr>
        <p:spPr bwMode="auto">
          <a:xfrm flipV="1">
            <a:off x="735013" y="3427413"/>
            <a:ext cx="3665537" cy="0"/>
          </a:xfrm>
          <a:prstGeom prst="line">
            <a:avLst/>
          </a:prstGeom>
          <a:noFill/>
          <a:ln w="12700">
            <a:solidFill>
              <a:srgbClr val="FF0000"/>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5794" name="任意多边形 28"/>
          <p:cNvSpPr>
            <a:spLocks/>
          </p:cNvSpPr>
          <p:nvPr/>
        </p:nvSpPr>
        <p:spPr bwMode="auto">
          <a:xfrm>
            <a:off x="735013" y="1689100"/>
            <a:ext cx="4298950" cy="433388"/>
          </a:xfrm>
          <a:custGeom>
            <a:avLst/>
            <a:gdLst>
              <a:gd name="T0" fmla="*/ 0 w 3611880"/>
              <a:gd name="T1" fmla="*/ 0 h 678180"/>
              <a:gd name="T2" fmla="*/ 4946554 w 3611880"/>
              <a:gd name="T3" fmla="*/ 0 h 678180"/>
              <a:gd name="T4" fmla="*/ 6090044 w 3611880"/>
              <a:gd name="T5" fmla="*/ 176987 h 678180"/>
              <a:gd name="T6" fmla="*/ 0 60000 65536"/>
              <a:gd name="T7" fmla="*/ 0 60000 65536"/>
              <a:gd name="T8" fmla="*/ 0 60000 65536"/>
              <a:gd name="T9" fmla="*/ 0 w 3611880"/>
              <a:gd name="T10" fmla="*/ 0 h 678180"/>
              <a:gd name="T11" fmla="*/ 3611880 w 3611880"/>
              <a:gd name="T12" fmla="*/ 678180 h 678180"/>
            </a:gdLst>
            <a:ahLst/>
            <a:cxnLst>
              <a:cxn ang="T6">
                <a:pos x="T0" y="T1"/>
              </a:cxn>
              <a:cxn ang="T7">
                <a:pos x="T2" y="T3"/>
              </a:cxn>
              <a:cxn ang="T8">
                <a:pos x="T4" y="T5"/>
              </a:cxn>
            </a:cxnLst>
            <a:rect l="T9" t="T10" r="T11" b="T12"/>
            <a:pathLst>
              <a:path w="3611880" h="678180">
                <a:moveTo>
                  <a:pt x="0" y="0"/>
                </a:moveTo>
                <a:lnTo>
                  <a:pt x="2933700" y="0"/>
                </a:lnTo>
                <a:lnTo>
                  <a:pt x="3611880" y="678180"/>
                </a:lnTo>
              </a:path>
            </a:pathLst>
          </a:custGeom>
          <a:noFill/>
          <a:ln w="12700">
            <a:solidFill>
              <a:srgbClr val="FF0000"/>
            </a:solidFill>
            <a:miter lim="800000"/>
            <a:headEnd/>
            <a:tailEnd type="oval" w="med" len="me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p>
        </p:txBody>
      </p:sp>
      <p:sp>
        <p:nvSpPr>
          <p:cNvPr id="75795" name="任意多边形 29"/>
          <p:cNvSpPr>
            <a:spLocks/>
          </p:cNvSpPr>
          <p:nvPr/>
        </p:nvSpPr>
        <p:spPr bwMode="auto">
          <a:xfrm flipV="1">
            <a:off x="731838" y="4732338"/>
            <a:ext cx="4298950" cy="431800"/>
          </a:xfrm>
          <a:custGeom>
            <a:avLst/>
            <a:gdLst>
              <a:gd name="T0" fmla="*/ 0 w 3611880"/>
              <a:gd name="T1" fmla="*/ 0 h 678180"/>
              <a:gd name="T2" fmla="*/ 4946554 w 3611880"/>
              <a:gd name="T3" fmla="*/ 0 h 678180"/>
              <a:gd name="T4" fmla="*/ 6090044 w 3611880"/>
              <a:gd name="T5" fmla="*/ 175048 h 678180"/>
              <a:gd name="T6" fmla="*/ 0 60000 65536"/>
              <a:gd name="T7" fmla="*/ 0 60000 65536"/>
              <a:gd name="T8" fmla="*/ 0 60000 65536"/>
              <a:gd name="T9" fmla="*/ 0 w 3611880"/>
              <a:gd name="T10" fmla="*/ 0 h 678180"/>
              <a:gd name="T11" fmla="*/ 3611880 w 3611880"/>
              <a:gd name="T12" fmla="*/ 678180 h 678180"/>
            </a:gdLst>
            <a:ahLst/>
            <a:cxnLst>
              <a:cxn ang="T6">
                <a:pos x="T0" y="T1"/>
              </a:cxn>
              <a:cxn ang="T7">
                <a:pos x="T2" y="T3"/>
              </a:cxn>
              <a:cxn ang="T8">
                <a:pos x="T4" y="T5"/>
              </a:cxn>
            </a:cxnLst>
            <a:rect l="T9" t="T10" r="T11" b="T12"/>
            <a:pathLst>
              <a:path w="3611880" h="678180">
                <a:moveTo>
                  <a:pt x="0" y="0"/>
                </a:moveTo>
                <a:lnTo>
                  <a:pt x="2933700" y="0"/>
                </a:lnTo>
                <a:lnTo>
                  <a:pt x="3611880" y="678180"/>
                </a:lnTo>
              </a:path>
            </a:pathLst>
          </a:custGeom>
          <a:noFill/>
          <a:ln w="12700">
            <a:solidFill>
              <a:srgbClr val="FF0000"/>
            </a:solidFill>
            <a:miter lim="800000"/>
            <a:headEnd/>
            <a:tailEnd type="oval" w="med" len="me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p>
        </p:txBody>
      </p:sp>
      <p:sp>
        <p:nvSpPr>
          <p:cNvPr id="75796" name="直接连接符 30"/>
          <p:cNvSpPr>
            <a:spLocks noChangeShapeType="1"/>
          </p:cNvSpPr>
          <p:nvPr/>
        </p:nvSpPr>
        <p:spPr bwMode="auto">
          <a:xfrm flipH="1">
            <a:off x="7789863" y="3427413"/>
            <a:ext cx="3665537" cy="3175"/>
          </a:xfrm>
          <a:prstGeom prst="line">
            <a:avLst/>
          </a:prstGeom>
          <a:noFill/>
          <a:ln w="12700">
            <a:solidFill>
              <a:srgbClr val="FF0000"/>
            </a:solidFill>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5797" name="任意多边形 31"/>
          <p:cNvSpPr>
            <a:spLocks/>
          </p:cNvSpPr>
          <p:nvPr/>
        </p:nvSpPr>
        <p:spPr bwMode="auto">
          <a:xfrm flipH="1">
            <a:off x="7158038" y="1689100"/>
            <a:ext cx="4297362" cy="433388"/>
          </a:xfrm>
          <a:custGeom>
            <a:avLst/>
            <a:gdLst>
              <a:gd name="T0" fmla="*/ 0 w 3611880"/>
              <a:gd name="T1" fmla="*/ 0 h 678180"/>
              <a:gd name="T2" fmla="*/ 4941076 w 3611880"/>
              <a:gd name="T3" fmla="*/ 0 h 678180"/>
              <a:gd name="T4" fmla="*/ 6083297 w 3611880"/>
              <a:gd name="T5" fmla="*/ 176987 h 678180"/>
              <a:gd name="T6" fmla="*/ 0 60000 65536"/>
              <a:gd name="T7" fmla="*/ 0 60000 65536"/>
              <a:gd name="T8" fmla="*/ 0 60000 65536"/>
              <a:gd name="T9" fmla="*/ 0 w 3611880"/>
              <a:gd name="T10" fmla="*/ 0 h 678180"/>
              <a:gd name="T11" fmla="*/ 3611880 w 3611880"/>
              <a:gd name="T12" fmla="*/ 678180 h 678180"/>
            </a:gdLst>
            <a:ahLst/>
            <a:cxnLst>
              <a:cxn ang="T6">
                <a:pos x="T0" y="T1"/>
              </a:cxn>
              <a:cxn ang="T7">
                <a:pos x="T2" y="T3"/>
              </a:cxn>
              <a:cxn ang="T8">
                <a:pos x="T4" y="T5"/>
              </a:cxn>
            </a:cxnLst>
            <a:rect l="T9" t="T10" r="T11" b="T12"/>
            <a:pathLst>
              <a:path w="3611880" h="678180">
                <a:moveTo>
                  <a:pt x="0" y="0"/>
                </a:moveTo>
                <a:lnTo>
                  <a:pt x="2933700" y="0"/>
                </a:lnTo>
                <a:lnTo>
                  <a:pt x="3611880" y="678180"/>
                </a:lnTo>
              </a:path>
            </a:pathLst>
          </a:custGeom>
          <a:noFill/>
          <a:ln w="12700">
            <a:solidFill>
              <a:srgbClr val="FF0000"/>
            </a:solidFill>
            <a:miter lim="800000"/>
            <a:headEnd/>
            <a:tailEnd type="oval" w="med" len="me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p>
        </p:txBody>
      </p:sp>
      <p:pic>
        <p:nvPicPr>
          <p:cNvPr id="75798" name="图片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5775" y="1392238"/>
            <a:ext cx="2317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图片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6675" y="4875213"/>
            <a:ext cx="203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图片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5088" y="3159125"/>
            <a:ext cx="2063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图片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5400" y="1320800"/>
            <a:ext cx="28416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2" name="图片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2125" y="3140075"/>
            <a:ext cx="220663"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27"/>
          <p:cNvGrpSpPr>
            <a:grpSpLocks/>
          </p:cNvGrpSpPr>
          <p:nvPr/>
        </p:nvGrpSpPr>
        <p:grpSpPr bwMode="auto">
          <a:xfrm>
            <a:off x="263525" y="1285875"/>
            <a:ext cx="4535488" cy="1460500"/>
            <a:chOff x="0" y="0"/>
            <a:chExt cx="3401031" cy="1460083"/>
          </a:xfrm>
        </p:grpSpPr>
        <p:sp>
          <p:nvSpPr>
            <p:cNvPr id="85029" name="文本框 45"/>
            <p:cNvSpPr>
              <a:spLocks noChangeArrowheads="1"/>
            </p:cNvSpPr>
            <p:nvPr/>
          </p:nvSpPr>
          <p:spPr bwMode="auto">
            <a:xfrm>
              <a:off x="0" y="0"/>
              <a:ext cx="3063474" cy="35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90000"/>
                </a:lnSpc>
                <a:spcBef>
                  <a:spcPts val="1000"/>
                </a:spcBef>
              </a:pPr>
              <a:r>
                <a:rPr lang="zh-CN" altLang="en-US" b="1">
                  <a:solidFill>
                    <a:srgbClr val="3F3F3F"/>
                  </a:solidFill>
                  <a:latin typeface="微软雅黑" pitchFamily="34" charset="-122"/>
                  <a:ea typeface="微软雅黑" pitchFamily="34" charset="-122"/>
                  <a:sym typeface="微软雅黑" pitchFamily="34" charset="-122"/>
                </a:rPr>
                <a:t>                            听取意见   </a:t>
              </a:r>
              <a:endParaRPr lang="zh-CN" altLang="en-US"/>
            </a:p>
          </p:txBody>
        </p:sp>
        <p:sp>
          <p:nvSpPr>
            <p:cNvPr id="85030" name="文本框 48"/>
            <p:cNvSpPr>
              <a:spLocks noChangeArrowheads="1"/>
            </p:cNvSpPr>
            <p:nvPr/>
          </p:nvSpPr>
          <p:spPr bwMode="auto">
            <a:xfrm>
              <a:off x="37969" y="456731"/>
              <a:ext cx="3363062" cy="100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30000"/>
                </a:lnSpc>
              </a:pPr>
              <a:r>
                <a:rPr lang="zh-CN" altLang="en-US" sz="1500">
                  <a:solidFill>
                    <a:srgbClr val="3F3F3F"/>
                  </a:solidFill>
                  <a:latin typeface="微软雅黑" pitchFamily="34" charset="-122"/>
                  <a:ea typeface="微软雅黑" pitchFamily="34" charset="-122"/>
                  <a:sym typeface="微软雅黑" pitchFamily="34" charset="-122"/>
                </a:rPr>
                <a:t>党支部通过座谈会、民意测评等多种形式，广泛征求党内外群众对党组织和党员的意见，进行分析研究，明确要解决的主要问题和评议的重点对象。同时将受到的意见反馈给有关党员</a:t>
              </a:r>
              <a:endParaRPr lang="en-US" altLang="zh-CN" sz="1500">
                <a:solidFill>
                  <a:srgbClr val="3F3F3F"/>
                </a:solidFill>
                <a:latin typeface="微软雅黑" pitchFamily="34" charset="-122"/>
                <a:ea typeface="微软雅黑" pitchFamily="34" charset="-122"/>
                <a:sym typeface="微软雅黑" pitchFamily="34" charset="-122"/>
              </a:endParaRPr>
            </a:p>
          </p:txBody>
        </p:sp>
      </p:grpSp>
      <p:grpSp>
        <p:nvGrpSpPr>
          <p:cNvPr id="5" name="Group 30"/>
          <p:cNvGrpSpPr>
            <a:grpSpLocks/>
          </p:cNvGrpSpPr>
          <p:nvPr/>
        </p:nvGrpSpPr>
        <p:grpSpPr bwMode="auto">
          <a:xfrm>
            <a:off x="190500" y="3019425"/>
            <a:ext cx="4248150" cy="1476375"/>
            <a:chOff x="0" y="0"/>
            <a:chExt cx="3401038" cy="1475828"/>
          </a:xfrm>
        </p:grpSpPr>
        <p:sp>
          <p:nvSpPr>
            <p:cNvPr id="85027" name="文本框 46"/>
            <p:cNvSpPr>
              <a:spLocks noChangeArrowheads="1"/>
            </p:cNvSpPr>
            <p:nvPr/>
          </p:nvSpPr>
          <p:spPr bwMode="auto">
            <a:xfrm>
              <a:off x="0" y="0"/>
              <a:ext cx="3063473" cy="35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90000"/>
                </a:lnSpc>
                <a:spcBef>
                  <a:spcPts val="1000"/>
                </a:spcBef>
              </a:pPr>
              <a:r>
                <a:rPr lang="zh-CN" altLang="en-US" b="1">
                  <a:solidFill>
                    <a:srgbClr val="3F3F3F"/>
                  </a:solidFill>
                  <a:latin typeface="微软雅黑" pitchFamily="34" charset="-122"/>
                  <a:sym typeface="微软雅黑" pitchFamily="34" charset="-122"/>
                </a:rPr>
                <a:t>                                  学习教育</a:t>
              </a:r>
              <a:endParaRPr lang="zh-CN" altLang="en-US"/>
            </a:p>
          </p:txBody>
        </p:sp>
        <p:sp>
          <p:nvSpPr>
            <p:cNvPr id="85028" name="文本框 49"/>
            <p:cNvSpPr>
              <a:spLocks noChangeArrowheads="1"/>
            </p:cNvSpPr>
            <p:nvPr/>
          </p:nvSpPr>
          <p:spPr bwMode="auto">
            <a:xfrm>
              <a:off x="37976" y="472476"/>
              <a:ext cx="3363062" cy="100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30000"/>
                </a:lnSpc>
              </a:pPr>
              <a:r>
                <a:rPr lang="zh-CN" altLang="en-US" sz="1500">
                  <a:solidFill>
                    <a:srgbClr val="3F3F3F"/>
                  </a:solidFill>
                  <a:latin typeface="微软雅黑" pitchFamily="34" charset="-122"/>
                  <a:ea typeface="微软雅黑" pitchFamily="34" charset="-122"/>
                  <a:sym typeface="微软雅黑" pitchFamily="34" charset="-122"/>
                </a:rPr>
                <a:t>为了搞好民主评议党员活动，党支部应组织党员学习党章有关章节和民主评议党的有关文件，对党员进行新形式下党员标准的教育</a:t>
              </a:r>
              <a:endParaRPr lang="en-US" altLang="zh-CN" sz="1500">
                <a:solidFill>
                  <a:srgbClr val="3F3F3F"/>
                </a:solidFill>
                <a:latin typeface="微软雅黑" pitchFamily="34" charset="-122"/>
                <a:ea typeface="微软雅黑" pitchFamily="34" charset="-122"/>
                <a:sym typeface="微软雅黑" pitchFamily="34" charset="-122"/>
              </a:endParaRPr>
            </a:p>
          </p:txBody>
        </p:sp>
      </p:grpSp>
      <p:grpSp>
        <p:nvGrpSpPr>
          <p:cNvPr id="6" name="Group 33"/>
          <p:cNvGrpSpPr>
            <a:grpSpLocks/>
          </p:cNvGrpSpPr>
          <p:nvPr/>
        </p:nvGrpSpPr>
        <p:grpSpPr bwMode="auto">
          <a:xfrm>
            <a:off x="263525" y="4741863"/>
            <a:ext cx="4392613" cy="1484312"/>
            <a:chOff x="0" y="0"/>
            <a:chExt cx="3405791" cy="1484057"/>
          </a:xfrm>
        </p:grpSpPr>
        <p:sp>
          <p:nvSpPr>
            <p:cNvPr id="85025" name="文本框 47"/>
            <p:cNvSpPr>
              <a:spLocks noChangeArrowheads="1"/>
            </p:cNvSpPr>
            <p:nvPr/>
          </p:nvSpPr>
          <p:spPr bwMode="auto">
            <a:xfrm>
              <a:off x="0" y="0"/>
              <a:ext cx="3063474" cy="35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90000"/>
                </a:lnSpc>
                <a:spcBef>
                  <a:spcPts val="1000"/>
                </a:spcBef>
              </a:pPr>
              <a:r>
                <a:rPr lang="zh-CN" altLang="en-US" b="1">
                  <a:solidFill>
                    <a:srgbClr val="3F3F3F"/>
                  </a:solidFill>
                  <a:latin typeface="微软雅黑" pitchFamily="34" charset="-122"/>
                  <a:ea typeface="微软雅黑" pitchFamily="34" charset="-122"/>
                  <a:sym typeface="微软雅黑" pitchFamily="34" charset="-122"/>
                </a:rPr>
                <a:t>                               自我总结</a:t>
              </a:r>
              <a:endParaRPr lang="zh-CN" altLang="en-US"/>
            </a:p>
          </p:txBody>
        </p:sp>
        <p:sp>
          <p:nvSpPr>
            <p:cNvPr id="85026" name="文本框 50"/>
            <p:cNvSpPr>
              <a:spLocks noChangeArrowheads="1"/>
            </p:cNvSpPr>
            <p:nvPr/>
          </p:nvSpPr>
          <p:spPr bwMode="auto">
            <a:xfrm>
              <a:off x="42729" y="480705"/>
              <a:ext cx="3363062" cy="100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30000"/>
                </a:lnSpc>
              </a:pPr>
              <a:r>
                <a:rPr lang="zh-CN" altLang="en-US" sz="1500">
                  <a:solidFill>
                    <a:srgbClr val="3F3F3F"/>
                  </a:solidFill>
                  <a:latin typeface="微软雅黑" pitchFamily="34" charset="-122"/>
                  <a:ea typeface="微软雅黑" pitchFamily="34" charset="-122"/>
                  <a:sym typeface="微软雅黑" pitchFamily="34" charset="-122"/>
                </a:rPr>
                <a:t>在学习教育的基础上，对照党员标准和评议内容，总结个人在思想、工作、学习等方面的情况，肯定成绩，找出差距，明确努力方向（写出总结材料或发言提要）</a:t>
              </a:r>
            </a:p>
          </p:txBody>
        </p:sp>
      </p:grpSp>
      <p:grpSp>
        <p:nvGrpSpPr>
          <p:cNvPr id="7" name="Group 36"/>
          <p:cNvGrpSpPr>
            <a:grpSpLocks/>
          </p:cNvGrpSpPr>
          <p:nvPr/>
        </p:nvGrpSpPr>
        <p:grpSpPr bwMode="auto">
          <a:xfrm>
            <a:off x="8016875" y="1271588"/>
            <a:ext cx="3362325" cy="1474787"/>
            <a:chOff x="0" y="0"/>
            <a:chExt cx="3363062" cy="1474696"/>
          </a:xfrm>
        </p:grpSpPr>
        <p:sp>
          <p:nvSpPr>
            <p:cNvPr id="85023" name="文本框 51"/>
            <p:cNvSpPr>
              <a:spLocks noChangeArrowheads="1"/>
            </p:cNvSpPr>
            <p:nvPr/>
          </p:nvSpPr>
          <p:spPr bwMode="auto">
            <a:xfrm>
              <a:off x="280539" y="0"/>
              <a:ext cx="3063473" cy="35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90000"/>
                </a:lnSpc>
                <a:spcBef>
                  <a:spcPts val="1000"/>
                </a:spcBef>
              </a:pPr>
              <a:r>
                <a:rPr lang="zh-CN" altLang="en-US" b="1">
                  <a:solidFill>
                    <a:srgbClr val="3F3F3F"/>
                  </a:solidFill>
                  <a:latin typeface="微软雅黑" pitchFamily="34" charset="-122"/>
                  <a:ea typeface="微软雅黑" pitchFamily="34" charset="-122"/>
                  <a:sym typeface="微软雅黑" pitchFamily="34" charset="-122"/>
                </a:rPr>
                <a:t>民主评议</a:t>
              </a:r>
              <a:endParaRPr lang="zh-CN" altLang="en-US"/>
            </a:p>
          </p:txBody>
        </p:sp>
        <p:sp>
          <p:nvSpPr>
            <p:cNvPr id="85024" name="文本框 54"/>
            <p:cNvSpPr>
              <a:spLocks noChangeArrowheads="1"/>
            </p:cNvSpPr>
            <p:nvPr/>
          </p:nvSpPr>
          <p:spPr bwMode="auto">
            <a:xfrm>
              <a:off x="0" y="471344"/>
              <a:ext cx="3363062" cy="1003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lnSpc>
                  <a:spcPct val="130000"/>
                </a:lnSpc>
              </a:pPr>
              <a:r>
                <a:rPr lang="zh-CN" altLang="en-US" sz="1500">
                  <a:solidFill>
                    <a:srgbClr val="3F3F3F"/>
                  </a:solidFill>
                  <a:latin typeface="微软雅黑" pitchFamily="34" charset="-122"/>
                  <a:ea typeface="微软雅黑" pitchFamily="34" charset="-122"/>
                  <a:sym typeface="微软雅黑" pitchFamily="34" charset="-122"/>
                </a:rPr>
                <a:t>召开党支部会，由党员进行自我评议，然后进行互相评议。评议时要认真的开展批评与自我批评</a:t>
              </a:r>
            </a:p>
          </p:txBody>
        </p:sp>
      </p:grpSp>
      <p:grpSp>
        <p:nvGrpSpPr>
          <p:cNvPr id="8" name="Group 39"/>
          <p:cNvGrpSpPr>
            <a:grpSpLocks/>
          </p:cNvGrpSpPr>
          <p:nvPr/>
        </p:nvGrpSpPr>
        <p:grpSpPr bwMode="auto">
          <a:xfrm>
            <a:off x="8013700" y="3003550"/>
            <a:ext cx="3362325" cy="1490663"/>
            <a:chOff x="0" y="0"/>
            <a:chExt cx="3363062" cy="1490441"/>
          </a:xfrm>
        </p:grpSpPr>
        <p:sp>
          <p:nvSpPr>
            <p:cNvPr id="85021" name="文本框 52"/>
            <p:cNvSpPr>
              <a:spLocks noChangeArrowheads="1"/>
            </p:cNvSpPr>
            <p:nvPr/>
          </p:nvSpPr>
          <p:spPr bwMode="auto">
            <a:xfrm>
              <a:off x="283715" y="0"/>
              <a:ext cx="3063473" cy="35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90000"/>
                </a:lnSpc>
                <a:spcBef>
                  <a:spcPts val="1000"/>
                </a:spcBef>
              </a:pPr>
              <a:r>
                <a:rPr lang="zh-CN" altLang="en-US" b="1">
                  <a:solidFill>
                    <a:srgbClr val="3F3F3F"/>
                  </a:solidFill>
                  <a:latin typeface="微软雅黑" pitchFamily="34" charset="-122"/>
                  <a:ea typeface="微软雅黑" pitchFamily="34" charset="-122"/>
                  <a:sym typeface="微软雅黑" pitchFamily="34" charset="-122"/>
                </a:rPr>
                <a:t>表彰、处理</a:t>
              </a:r>
              <a:endParaRPr lang="zh-CN" altLang="en-US"/>
            </a:p>
          </p:txBody>
        </p:sp>
        <p:sp>
          <p:nvSpPr>
            <p:cNvPr id="85022" name="文本框 55"/>
            <p:cNvSpPr>
              <a:spLocks noChangeArrowheads="1"/>
            </p:cNvSpPr>
            <p:nvPr/>
          </p:nvSpPr>
          <p:spPr bwMode="auto">
            <a:xfrm>
              <a:off x="0" y="487090"/>
              <a:ext cx="3363062" cy="100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lnSpc>
                  <a:spcPct val="130000"/>
                </a:lnSpc>
              </a:pPr>
              <a:endParaRPr lang="en-US" altLang="zh-CN" sz="1500">
                <a:solidFill>
                  <a:srgbClr val="3F3F3F"/>
                </a:solidFill>
                <a:latin typeface="微软雅黑" pitchFamily="34" charset="-122"/>
                <a:ea typeface="微软雅黑" pitchFamily="34" charset="-122"/>
                <a:sym typeface="微软雅黑" pitchFamily="34" charset="-122"/>
              </a:endParaRPr>
            </a:p>
          </p:txBody>
        </p:sp>
      </p:grpSp>
      <p:sp>
        <p:nvSpPr>
          <p:cNvPr id="75818" name="文本框 57"/>
          <p:cNvSpPr>
            <a:spLocks noChangeArrowheads="1"/>
          </p:cNvSpPr>
          <p:nvPr/>
        </p:nvSpPr>
        <p:spPr bwMode="auto">
          <a:xfrm>
            <a:off x="5197475" y="3178175"/>
            <a:ext cx="17970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90000"/>
              </a:lnSpc>
              <a:spcBef>
                <a:spcPts val="1000"/>
              </a:spcBef>
            </a:pPr>
            <a:r>
              <a:rPr lang="zh-CN" altLang="en-US" sz="3100" b="1">
                <a:solidFill>
                  <a:srgbClr val="3F3F3F"/>
                </a:solidFill>
                <a:latin typeface="微软雅黑" pitchFamily="34" charset="-122"/>
                <a:ea typeface="微软雅黑" pitchFamily="34" charset="-122"/>
                <a:sym typeface="微软雅黑" pitchFamily="34" charset="-122"/>
              </a:rPr>
              <a:t>方法步骤</a:t>
            </a:r>
            <a:endParaRPr lang="zh-CN" altLang="en-US"/>
          </a:p>
        </p:txBody>
      </p:sp>
      <p:sp>
        <p:nvSpPr>
          <p:cNvPr id="85020" name="Text Box 43"/>
          <p:cNvSpPr txBox="1">
            <a:spLocks noChangeArrowheads="1"/>
          </p:cNvSpPr>
          <p:nvPr/>
        </p:nvSpPr>
        <p:spPr bwMode="auto">
          <a:xfrm>
            <a:off x="8112125" y="3560763"/>
            <a:ext cx="3455988"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20000"/>
              </a:lnSpc>
            </a:pPr>
            <a:r>
              <a:rPr lang="zh-CN" altLang="en-US" sz="1500">
                <a:ea typeface="微软雅黑" pitchFamily="34" charset="-122"/>
              </a:rPr>
              <a:t>经过民主评议，对表现好的党员，由党组织进行表扬。对模范作用突出的党员，可经过支部大会讨论通过，报上级党委批准，授予优秀共产党员称号。经评议认为不合格的党员要区别对待，妥善处置。</a:t>
            </a:r>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5784"/>
                                        </p:tgtEl>
                                        <p:attrNameLst>
                                          <p:attrName>style.visibility</p:attrName>
                                        </p:attrNameLst>
                                      </p:cBhvr>
                                      <p:to>
                                        <p:strVal val="visible"/>
                                      </p:to>
                                    </p:set>
                                    <p:animEffect>
                                      <p:cBhvr>
                                        <p:cTn id="7" dur="500"/>
                                        <p:tgtEl>
                                          <p:spTgt spid="75784"/>
                                        </p:tgtEl>
                                      </p:cBhvr>
                                    </p:animEffect>
                                  </p:childTnLst>
                                </p:cTn>
                              </p:par>
                            </p:childTnLst>
                          </p:cTn>
                        </p:par>
                        <p:par>
                          <p:cTn id="8" fill="hold" nodeType="afterGroup">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250" fill="hold"/>
                                        <p:tgtEl>
                                          <p:spTgt spid="2"/>
                                        </p:tgtEl>
                                        <p:attrNameLst>
                                          <p:attrName>ppt_x</p:attrName>
                                        </p:attrNameLst>
                                      </p:cBhvr>
                                      <p:tavLst>
                                        <p:tav tm="0">
                                          <p:val>
                                            <p:strVal val="1+#ppt_w/2"/>
                                          </p:val>
                                        </p:tav>
                                        <p:tav tm="100000">
                                          <p:val>
                                            <p:strVal val="#ppt_x"/>
                                          </p:val>
                                        </p:tav>
                                      </p:tavLst>
                                    </p:anim>
                                    <p:anim calcmode="lin" valueType="num">
                                      <p:cBhvr>
                                        <p:cTn id="12" dur="25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250" fill="hold"/>
                                        <p:tgtEl>
                                          <p:spTgt spid="3"/>
                                        </p:tgtEl>
                                        <p:attrNameLst>
                                          <p:attrName>ppt_x</p:attrName>
                                        </p:attrNameLst>
                                      </p:cBhvr>
                                      <p:tavLst>
                                        <p:tav tm="0">
                                          <p:val>
                                            <p:strVal val="0-#ppt_w/2"/>
                                          </p:val>
                                        </p:tav>
                                        <p:tav tm="100000">
                                          <p:val>
                                            <p:strVal val="#ppt_x"/>
                                          </p:val>
                                        </p:tav>
                                      </p:tavLst>
                                    </p:anim>
                                    <p:anim calcmode="lin" valueType="num">
                                      <p:cBhvr>
                                        <p:cTn id="16" dur="250" fill="hold"/>
                                        <p:tgtEl>
                                          <p:spTgt spid="3"/>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75818"/>
                                        </p:tgtEl>
                                        <p:attrNameLst>
                                          <p:attrName>style.visibility</p:attrName>
                                        </p:attrNameLst>
                                      </p:cBhvr>
                                      <p:to>
                                        <p:strVal val="visible"/>
                                      </p:to>
                                    </p:set>
                                    <p:anim calcmode="lin" valueType="num">
                                      <p:cBhvr>
                                        <p:cTn id="20" dur="500" fill="hold"/>
                                        <p:tgtEl>
                                          <p:spTgt spid="75818"/>
                                        </p:tgtEl>
                                        <p:attrNameLst>
                                          <p:attrName>ppt_w</p:attrName>
                                        </p:attrNameLst>
                                      </p:cBhvr>
                                      <p:tavLst>
                                        <p:tav tm="0">
                                          <p:val>
                                            <p:fltVal val="0"/>
                                          </p:val>
                                        </p:tav>
                                        <p:tav tm="100000">
                                          <p:val>
                                            <p:strVal val="#ppt_w"/>
                                          </p:val>
                                        </p:tav>
                                      </p:tavLst>
                                    </p:anim>
                                    <p:anim calcmode="lin" valueType="num">
                                      <p:cBhvr>
                                        <p:cTn id="21" dur="500" fill="hold"/>
                                        <p:tgtEl>
                                          <p:spTgt spid="75818"/>
                                        </p:tgtEl>
                                        <p:attrNameLst>
                                          <p:attrName>ppt_h</p:attrName>
                                        </p:attrNameLst>
                                      </p:cBhvr>
                                      <p:tavLst>
                                        <p:tav tm="0">
                                          <p:val>
                                            <p:fltVal val="0"/>
                                          </p:val>
                                        </p:tav>
                                        <p:tav tm="100000">
                                          <p:val>
                                            <p:strVal val="#ppt_h"/>
                                          </p:val>
                                        </p:tav>
                                      </p:tavLst>
                                    </p:anim>
                                    <p:animEffect>
                                      <p:cBhvr>
                                        <p:cTn id="22" dur="500"/>
                                        <p:tgtEl>
                                          <p:spTgt spid="75818"/>
                                        </p:tgtEl>
                                      </p:cBhvr>
                                    </p:animEffect>
                                  </p:childTnLst>
                                </p:cTn>
                              </p:par>
                            </p:childTnLst>
                          </p:cTn>
                        </p:par>
                        <p:par>
                          <p:cTn id="23" fill="hold" nodeType="afterGroup">
                            <p:stCondLst>
                              <p:cond delay="1250"/>
                            </p:stCondLst>
                            <p:childTnLst>
                              <p:par>
                                <p:cTn id="24" presetID="22" presetClass="entr" presetSubtype="2" fill="hold" grpId="0" nodeType="afterEffect">
                                  <p:stCondLst>
                                    <p:cond delay="0"/>
                                  </p:stCondLst>
                                  <p:childTnLst>
                                    <p:set>
                                      <p:cBhvr>
                                        <p:cTn id="25" dur="1" fill="hold">
                                          <p:stCondLst>
                                            <p:cond delay="0"/>
                                          </p:stCondLst>
                                        </p:cTn>
                                        <p:tgtEl>
                                          <p:spTgt spid="75794"/>
                                        </p:tgtEl>
                                        <p:attrNameLst>
                                          <p:attrName>style.visibility</p:attrName>
                                        </p:attrNameLst>
                                      </p:cBhvr>
                                      <p:to>
                                        <p:strVal val="visible"/>
                                      </p:to>
                                    </p:set>
                                    <p:animEffect>
                                      <p:cBhvr>
                                        <p:cTn id="26" dur="500"/>
                                        <p:tgtEl>
                                          <p:spTgt spid="7579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5797"/>
                                        </p:tgtEl>
                                        <p:attrNameLst>
                                          <p:attrName>style.visibility</p:attrName>
                                        </p:attrNameLst>
                                      </p:cBhvr>
                                      <p:to>
                                        <p:strVal val="visible"/>
                                      </p:to>
                                    </p:set>
                                    <p:animEffect>
                                      <p:cBhvr>
                                        <p:cTn id="29" dur="500"/>
                                        <p:tgtEl>
                                          <p:spTgt spid="75797"/>
                                        </p:tgtEl>
                                      </p:cBhvr>
                                    </p:animEffect>
                                  </p:childTnLst>
                                </p:cTn>
                              </p:par>
                              <p:par>
                                <p:cTn id="30" presetID="10" presetClass="entr" presetSubtype="0" fill="hold" nodeType="withEffect">
                                  <p:stCondLst>
                                    <p:cond delay="0"/>
                                  </p:stCondLst>
                                  <p:childTnLst>
                                    <p:set>
                                      <p:cBhvr>
                                        <p:cTn id="31" dur="1" fill="hold">
                                          <p:stCondLst>
                                            <p:cond delay="0"/>
                                          </p:stCondLst>
                                        </p:cTn>
                                        <p:tgtEl>
                                          <p:spTgt spid="75801"/>
                                        </p:tgtEl>
                                        <p:attrNameLst>
                                          <p:attrName>style.visibility</p:attrName>
                                        </p:attrNameLst>
                                      </p:cBhvr>
                                      <p:to>
                                        <p:strVal val="visible"/>
                                      </p:to>
                                    </p:set>
                                    <p:animEffect>
                                      <p:cBhvr>
                                        <p:cTn id="32" dur="500"/>
                                        <p:tgtEl>
                                          <p:spTgt spid="75801"/>
                                        </p:tgtEl>
                                      </p:cBhvr>
                                    </p:animEffect>
                                  </p:childTnLst>
                                </p:cTn>
                              </p:par>
                              <p:par>
                                <p:cTn id="33" presetID="10" presetClass="entr" presetSubtype="0" fill="hold" nodeType="withEffect">
                                  <p:stCondLst>
                                    <p:cond delay="0"/>
                                  </p:stCondLst>
                                  <p:childTnLst>
                                    <p:set>
                                      <p:cBhvr>
                                        <p:cTn id="34" dur="1" fill="hold">
                                          <p:stCondLst>
                                            <p:cond delay="0"/>
                                          </p:stCondLst>
                                        </p:cTn>
                                        <p:tgtEl>
                                          <p:spTgt spid="75798"/>
                                        </p:tgtEl>
                                        <p:attrNameLst>
                                          <p:attrName>style.visibility</p:attrName>
                                        </p:attrNameLst>
                                      </p:cBhvr>
                                      <p:to>
                                        <p:strVal val="visible"/>
                                      </p:to>
                                    </p:set>
                                    <p:animEffect>
                                      <p:cBhvr>
                                        <p:cTn id="35" dur="500"/>
                                        <p:tgtEl>
                                          <p:spTgt spid="75798"/>
                                        </p:tgtEl>
                                      </p:cBhvr>
                                    </p:animEffect>
                                  </p:childTnLst>
                                </p:cTn>
                              </p:par>
                              <p:par>
                                <p:cTn id="36" presetID="1" presetClass="entr" presetSubtype="0" fill="hold" nodeType="withEffect">
                                  <p:stCondLst>
                                    <p:cond delay="250"/>
                                  </p:stCondLst>
                                  <p:childTnLst>
                                    <p:set>
                                      <p:cBhvr>
                                        <p:cTn id="37" dur="1" fill="hold">
                                          <p:stCondLst>
                                            <p:cond delay="0"/>
                                          </p:stCondLst>
                                        </p:cTn>
                                        <p:tgtEl>
                                          <p:spTgt spid="4"/>
                                        </p:tgtEl>
                                        <p:attrNameLst>
                                          <p:attrName>style.visibility</p:attrName>
                                        </p:attrNameLst>
                                      </p:cBhvr>
                                      <p:to>
                                        <p:strVal val="visible"/>
                                      </p:to>
                                    </p:set>
                                  </p:childTnLst>
                                </p:cTn>
                              </p:par>
                              <p:par>
                                <p:cTn id="38" presetID="26" presetClass="emph" presetSubtype="0" fill="hold" nodeType="withEffect">
                                  <p:stCondLst>
                                    <p:cond delay="250"/>
                                  </p:stCondLst>
                                  <p:childTnLst>
                                    <p:animEffect>
                                      <p:cBhvr>
                                        <p:cTn id="39" dur="500" tmFilter="0, 0; .2, .5; .8, .5; 1, 0"/>
                                        <p:tgtEl>
                                          <p:spTgt spid="4"/>
                                        </p:tgtEl>
                                      </p:cBhvr>
                                    </p:animEffect>
                                    <p:animScale>
                                      <p:cBhvr>
                                        <p:cTn id="40" dur="250" autoRev="1" fill="hold"/>
                                        <p:tgtEl>
                                          <p:spTgt spid="4"/>
                                        </p:tgtEl>
                                      </p:cBhvr>
                                      <p:by x="105000" y="105000"/>
                                    </p:animScale>
                                  </p:childTnLst>
                                </p:cTn>
                              </p:par>
                              <p:par>
                                <p:cTn id="41" presetID="1" presetClass="entr" presetSubtype="0" fill="hold" nodeType="withEffect">
                                  <p:stCondLst>
                                    <p:cond delay="250"/>
                                  </p:stCondLst>
                                  <p:childTnLst>
                                    <p:set>
                                      <p:cBhvr>
                                        <p:cTn id="42" dur="1" fill="hold">
                                          <p:stCondLst>
                                            <p:cond delay="0"/>
                                          </p:stCondLst>
                                        </p:cTn>
                                        <p:tgtEl>
                                          <p:spTgt spid="7"/>
                                        </p:tgtEl>
                                        <p:attrNameLst>
                                          <p:attrName>style.visibility</p:attrName>
                                        </p:attrNameLst>
                                      </p:cBhvr>
                                      <p:to>
                                        <p:strVal val="visible"/>
                                      </p:to>
                                    </p:set>
                                  </p:childTnLst>
                                </p:cTn>
                              </p:par>
                              <p:par>
                                <p:cTn id="43" presetID="26" presetClass="emph" presetSubtype="0" fill="hold" nodeType="withEffect">
                                  <p:stCondLst>
                                    <p:cond delay="250"/>
                                  </p:stCondLst>
                                  <p:childTnLst>
                                    <p:animEffect>
                                      <p:cBhvr>
                                        <p:cTn id="44" dur="500" tmFilter="0, 0; .2, .5; .8, .5; 1, 0"/>
                                        <p:tgtEl>
                                          <p:spTgt spid="7"/>
                                        </p:tgtEl>
                                      </p:cBhvr>
                                    </p:animEffect>
                                    <p:animScale>
                                      <p:cBhvr>
                                        <p:cTn id="45" dur="250" autoRev="1" fill="hold"/>
                                        <p:tgtEl>
                                          <p:spTgt spid="7"/>
                                        </p:tgtEl>
                                      </p:cBhvr>
                                      <p:by x="105000" y="105000"/>
                                    </p:animScale>
                                  </p:childTnLst>
                                </p:cTn>
                              </p:par>
                            </p:childTnLst>
                          </p:cTn>
                        </p:par>
                        <p:par>
                          <p:cTn id="46" fill="hold" nodeType="afterGroup">
                            <p:stCondLst>
                              <p:cond delay="2000"/>
                            </p:stCondLst>
                            <p:childTnLst>
                              <p:par>
                                <p:cTn id="47" presetID="22" presetClass="entr" presetSubtype="2" fill="hold" grpId="0" nodeType="afterEffect">
                                  <p:stCondLst>
                                    <p:cond delay="0"/>
                                  </p:stCondLst>
                                  <p:childTnLst>
                                    <p:set>
                                      <p:cBhvr>
                                        <p:cTn id="48" dur="1" fill="hold">
                                          <p:stCondLst>
                                            <p:cond delay="0"/>
                                          </p:stCondLst>
                                        </p:cTn>
                                        <p:tgtEl>
                                          <p:spTgt spid="75793"/>
                                        </p:tgtEl>
                                        <p:attrNameLst>
                                          <p:attrName>style.visibility</p:attrName>
                                        </p:attrNameLst>
                                      </p:cBhvr>
                                      <p:to>
                                        <p:strVal val="visible"/>
                                      </p:to>
                                    </p:set>
                                    <p:animEffect>
                                      <p:cBhvr>
                                        <p:cTn id="49" dur="500"/>
                                        <p:tgtEl>
                                          <p:spTgt spid="7579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75796"/>
                                        </p:tgtEl>
                                        <p:attrNameLst>
                                          <p:attrName>style.visibility</p:attrName>
                                        </p:attrNameLst>
                                      </p:cBhvr>
                                      <p:to>
                                        <p:strVal val="visible"/>
                                      </p:to>
                                    </p:set>
                                    <p:animEffect>
                                      <p:cBhvr>
                                        <p:cTn id="52" dur="500"/>
                                        <p:tgtEl>
                                          <p:spTgt spid="75796"/>
                                        </p:tgtEl>
                                      </p:cBhvr>
                                    </p:animEffect>
                                  </p:childTnLst>
                                </p:cTn>
                              </p:par>
                              <p:par>
                                <p:cTn id="53" presetID="10" presetClass="entr" presetSubtype="0" fill="hold" nodeType="withEffect">
                                  <p:stCondLst>
                                    <p:cond delay="0"/>
                                  </p:stCondLst>
                                  <p:childTnLst>
                                    <p:set>
                                      <p:cBhvr>
                                        <p:cTn id="54" dur="1" fill="hold">
                                          <p:stCondLst>
                                            <p:cond delay="0"/>
                                          </p:stCondLst>
                                        </p:cTn>
                                        <p:tgtEl>
                                          <p:spTgt spid="75800"/>
                                        </p:tgtEl>
                                        <p:attrNameLst>
                                          <p:attrName>style.visibility</p:attrName>
                                        </p:attrNameLst>
                                      </p:cBhvr>
                                      <p:to>
                                        <p:strVal val="visible"/>
                                      </p:to>
                                    </p:set>
                                    <p:animEffect>
                                      <p:cBhvr>
                                        <p:cTn id="55" dur="500"/>
                                        <p:tgtEl>
                                          <p:spTgt spid="75800"/>
                                        </p:tgtEl>
                                      </p:cBhvr>
                                    </p:animEffect>
                                  </p:childTnLst>
                                </p:cTn>
                              </p:par>
                              <p:par>
                                <p:cTn id="56" presetID="10" presetClass="entr" presetSubtype="0" fill="hold" nodeType="withEffect">
                                  <p:stCondLst>
                                    <p:cond delay="0"/>
                                  </p:stCondLst>
                                  <p:childTnLst>
                                    <p:set>
                                      <p:cBhvr>
                                        <p:cTn id="57" dur="1" fill="hold">
                                          <p:stCondLst>
                                            <p:cond delay="0"/>
                                          </p:stCondLst>
                                        </p:cTn>
                                        <p:tgtEl>
                                          <p:spTgt spid="75802"/>
                                        </p:tgtEl>
                                        <p:attrNameLst>
                                          <p:attrName>style.visibility</p:attrName>
                                        </p:attrNameLst>
                                      </p:cBhvr>
                                      <p:to>
                                        <p:strVal val="visible"/>
                                      </p:to>
                                    </p:set>
                                    <p:animEffect>
                                      <p:cBhvr>
                                        <p:cTn id="58" dur="500"/>
                                        <p:tgtEl>
                                          <p:spTgt spid="75802"/>
                                        </p:tgtEl>
                                      </p:cBhvr>
                                    </p:animEffect>
                                  </p:childTnLst>
                                </p:cTn>
                              </p:par>
                              <p:par>
                                <p:cTn id="59" presetID="1" presetClass="entr" presetSubtype="0" fill="hold" nodeType="withEffect">
                                  <p:stCondLst>
                                    <p:cond delay="250"/>
                                  </p:stCondLst>
                                  <p:childTnLst>
                                    <p:set>
                                      <p:cBhvr>
                                        <p:cTn id="60" dur="1" fill="hold">
                                          <p:stCondLst>
                                            <p:cond delay="0"/>
                                          </p:stCondLst>
                                        </p:cTn>
                                        <p:tgtEl>
                                          <p:spTgt spid="5"/>
                                        </p:tgtEl>
                                        <p:attrNameLst>
                                          <p:attrName>style.visibility</p:attrName>
                                        </p:attrNameLst>
                                      </p:cBhvr>
                                      <p:to>
                                        <p:strVal val="visible"/>
                                      </p:to>
                                    </p:set>
                                  </p:childTnLst>
                                </p:cTn>
                              </p:par>
                              <p:par>
                                <p:cTn id="61" presetID="26" presetClass="emph" presetSubtype="0" fill="hold" nodeType="withEffect">
                                  <p:stCondLst>
                                    <p:cond delay="250"/>
                                  </p:stCondLst>
                                  <p:childTnLst>
                                    <p:animEffect>
                                      <p:cBhvr>
                                        <p:cTn id="62" dur="500" tmFilter="0, 0; .2, .5; .8, .5; 1, 0"/>
                                        <p:tgtEl>
                                          <p:spTgt spid="5"/>
                                        </p:tgtEl>
                                      </p:cBhvr>
                                    </p:animEffect>
                                    <p:animScale>
                                      <p:cBhvr>
                                        <p:cTn id="63" dur="250" autoRev="1" fill="hold"/>
                                        <p:tgtEl>
                                          <p:spTgt spid="5"/>
                                        </p:tgtEl>
                                      </p:cBhvr>
                                      <p:by x="105000" y="105000"/>
                                    </p:animScale>
                                  </p:childTnLst>
                                </p:cTn>
                              </p:par>
                              <p:par>
                                <p:cTn id="64" presetID="1" presetClass="entr" presetSubtype="0" fill="hold" nodeType="withEffect">
                                  <p:stCondLst>
                                    <p:cond delay="250"/>
                                  </p:stCondLst>
                                  <p:childTnLst>
                                    <p:set>
                                      <p:cBhvr>
                                        <p:cTn id="65" dur="1" fill="hold">
                                          <p:stCondLst>
                                            <p:cond delay="0"/>
                                          </p:stCondLst>
                                        </p:cTn>
                                        <p:tgtEl>
                                          <p:spTgt spid="8"/>
                                        </p:tgtEl>
                                        <p:attrNameLst>
                                          <p:attrName>style.visibility</p:attrName>
                                        </p:attrNameLst>
                                      </p:cBhvr>
                                      <p:to>
                                        <p:strVal val="visible"/>
                                      </p:to>
                                    </p:set>
                                  </p:childTnLst>
                                </p:cTn>
                              </p:par>
                              <p:par>
                                <p:cTn id="66" presetID="26" presetClass="emph" presetSubtype="0" fill="hold" nodeType="withEffect">
                                  <p:stCondLst>
                                    <p:cond delay="250"/>
                                  </p:stCondLst>
                                  <p:childTnLst>
                                    <p:animEffect>
                                      <p:cBhvr>
                                        <p:cTn id="67" dur="500" tmFilter="0, 0; .2, .5; .8, .5; 1, 0"/>
                                        <p:tgtEl>
                                          <p:spTgt spid="8"/>
                                        </p:tgtEl>
                                      </p:cBhvr>
                                    </p:animEffect>
                                    <p:animScale>
                                      <p:cBhvr>
                                        <p:cTn id="68" dur="250" autoRev="1" fill="hold"/>
                                        <p:tgtEl>
                                          <p:spTgt spid="8"/>
                                        </p:tgtEl>
                                      </p:cBhvr>
                                      <p:by x="105000" y="105000"/>
                                    </p:animScale>
                                  </p:childTnLst>
                                </p:cTn>
                              </p:par>
                            </p:childTnLst>
                          </p:cTn>
                        </p:par>
                        <p:par>
                          <p:cTn id="69" fill="hold" nodeType="afterGroup">
                            <p:stCondLst>
                              <p:cond delay="2750"/>
                            </p:stCondLst>
                            <p:childTnLst>
                              <p:par>
                                <p:cTn id="70" presetID="22" presetClass="entr" presetSubtype="2" fill="hold" grpId="0" nodeType="afterEffect">
                                  <p:stCondLst>
                                    <p:cond delay="0"/>
                                  </p:stCondLst>
                                  <p:childTnLst>
                                    <p:set>
                                      <p:cBhvr>
                                        <p:cTn id="71" dur="1" fill="hold">
                                          <p:stCondLst>
                                            <p:cond delay="0"/>
                                          </p:stCondLst>
                                        </p:cTn>
                                        <p:tgtEl>
                                          <p:spTgt spid="75795"/>
                                        </p:tgtEl>
                                        <p:attrNameLst>
                                          <p:attrName>style.visibility</p:attrName>
                                        </p:attrNameLst>
                                      </p:cBhvr>
                                      <p:to>
                                        <p:strVal val="visible"/>
                                      </p:to>
                                    </p:set>
                                    <p:animEffect>
                                      <p:cBhvr>
                                        <p:cTn id="72" dur="500"/>
                                        <p:tgtEl>
                                          <p:spTgt spid="75795"/>
                                        </p:tgtEl>
                                      </p:cBhvr>
                                    </p:animEffect>
                                  </p:childTnLst>
                                </p:cTn>
                              </p:par>
                              <p:par>
                                <p:cTn id="73" presetID="10" presetClass="entr" presetSubtype="0" fill="hold" nodeType="withEffect">
                                  <p:stCondLst>
                                    <p:cond delay="0"/>
                                  </p:stCondLst>
                                  <p:childTnLst>
                                    <p:set>
                                      <p:cBhvr>
                                        <p:cTn id="74" dur="1" fill="hold">
                                          <p:stCondLst>
                                            <p:cond delay="0"/>
                                          </p:stCondLst>
                                        </p:cTn>
                                        <p:tgtEl>
                                          <p:spTgt spid="75799"/>
                                        </p:tgtEl>
                                        <p:attrNameLst>
                                          <p:attrName>style.visibility</p:attrName>
                                        </p:attrNameLst>
                                      </p:cBhvr>
                                      <p:to>
                                        <p:strVal val="visible"/>
                                      </p:to>
                                    </p:set>
                                    <p:animEffect>
                                      <p:cBhvr>
                                        <p:cTn id="75" dur="500"/>
                                        <p:tgtEl>
                                          <p:spTgt spid="75799"/>
                                        </p:tgtEl>
                                      </p:cBhvr>
                                    </p:animEffect>
                                  </p:childTnLst>
                                </p:cTn>
                              </p:par>
                              <p:par>
                                <p:cTn id="76" presetID="1" presetClass="entr" presetSubtype="0" fill="hold" nodeType="withEffect">
                                  <p:stCondLst>
                                    <p:cond delay="250"/>
                                  </p:stCondLst>
                                  <p:childTnLst>
                                    <p:set>
                                      <p:cBhvr>
                                        <p:cTn id="77" dur="1" fill="hold">
                                          <p:stCondLst>
                                            <p:cond delay="0"/>
                                          </p:stCondLst>
                                        </p:cTn>
                                        <p:tgtEl>
                                          <p:spTgt spid="6"/>
                                        </p:tgtEl>
                                        <p:attrNameLst>
                                          <p:attrName>style.visibility</p:attrName>
                                        </p:attrNameLst>
                                      </p:cBhvr>
                                      <p:to>
                                        <p:strVal val="visible"/>
                                      </p:to>
                                    </p:set>
                                  </p:childTnLst>
                                </p:cTn>
                              </p:par>
                              <p:par>
                                <p:cTn id="78" presetID="26" presetClass="emph" presetSubtype="0" fill="hold" nodeType="withEffect">
                                  <p:stCondLst>
                                    <p:cond delay="250"/>
                                  </p:stCondLst>
                                  <p:childTnLst>
                                    <p:animEffect>
                                      <p:cBhvr>
                                        <p:cTn id="79" dur="500" tmFilter="0, 0; .2, .5; .8, .5; 1, 0"/>
                                        <p:tgtEl>
                                          <p:spTgt spid="6"/>
                                        </p:tgtEl>
                                      </p:cBhvr>
                                    </p:animEffect>
                                    <p:animScale>
                                      <p:cBhvr>
                                        <p:cTn id="8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4" grpId="0" bldLvl="0" autoUpdateAnimBg="0"/>
      <p:bldP spid="75793" grpId="0" animBg="1"/>
      <p:bldP spid="75794" grpId="0" bldLvl="0" animBg="1" autoUpdateAnimBg="0"/>
      <p:bldP spid="75795" grpId="0" bldLvl="0" animBg="1" autoUpdateAnimBg="0"/>
      <p:bldP spid="75796" grpId="0" animBg="1"/>
      <p:bldP spid="75797" grpId="0" bldLvl="0" animBg="1" autoUpdateAnimBg="0"/>
      <p:bldP spid="75818" grpId="0" bldLvl="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99EA12C0-AB5C-4ABE-B0DD-FDF43306F491}" type="slidenum">
              <a:rPr lang="zh-CN" altLang="en-US" sz="1200" smtClean="0">
                <a:solidFill>
                  <a:srgbClr val="898989"/>
                </a:solidFill>
              </a:rPr>
              <a:pPr eaLnBrk="1" hangingPunct="1"/>
              <a:t>72</a:t>
            </a:fld>
            <a:endParaRPr lang="zh-CN" altLang="en-US" sz="1800" smtClean="0"/>
          </a:p>
        </p:txBody>
      </p:sp>
      <p:pic>
        <p:nvPicPr>
          <p:cNvPr id="8601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61838"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602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602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602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02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8602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8" name="文本框 10"/>
          <p:cNvSpPr>
            <a:spLocks noChangeArrowheads="1"/>
          </p:cNvSpPr>
          <p:nvPr/>
        </p:nvSpPr>
        <p:spPr bwMode="auto">
          <a:xfrm>
            <a:off x="1295400" y="277813"/>
            <a:ext cx="79692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（二）专题组织生活会和民主评议党员一并进行召开步骤</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7391400" y="2565400"/>
            <a:ext cx="2225675" cy="2146300"/>
            <a:chOff x="0" y="0"/>
            <a:chExt cx="1671177" cy="1609411"/>
          </a:xfrm>
        </p:grpSpPr>
        <p:sp>
          <p:nvSpPr>
            <p:cNvPr id="86064"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6065" name="TextBox 14"/>
            <p:cNvSpPr>
              <a:spLocks noChangeArrowheads="1"/>
            </p:cNvSpPr>
            <p:nvPr/>
          </p:nvSpPr>
          <p:spPr bwMode="auto">
            <a:xfrm>
              <a:off x="680641" y="543095"/>
              <a:ext cx="521235"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05</a:t>
              </a:r>
              <a:endParaRPr lang="zh-CN" altLang="en-US" sz="3700">
                <a:solidFill>
                  <a:srgbClr val="FFFFFF"/>
                </a:solidFill>
                <a:latin typeface="Impact" pitchFamily="34" charset="0"/>
                <a:sym typeface="Impact" pitchFamily="34" charset="0"/>
              </a:endParaRPr>
            </a:p>
          </p:txBody>
        </p:sp>
      </p:grpSp>
      <p:grpSp>
        <p:nvGrpSpPr>
          <p:cNvPr id="3" name="Group 12"/>
          <p:cNvGrpSpPr>
            <a:grpSpLocks/>
          </p:cNvGrpSpPr>
          <p:nvPr/>
        </p:nvGrpSpPr>
        <p:grpSpPr bwMode="auto">
          <a:xfrm>
            <a:off x="5664200" y="2565400"/>
            <a:ext cx="2363788" cy="2146300"/>
            <a:chOff x="0" y="0"/>
            <a:chExt cx="1773781" cy="1609411"/>
          </a:xfrm>
        </p:grpSpPr>
        <p:grpSp>
          <p:nvGrpSpPr>
            <p:cNvPr id="86060" name="Group 13"/>
            <p:cNvGrpSpPr>
              <a:grpSpLocks/>
            </p:cNvGrpSpPr>
            <p:nvPr/>
          </p:nvGrpSpPr>
          <p:grpSpPr bwMode="auto">
            <a:xfrm>
              <a:off x="0" y="0"/>
              <a:ext cx="1773781" cy="1609411"/>
              <a:chOff x="0" y="0"/>
              <a:chExt cx="1773781" cy="1609411"/>
            </a:xfrm>
          </p:grpSpPr>
          <p:sp>
            <p:nvSpPr>
              <p:cNvPr id="86062"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6063"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86061" name="TextBox 17"/>
            <p:cNvSpPr>
              <a:spLocks noChangeArrowheads="1"/>
            </p:cNvSpPr>
            <p:nvPr/>
          </p:nvSpPr>
          <p:spPr bwMode="auto">
            <a:xfrm>
              <a:off x="681551" y="543095"/>
              <a:ext cx="507812"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04</a:t>
              </a:r>
              <a:endParaRPr lang="zh-CN" altLang="en-US" sz="3700">
                <a:solidFill>
                  <a:srgbClr val="FFFFFF"/>
                </a:solidFill>
                <a:latin typeface="Impact" pitchFamily="34" charset="0"/>
                <a:sym typeface="Impact" pitchFamily="34" charset="0"/>
              </a:endParaRPr>
            </a:p>
          </p:txBody>
        </p:sp>
      </p:grpSp>
      <p:grpSp>
        <p:nvGrpSpPr>
          <p:cNvPr id="5" name="Group 17"/>
          <p:cNvGrpSpPr>
            <a:grpSpLocks/>
          </p:cNvGrpSpPr>
          <p:nvPr/>
        </p:nvGrpSpPr>
        <p:grpSpPr bwMode="auto">
          <a:xfrm>
            <a:off x="3935413" y="2565400"/>
            <a:ext cx="2363787" cy="2146300"/>
            <a:chOff x="0" y="0"/>
            <a:chExt cx="1773781" cy="1609411"/>
          </a:xfrm>
        </p:grpSpPr>
        <p:grpSp>
          <p:nvGrpSpPr>
            <p:cNvPr id="86056" name="Group 18"/>
            <p:cNvGrpSpPr>
              <a:grpSpLocks/>
            </p:cNvGrpSpPr>
            <p:nvPr/>
          </p:nvGrpSpPr>
          <p:grpSpPr bwMode="auto">
            <a:xfrm>
              <a:off x="0" y="0"/>
              <a:ext cx="1773781" cy="1609411"/>
              <a:chOff x="0" y="0"/>
              <a:chExt cx="1773781" cy="1609411"/>
            </a:xfrm>
          </p:grpSpPr>
          <p:sp>
            <p:nvSpPr>
              <p:cNvPr id="86058"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6059"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86057" name="TextBox 22"/>
            <p:cNvSpPr>
              <a:spLocks noChangeArrowheads="1"/>
            </p:cNvSpPr>
            <p:nvPr/>
          </p:nvSpPr>
          <p:spPr bwMode="auto">
            <a:xfrm>
              <a:off x="681551" y="543095"/>
              <a:ext cx="518638"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03</a:t>
              </a:r>
              <a:endParaRPr lang="zh-CN" altLang="en-US" sz="3700">
                <a:solidFill>
                  <a:srgbClr val="FFFFFF"/>
                </a:solidFill>
                <a:latin typeface="Impact" pitchFamily="34" charset="0"/>
                <a:sym typeface="Impact" pitchFamily="34" charset="0"/>
              </a:endParaRPr>
            </a:p>
          </p:txBody>
        </p:sp>
      </p:grpSp>
      <p:grpSp>
        <p:nvGrpSpPr>
          <p:cNvPr id="7" name="Group 22"/>
          <p:cNvGrpSpPr>
            <a:grpSpLocks/>
          </p:cNvGrpSpPr>
          <p:nvPr/>
        </p:nvGrpSpPr>
        <p:grpSpPr bwMode="auto">
          <a:xfrm>
            <a:off x="2208213" y="2565400"/>
            <a:ext cx="2363787" cy="2146300"/>
            <a:chOff x="0" y="0"/>
            <a:chExt cx="1773781" cy="1609411"/>
          </a:xfrm>
        </p:grpSpPr>
        <p:grpSp>
          <p:nvGrpSpPr>
            <p:cNvPr id="86052" name="Group 23"/>
            <p:cNvGrpSpPr>
              <a:grpSpLocks/>
            </p:cNvGrpSpPr>
            <p:nvPr/>
          </p:nvGrpSpPr>
          <p:grpSpPr bwMode="auto">
            <a:xfrm>
              <a:off x="0" y="0"/>
              <a:ext cx="1773781" cy="1609411"/>
              <a:chOff x="0" y="0"/>
              <a:chExt cx="1773781" cy="1609411"/>
            </a:xfrm>
          </p:grpSpPr>
          <p:sp>
            <p:nvSpPr>
              <p:cNvPr id="86054"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6055"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86053" name="TextBox 27"/>
            <p:cNvSpPr>
              <a:spLocks noChangeArrowheads="1"/>
            </p:cNvSpPr>
            <p:nvPr/>
          </p:nvSpPr>
          <p:spPr bwMode="auto">
            <a:xfrm>
              <a:off x="681551" y="543095"/>
              <a:ext cx="509015"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02</a:t>
              </a:r>
              <a:endParaRPr lang="zh-CN" altLang="en-US" sz="3700">
                <a:solidFill>
                  <a:srgbClr val="FFFFFF"/>
                </a:solidFill>
                <a:latin typeface="Impact" pitchFamily="34" charset="0"/>
                <a:sym typeface="Impact" pitchFamily="34" charset="0"/>
              </a:endParaRPr>
            </a:p>
          </p:txBody>
        </p:sp>
      </p:grpSp>
      <p:grpSp>
        <p:nvGrpSpPr>
          <p:cNvPr id="9" name="Group 27"/>
          <p:cNvGrpSpPr>
            <a:grpSpLocks/>
          </p:cNvGrpSpPr>
          <p:nvPr/>
        </p:nvGrpSpPr>
        <p:grpSpPr bwMode="auto">
          <a:xfrm>
            <a:off x="479425" y="2565400"/>
            <a:ext cx="2365375" cy="2146300"/>
            <a:chOff x="0" y="0"/>
            <a:chExt cx="1773781" cy="1609411"/>
          </a:xfrm>
        </p:grpSpPr>
        <p:grpSp>
          <p:nvGrpSpPr>
            <p:cNvPr id="86048" name="Group 28"/>
            <p:cNvGrpSpPr>
              <a:grpSpLocks/>
            </p:cNvGrpSpPr>
            <p:nvPr/>
          </p:nvGrpSpPr>
          <p:grpSpPr bwMode="auto">
            <a:xfrm>
              <a:off x="0" y="0"/>
              <a:ext cx="1773781" cy="1609411"/>
              <a:chOff x="0" y="0"/>
              <a:chExt cx="1773781" cy="1609411"/>
            </a:xfrm>
          </p:grpSpPr>
          <p:sp>
            <p:nvSpPr>
              <p:cNvPr id="86050"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6051"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86049" name="TextBox 33"/>
            <p:cNvSpPr>
              <a:spLocks noChangeArrowheads="1"/>
            </p:cNvSpPr>
            <p:nvPr/>
          </p:nvSpPr>
          <p:spPr bwMode="auto">
            <a:xfrm>
              <a:off x="681551" y="543095"/>
              <a:ext cx="465299"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01</a:t>
              </a:r>
              <a:endParaRPr lang="zh-CN" altLang="en-US" sz="3700">
                <a:solidFill>
                  <a:srgbClr val="FFFFFF"/>
                </a:solidFill>
                <a:latin typeface="Impact" pitchFamily="34" charset="0"/>
                <a:sym typeface="Impact" pitchFamily="34" charset="0"/>
              </a:endParaRPr>
            </a:p>
          </p:txBody>
        </p:sp>
      </p:grpSp>
      <p:sp>
        <p:nvSpPr>
          <p:cNvPr id="76832" name="直接连接符 36"/>
          <p:cNvSpPr>
            <a:spLocks noChangeShapeType="1"/>
          </p:cNvSpPr>
          <p:nvPr/>
        </p:nvSpPr>
        <p:spPr bwMode="auto">
          <a:xfrm flipV="1">
            <a:off x="1703388" y="1343025"/>
            <a:ext cx="0" cy="1166813"/>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6833" name="矩形 1"/>
          <p:cNvSpPr>
            <a:spLocks noChangeArrowheads="1"/>
          </p:cNvSpPr>
          <p:nvPr/>
        </p:nvSpPr>
        <p:spPr bwMode="auto">
          <a:xfrm>
            <a:off x="1774825" y="1414463"/>
            <a:ext cx="25241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600" b="1">
                <a:latin typeface="微软雅黑" pitchFamily="34" charset="-122"/>
                <a:ea typeface="微软雅黑" pitchFamily="34" charset="-122"/>
              </a:rPr>
              <a:t>组织集中学习，打牢思想基础</a:t>
            </a:r>
          </a:p>
        </p:txBody>
      </p:sp>
      <p:sp>
        <p:nvSpPr>
          <p:cNvPr id="76834" name="直接连接符 38"/>
          <p:cNvSpPr>
            <a:spLocks noChangeShapeType="1"/>
          </p:cNvSpPr>
          <p:nvPr/>
        </p:nvSpPr>
        <p:spPr bwMode="auto">
          <a:xfrm flipV="1">
            <a:off x="3432175" y="4799013"/>
            <a:ext cx="0" cy="1165225"/>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6835" name="矩形 1"/>
          <p:cNvSpPr>
            <a:spLocks noChangeArrowheads="1"/>
          </p:cNvSpPr>
          <p:nvPr/>
        </p:nvSpPr>
        <p:spPr bwMode="auto">
          <a:xfrm>
            <a:off x="839788" y="5086350"/>
            <a:ext cx="2525712"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600" b="1">
                <a:latin typeface="微软雅黑" pitchFamily="34" charset="-122"/>
                <a:ea typeface="微软雅黑" pitchFamily="34" charset="-122"/>
              </a:rPr>
              <a:t>开展谈心谈话，广泛征求意见</a:t>
            </a:r>
          </a:p>
        </p:txBody>
      </p:sp>
      <p:sp>
        <p:nvSpPr>
          <p:cNvPr id="76836" name="直接连接符 40"/>
          <p:cNvSpPr>
            <a:spLocks noChangeShapeType="1"/>
          </p:cNvSpPr>
          <p:nvPr/>
        </p:nvSpPr>
        <p:spPr bwMode="auto">
          <a:xfrm flipV="1">
            <a:off x="5159375" y="1343025"/>
            <a:ext cx="1588" cy="1166813"/>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6837" name="矩形 1"/>
          <p:cNvSpPr>
            <a:spLocks noChangeArrowheads="1"/>
          </p:cNvSpPr>
          <p:nvPr/>
        </p:nvSpPr>
        <p:spPr bwMode="auto">
          <a:xfrm>
            <a:off x="5173663" y="1604963"/>
            <a:ext cx="2525712"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600" b="1">
                <a:latin typeface="微软雅黑" pitchFamily="34" charset="-122"/>
                <a:ea typeface="微软雅黑" pitchFamily="34" charset="-122"/>
              </a:rPr>
              <a:t>对照党章标准，找准找实突出问题</a:t>
            </a:r>
          </a:p>
        </p:txBody>
      </p:sp>
      <p:sp>
        <p:nvSpPr>
          <p:cNvPr id="76838" name="直接连接符 43"/>
          <p:cNvSpPr>
            <a:spLocks noChangeShapeType="1"/>
          </p:cNvSpPr>
          <p:nvPr/>
        </p:nvSpPr>
        <p:spPr bwMode="auto">
          <a:xfrm flipV="1">
            <a:off x="6888163" y="4799013"/>
            <a:ext cx="0" cy="1165225"/>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6839" name="矩形 1"/>
          <p:cNvSpPr>
            <a:spLocks noChangeArrowheads="1"/>
          </p:cNvSpPr>
          <p:nvPr/>
        </p:nvSpPr>
        <p:spPr bwMode="auto">
          <a:xfrm>
            <a:off x="4224338" y="4943475"/>
            <a:ext cx="2525712"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600" b="1">
                <a:latin typeface="微软雅黑" pitchFamily="34" charset="-122"/>
                <a:ea typeface="微软雅黑" pitchFamily="34" charset="-122"/>
              </a:rPr>
              <a:t>召开支委会，开展批评和自我批评</a:t>
            </a:r>
          </a:p>
        </p:txBody>
      </p:sp>
      <p:sp>
        <p:nvSpPr>
          <p:cNvPr id="76840" name="直接连接符 51"/>
          <p:cNvSpPr>
            <a:spLocks noChangeShapeType="1"/>
          </p:cNvSpPr>
          <p:nvPr/>
        </p:nvSpPr>
        <p:spPr bwMode="auto">
          <a:xfrm flipV="1">
            <a:off x="8616950" y="1343025"/>
            <a:ext cx="0" cy="1166813"/>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6841" name="矩形 1"/>
          <p:cNvSpPr>
            <a:spLocks noChangeArrowheads="1"/>
          </p:cNvSpPr>
          <p:nvPr/>
        </p:nvSpPr>
        <p:spPr bwMode="auto">
          <a:xfrm>
            <a:off x="8904288" y="1630363"/>
            <a:ext cx="25241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600" b="1">
                <a:latin typeface="微软雅黑" pitchFamily="34" charset="-122"/>
                <a:ea typeface="微软雅黑" pitchFamily="34" charset="-122"/>
              </a:rPr>
              <a:t>召开党员大会，民主评议党员</a:t>
            </a:r>
          </a:p>
        </p:txBody>
      </p:sp>
      <p:grpSp>
        <p:nvGrpSpPr>
          <p:cNvPr id="11" name="Group 42"/>
          <p:cNvGrpSpPr>
            <a:grpSpLocks/>
          </p:cNvGrpSpPr>
          <p:nvPr/>
        </p:nvGrpSpPr>
        <p:grpSpPr bwMode="auto">
          <a:xfrm>
            <a:off x="9120188" y="2565400"/>
            <a:ext cx="2363787" cy="2146300"/>
            <a:chOff x="0" y="0"/>
            <a:chExt cx="1773781" cy="1609411"/>
          </a:xfrm>
        </p:grpSpPr>
        <p:grpSp>
          <p:nvGrpSpPr>
            <p:cNvPr id="86044" name="Group 43"/>
            <p:cNvGrpSpPr>
              <a:grpSpLocks/>
            </p:cNvGrpSpPr>
            <p:nvPr/>
          </p:nvGrpSpPr>
          <p:grpSpPr bwMode="auto">
            <a:xfrm>
              <a:off x="0" y="0"/>
              <a:ext cx="1773781" cy="1609411"/>
              <a:chOff x="0" y="0"/>
              <a:chExt cx="1773781" cy="1609411"/>
            </a:xfrm>
          </p:grpSpPr>
          <p:sp>
            <p:nvSpPr>
              <p:cNvPr id="86046" name="右箭头 55"/>
              <p:cNvSpPr>
                <a:spLocks noChangeArrowheads="1"/>
              </p:cNvSpPr>
              <p:nvPr/>
            </p:nvSpPr>
            <p:spPr bwMode="auto">
              <a:xfrm>
                <a:off x="102604" y="362687"/>
                <a:ext cx="1671177" cy="911035"/>
              </a:xfrm>
              <a:custGeom>
                <a:avLst/>
                <a:gdLst>
                  <a:gd name="T0" fmla="*/ 3880 w 1671177"/>
                  <a:gd name="T1" fmla="*/ 0 h 911035"/>
                  <a:gd name="T2" fmla="*/ 1322002 w 1671177"/>
                  <a:gd name="T3" fmla="*/ 0 h 911035"/>
                  <a:gd name="T4" fmla="*/ 1577267 w 1671177"/>
                  <a:gd name="T5" fmla="*/ 260936 h 911035"/>
                  <a:gd name="T6" fmla="*/ 1589104 w 1671177"/>
                  <a:gd name="T7" fmla="*/ 624038 h 911035"/>
                  <a:gd name="T8" fmla="*/ 1297607 w 1671177"/>
                  <a:gd name="T9" fmla="*/ 911035 h 911035"/>
                  <a:gd name="T10" fmla="*/ 609562 w 1671177"/>
                  <a:gd name="T11" fmla="*/ 911035 h 911035"/>
                  <a:gd name="T12" fmla="*/ 582967 w 1671177"/>
                  <a:gd name="T13" fmla="*/ 909006 h 911035"/>
                  <a:gd name="T14" fmla="*/ 0 w 1671177"/>
                  <a:gd name="T15" fmla="*/ 908746 h 911035"/>
                  <a:gd name="T16" fmla="*/ 266330 w 1671177"/>
                  <a:gd name="T17" fmla="*/ 630839 h 911035"/>
                  <a:gd name="T18" fmla="*/ 287045 w 1671177"/>
                  <a:gd name="T19" fmla="*/ 287570 h 911035"/>
                  <a:gd name="T20" fmla="*/ 3880 w 1671177"/>
                  <a:gd name="T21" fmla="*/ 0 h 91103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1177"/>
                  <a:gd name="T34" fmla="*/ 0 h 911035"/>
                  <a:gd name="T35" fmla="*/ 1671177 w 1671177"/>
                  <a:gd name="T36" fmla="*/ 911035 h 91103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lnTo>
                      <a:pt x="3880" y="0"/>
                    </a:lnTo>
                    <a:close/>
                  </a:path>
                </a:pathLst>
              </a:custGeom>
              <a:solidFill>
                <a:srgbClr val="000000">
                  <a:alpha val="1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86047" name="右箭头 55"/>
              <p:cNvSpPr>
                <a:spLocks noChangeArrowheads="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1177"/>
                  <a:gd name="T40" fmla="*/ 0 h 1609411"/>
                  <a:gd name="T41" fmla="*/ 1671177 w 1671177"/>
                  <a:gd name="T42" fmla="*/ 1609411 h 16094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86045" name="TextBox 22"/>
            <p:cNvSpPr>
              <a:spLocks noChangeArrowheads="1"/>
            </p:cNvSpPr>
            <p:nvPr/>
          </p:nvSpPr>
          <p:spPr bwMode="auto">
            <a:xfrm>
              <a:off x="681551" y="543095"/>
              <a:ext cx="518638" cy="49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sz="3700">
                  <a:solidFill>
                    <a:srgbClr val="FFFFFF"/>
                  </a:solidFill>
                  <a:latin typeface="Impact" pitchFamily="34" charset="0"/>
                  <a:sym typeface="Impact" pitchFamily="34" charset="0"/>
                </a:rPr>
                <a:t>0</a:t>
              </a:r>
              <a:r>
                <a:rPr lang="zh-CN" altLang="en-US" sz="3700">
                  <a:solidFill>
                    <a:srgbClr val="FFFFFF"/>
                  </a:solidFill>
                  <a:latin typeface="Impact" pitchFamily="34" charset="0"/>
                  <a:sym typeface="Impact" pitchFamily="34" charset="0"/>
                </a:rPr>
                <a:t>6</a:t>
              </a:r>
            </a:p>
          </p:txBody>
        </p:sp>
      </p:grpSp>
      <p:sp>
        <p:nvSpPr>
          <p:cNvPr id="76847" name="直接连接符 51"/>
          <p:cNvSpPr>
            <a:spLocks noChangeShapeType="1"/>
          </p:cNvSpPr>
          <p:nvPr/>
        </p:nvSpPr>
        <p:spPr bwMode="auto">
          <a:xfrm flipV="1">
            <a:off x="10344150" y="4799013"/>
            <a:ext cx="0" cy="1166812"/>
          </a:xfrm>
          <a:prstGeom prst="line">
            <a:avLst/>
          </a:prstGeom>
          <a:noFill/>
          <a:ln w="6350">
            <a:solidFill>
              <a:srgbClr val="003860">
                <a:alpha val="78822"/>
              </a:srgbClr>
            </a:solidFill>
            <a:prstDash val="sysDash"/>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76848" name="矩形 1"/>
          <p:cNvSpPr>
            <a:spLocks noChangeArrowheads="1"/>
          </p:cNvSpPr>
          <p:nvPr/>
        </p:nvSpPr>
        <p:spPr bwMode="auto">
          <a:xfrm>
            <a:off x="8328025" y="5230813"/>
            <a:ext cx="187166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just" eaLnBrk="1" hangingPunct="1"/>
            <a:r>
              <a:rPr lang="zh-CN" altLang="en-US" sz="1600" b="1">
                <a:latin typeface="微软雅黑" pitchFamily="34" charset="-122"/>
                <a:ea typeface="微软雅黑" pitchFamily="34" charset="-122"/>
              </a:rPr>
              <a:t>作出组织评定，抓好问题整改</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808"/>
                                        </p:tgtEl>
                                        <p:attrNameLst>
                                          <p:attrName>style.visibility</p:attrName>
                                        </p:attrNameLst>
                                      </p:cBhvr>
                                      <p:to>
                                        <p:strVal val="visible"/>
                                      </p:to>
                                    </p:set>
                                    <p:animEffect>
                                      <p:cBhvr>
                                        <p:cTn id="7" dur="500"/>
                                        <p:tgtEl>
                                          <p:spTgt spid="76808"/>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0-#ppt_w/2"/>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childTnLst>
                                </p:cTn>
                              </p:par>
                              <p:par>
                                <p:cTn id="13" presetID="12" presetClass="entr" presetSubtype="8"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p:tgtEl>
                                          <p:spTgt spid="7"/>
                                        </p:tgtEl>
                                        <p:attrNameLst>
                                          <p:attrName>ppt_x</p:attrName>
                                        </p:attrNameLst>
                                      </p:cBhvr>
                                      <p:tavLst>
                                        <p:tav tm="0">
                                          <p:val>
                                            <p:strVal val="#ppt_x-#ppt_w*1.125000"/>
                                          </p:val>
                                        </p:tav>
                                        <p:tav tm="100000">
                                          <p:val>
                                            <p:strVal val="#ppt_x"/>
                                          </p:val>
                                        </p:tav>
                                      </p:tavLst>
                                    </p:anim>
                                    <p:animEffect>
                                      <p:cBhvr>
                                        <p:cTn id="16" dur="500"/>
                                        <p:tgtEl>
                                          <p:spTgt spid="7"/>
                                        </p:tgtEl>
                                      </p:cBhvr>
                                    </p:animEffect>
                                  </p:childTnLst>
                                </p:cTn>
                              </p:par>
                              <p:par>
                                <p:cTn id="17" presetID="12" presetClass="entr" presetSubtype="8" fill="hold" nodeType="withEffect">
                                  <p:stCondLst>
                                    <p:cond delay="4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p:tgtEl>
                                          <p:spTgt spid="5"/>
                                        </p:tgtEl>
                                        <p:attrNameLst>
                                          <p:attrName>ppt_x</p:attrName>
                                        </p:attrNameLst>
                                      </p:cBhvr>
                                      <p:tavLst>
                                        <p:tav tm="0">
                                          <p:val>
                                            <p:strVal val="#ppt_x-#ppt_w*1.125000"/>
                                          </p:val>
                                        </p:tav>
                                        <p:tav tm="100000">
                                          <p:val>
                                            <p:strVal val="#ppt_x"/>
                                          </p:val>
                                        </p:tav>
                                      </p:tavLst>
                                    </p:anim>
                                    <p:animEffect>
                                      <p:cBhvr>
                                        <p:cTn id="20" dur="500"/>
                                        <p:tgtEl>
                                          <p:spTgt spid="5"/>
                                        </p:tgtEl>
                                      </p:cBhvr>
                                    </p:animEffect>
                                  </p:childTnLst>
                                </p:cTn>
                              </p:par>
                              <p:par>
                                <p:cTn id="21" presetID="12" presetClass="entr" presetSubtype="8" fill="hold" nodeType="withEffect">
                                  <p:stCondLst>
                                    <p:cond delay="60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p:tgtEl>
                                          <p:spTgt spid="3"/>
                                        </p:tgtEl>
                                        <p:attrNameLst>
                                          <p:attrName>ppt_x</p:attrName>
                                        </p:attrNameLst>
                                      </p:cBhvr>
                                      <p:tavLst>
                                        <p:tav tm="0">
                                          <p:val>
                                            <p:strVal val="#ppt_x-#ppt_w*1.125000"/>
                                          </p:val>
                                        </p:tav>
                                        <p:tav tm="100000">
                                          <p:val>
                                            <p:strVal val="#ppt_x"/>
                                          </p:val>
                                        </p:tav>
                                      </p:tavLst>
                                    </p:anim>
                                    <p:animEffect>
                                      <p:cBhvr>
                                        <p:cTn id="24" dur="500"/>
                                        <p:tgtEl>
                                          <p:spTgt spid="3"/>
                                        </p:tgtEl>
                                      </p:cBhvr>
                                    </p:animEffect>
                                  </p:childTnLst>
                                </p:cTn>
                              </p:par>
                              <p:par>
                                <p:cTn id="25" presetID="12" presetClass="entr" presetSubtype="8" fill="hold" nodeType="withEffect">
                                  <p:stCondLst>
                                    <p:cond delay="80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p:tgtEl>
                                          <p:spTgt spid="2"/>
                                        </p:tgtEl>
                                        <p:attrNameLst>
                                          <p:attrName>ppt_x</p:attrName>
                                        </p:attrNameLst>
                                      </p:cBhvr>
                                      <p:tavLst>
                                        <p:tav tm="0">
                                          <p:val>
                                            <p:strVal val="#ppt_x-#ppt_w*1.125000"/>
                                          </p:val>
                                        </p:tav>
                                        <p:tav tm="100000">
                                          <p:val>
                                            <p:strVal val="#ppt_x"/>
                                          </p:val>
                                        </p:tav>
                                      </p:tavLst>
                                    </p:anim>
                                    <p:animEffect>
                                      <p:cBhvr>
                                        <p:cTn id="28" dur="500"/>
                                        <p:tgtEl>
                                          <p:spTgt spid="2"/>
                                        </p:tgtEl>
                                      </p:cBhvr>
                                    </p:animEffect>
                                  </p:childTnLst>
                                </p:cTn>
                              </p:par>
                            </p:childTnLst>
                          </p:cTn>
                        </p:par>
                        <p:par>
                          <p:cTn id="29" fill="hold" nodeType="afterGroup">
                            <p:stCondLst>
                              <p:cond delay="1800"/>
                            </p:stCondLst>
                            <p:childTnLst>
                              <p:par>
                                <p:cTn id="30" presetID="22" presetClass="entr" presetSubtype="4" fill="hold" grpId="0" nodeType="afterEffect">
                                  <p:stCondLst>
                                    <p:cond delay="0"/>
                                  </p:stCondLst>
                                  <p:childTnLst>
                                    <p:set>
                                      <p:cBhvr>
                                        <p:cTn id="31" dur="1" fill="hold">
                                          <p:stCondLst>
                                            <p:cond delay="0"/>
                                          </p:stCondLst>
                                        </p:cTn>
                                        <p:tgtEl>
                                          <p:spTgt spid="76832"/>
                                        </p:tgtEl>
                                        <p:attrNameLst>
                                          <p:attrName>style.visibility</p:attrName>
                                        </p:attrNameLst>
                                      </p:cBhvr>
                                      <p:to>
                                        <p:strVal val="visible"/>
                                      </p:to>
                                    </p:set>
                                    <p:animEffect>
                                      <p:cBhvr>
                                        <p:cTn id="32" dur="500"/>
                                        <p:tgtEl>
                                          <p:spTgt spid="76832"/>
                                        </p:tgtEl>
                                      </p:cBhvr>
                                    </p:animEffect>
                                  </p:childTnLst>
                                </p:cTn>
                              </p:par>
                            </p:childTnLst>
                          </p:cTn>
                        </p:par>
                        <p:par>
                          <p:cTn id="33" fill="hold" nodeType="afterGroup">
                            <p:stCondLst>
                              <p:cond delay="2300"/>
                            </p:stCondLst>
                            <p:childTnLst>
                              <p:par>
                                <p:cTn id="34" presetID="2" presetClass="entr" presetSubtype="8" fill="hold" grpId="0" nodeType="afterEffect">
                                  <p:stCondLst>
                                    <p:cond delay="0"/>
                                  </p:stCondLst>
                                  <p:childTnLst>
                                    <p:set>
                                      <p:cBhvr>
                                        <p:cTn id="35" dur="1" fill="hold">
                                          <p:stCondLst>
                                            <p:cond delay="0"/>
                                          </p:stCondLst>
                                        </p:cTn>
                                        <p:tgtEl>
                                          <p:spTgt spid="76833"/>
                                        </p:tgtEl>
                                        <p:attrNameLst>
                                          <p:attrName>style.visibility</p:attrName>
                                        </p:attrNameLst>
                                      </p:cBhvr>
                                      <p:to>
                                        <p:strVal val="visible"/>
                                      </p:to>
                                    </p:set>
                                    <p:anim calcmode="lin" valueType="num">
                                      <p:cBhvr>
                                        <p:cTn id="36" dur="300" fill="hold"/>
                                        <p:tgtEl>
                                          <p:spTgt spid="76833"/>
                                        </p:tgtEl>
                                        <p:attrNameLst>
                                          <p:attrName>ppt_x</p:attrName>
                                        </p:attrNameLst>
                                      </p:cBhvr>
                                      <p:tavLst>
                                        <p:tav tm="0">
                                          <p:val>
                                            <p:strVal val="0-#ppt_w/2"/>
                                          </p:val>
                                        </p:tav>
                                        <p:tav tm="100000">
                                          <p:val>
                                            <p:strVal val="#ppt_x"/>
                                          </p:val>
                                        </p:tav>
                                      </p:tavLst>
                                    </p:anim>
                                    <p:anim calcmode="lin" valueType="num">
                                      <p:cBhvr>
                                        <p:cTn id="37" dur="300" fill="hold"/>
                                        <p:tgtEl>
                                          <p:spTgt spid="76833"/>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2600"/>
                            </p:stCondLst>
                            <p:childTnLst>
                              <p:par>
                                <p:cTn id="39" presetID="22" presetClass="entr" presetSubtype="4" fill="hold" grpId="0" nodeType="afterEffect">
                                  <p:stCondLst>
                                    <p:cond delay="0"/>
                                  </p:stCondLst>
                                  <p:childTnLst>
                                    <p:set>
                                      <p:cBhvr>
                                        <p:cTn id="40" dur="1" fill="hold">
                                          <p:stCondLst>
                                            <p:cond delay="0"/>
                                          </p:stCondLst>
                                        </p:cTn>
                                        <p:tgtEl>
                                          <p:spTgt spid="76834"/>
                                        </p:tgtEl>
                                        <p:attrNameLst>
                                          <p:attrName>style.visibility</p:attrName>
                                        </p:attrNameLst>
                                      </p:cBhvr>
                                      <p:to>
                                        <p:strVal val="visible"/>
                                      </p:to>
                                    </p:set>
                                    <p:animEffect>
                                      <p:cBhvr>
                                        <p:cTn id="41" dur="500"/>
                                        <p:tgtEl>
                                          <p:spTgt spid="76834"/>
                                        </p:tgtEl>
                                      </p:cBhvr>
                                    </p:animEffect>
                                  </p:childTnLst>
                                </p:cTn>
                              </p:par>
                            </p:childTnLst>
                          </p:cTn>
                        </p:par>
                        <p:par>
                          <p:cTn id="42" fill="hold" nodeType="afterGroup">
                            <p:stCondLst>
                              <p:cond delay="3100"/>
                            </p:stCondLst>
                            <p:childTnLst>
                              <p:par>
                                <p:cTn id="43" presetID="2" presetClass="entr" presetSubtype="8" fill="hold" grpId="0" nodeType="afterEffect">
                                  <p:stCondLst>
                                    <p:cond delay="0"/>
                                  </p:stCondLst>
                                  <p:childTnLst>
                                    <p:set>
                                      <p:cBhvr>
                                        <p:cTn id="44" dur="1" fill="hold">
                                          <p:stCondLst>
                                            <p:cond delay="0"/>
                                          </p:stCondLst>
                                        </p:cTn>
                                        <p:tgtEl>
                                          <p:spTgt spid="76835"/>
                                        </p:tgtEl>
                                        <p:attrNameLst>
                                          <p:attrName>style.visibility</p:attrName>
                                        </p:attrNameLst>
                                      </p:cBhvr>
                                      <p:to>
                                        <p:strVal val="visible"/>
                                      </p:to>
                                    </p:set>
                                    <p:anim calcmode="lin" valueType="num">
                                      <p:cBhvr>
                                        <p:cTn id="45" dur="300" fill="hold"/>
                                        <p:tgtEl>
                                          <p:spTgt spid="76835"/>
                                        </p:tgtEl>
                                        <p:attrNameLst>
                                          <p:attrName>ppt_x</p:attrName>
                                        </p:attrNameLst>
                                      </p:cBhvr>
                                      <p:tavLst>
                                        <p:tav tm="0">
                                          <p:val>
                                            <p:strVal val="0-#ppt_w/2"/>
                                          </p:val>
                                        </p:tav>
                                        <p:tav tm="100000">
                                          <p:val>
                                            <p:strVal val="#ppt_x"/>
                                          </p:val>
                                        </p:tav>
                                      </p:tavLst>
                                    </p:anim>
                                    <p:anim calcmode="lin" valueType="num">
                                      <p:cBhvr>
                                        <p:cTn id="46" dur="300" fill="hold"/>
                                        <p:tgtEl>
                                          <p:spTgt spid="76835"/>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3400"/>
                            </p:stCondLst>
                            <p:childTnLst>
                              <p:par>
                                <p:cTn id="48" presetID="22" presetClass="entr" presetSubtype="4" fill="hold" grpId="0" nodeType="afterEffect">
                                  <p:stCondLst>
                                    <p:cond delay="0"/>
                                  </p:stCondLst>
                                  <p:childTnLst>
                                    <p:set>
                                      <p:cBhvr>
                                        <p:cTn id="49" dur="1" fill="hold">
                                          <p:stCondLst>
                                            <p:cond delay="0"/>
                                          </p:stCondLst>
                                        </p:cTn>
                                        <p:tgtEl>
                                          <p:spTgt spid="76836"/>
                                        </p:tgtEl>
                                        <p:attrNameLst>
                                          <p:attrName>style.visibility</p:attrName>
                                        </p:attrNameLst>
                                      </p:cBhvr>
                                      <p:to>
                                        <p:strVal val="visible"/>
                                      </p:to>
                                    </p:set>
                                    <p:animEffect>
                                      <p:cBhvr>
                                        <p:cTn id="50" dur="500"/>
                                        <p:tgtEl>
                                          <p:spTgt spid="76836"/>
                                        </p:tgtEl>
                                      </p:cBhvr>
                                    </p:animEffect>
                                  </p:childTnLst>
                                </p:cTn>
                              </p:par>
                            </p:childTnLst>
                          </p:cTn>
                        </p:par>
                        <p:par>
                          <p:cTn id="51" fill="hold" nodeType="afterGroup">
                            <p:stCondLst>
                              <p:cond delay="3900"/>
                            </p:stCondLst>
                            <p:childTnLst>
                              <p:par>
                                <p:cTn id="52" presetID="2" presetClass="entr" presetSubtype="8" fill="hold" grpId="0" nodeType="afterEffect">
                                  <p:stCondLst>
                                    <p:cond delay="0"/>
                                  </p:stCondLst>
                                  <p:childTnLst>
                                    <p:set>
                                      <p:cBhvr>
                                        <p:cTn id="53" dur="1" fill="hold">
                                          <p:stCondLst>
                                            <p:cond delay="0"/>
                                          </p:stCondLst>
                                        </p:cTn>
                                        <p:tgtEl>
                                          <p:spTgt spid="76837"/>
                                        </p:tgtEl>
                                        <p:attrNameLst>
                                          <p:attrName>style.visibility</p:attrName>
                                        </p:attrNameLst>
                                      </p:cBhvr>
                                      <p:to>
                                        <p:strVal val="visible"/>
                                      </p:to>
                                    </p:set>
                                    <p:anim calcmode="lin" valueType="num">
                                      <p:cBhvr>
                                        <p:cTn id="54" dur="300" fill="hold"/>
                                        <p:tgtEl>
                                          <p:spTgt spid="76837"/>
                                        </p:tgtEl>
                                        <p:attrNameLst>
                                          <p:attrName>ppt_x</p:attrName>
                                        </p:attrNameLst>
                                      </p:cBhvr>
                                      <p:tavLst>
                                        <p:tav tm="0">
                                          <p:val>
                                            <p:strVal val="0-#ppt_w/2"/>
                                          </p:val>
                                        </p:tav>
                                        <p:tav tm="100000">
                                          <p:val>
                                            <p:strVal val="#ppt_x"/>
                                          </p:val>
                                        </p:tav>
                                      </p:tavLst>
                                    </p:anim>
                                    <p:anim calcmode="lin" valueType="num">
                                      <p:cBhvr>
                                        <p:cTn id="55" dur="300" fill="hold"/>
                                        <p:tgtEl>
                                          <p:spTgt spid="76837"/>
                                        </p:tgtEl>
                                        <p:attrNameLst>
                                          <p:attrName>ppt_y</p:attrName>
                                        </p:attrNameLst>
                                      </p:cBhvr>
                                      <p:tavLst>
                                        <p:tav tm="0">
                                          <p:val>
                                            <p:strVal val="#ppt_y"/>
                                          </p:val>
                                        </p:tav>
                                        <p:tav tm="100000">
                                          <p:val>
                                            <p:strVal val="#ppt_y"/>
                                          </p:val>
                                        </p:tav>
                                      </p:tavLst>
                                    </p:anim>
                                  </p:childTnLst>
                                </p:cTn>
                              </p:par>
                            </p:childTnLst>
                          </p:cTn>
                        </p:par>
                        <p:par>
                          <p:cTn id="56" fill="hold" nodeType="afterGroup">
                            <p:stCondLst>
                              <p:cond delay="4200"/>
                            </p:stCondLst>
                            <p:childTnLst>
                              <p:par>
                                <p:cTn id="57" presetID="22" presetClass="entr" presetSubtype="4" fill="hold" grpId="0" nodeType="afterEffect">
                                  <p:stCondLst>
                                    <p:cond delay="0"/>
                                  </p:stCondLst>
                                  <p:childTnLst>
                                    <p:set>
                                      <p:cBhvr>
                                        <p:cTn id="58" dur="1" fill="hold">
                                          <p:stCondLst>
                                            <p:cond delay="0"/>
                                          </p:stCondLst>
                                        </p:cTn>
                                        <p:tgtEl>
                                          <p:spTgt spid="76838"/>
                                        </p:tgtEl>
                                        <p:attrNameLst>
                                          <p:attrName>style.visibility</p:attrName>
                                        </p:attrNameLst>
                                      </p:cBhvr>
                                      <p:to>
                                        <p:strVal val="visible"/>
                                      </p:to>
                                    </p:set>
                                    <p:animEffect>
                                      <p:cBhvr>
                                        <p:cTn id="59" dur="500"/>
                                        <p:tgtEl>
                                          <p:spTgt spid="76838"/>
                                        </p:tgtEl>
                                      </p:cBhvr>
                                    </p:animEffect>
                                  </p:childTnLst>
                                </p:cTn>
                              </p:par>
                            </p:childTnLst>
                          </p:cTn>
                        </p:par>
                        <p:par>
                          <p:cTn id="60" fill="hold" nodeType="afterGroup">
                            <p:stCondLst>
                              <p:cond delay="4700"/>
                            </p:stCondLst>
                            <p:childTnLst>
                              <p:par>
                                <p:cTn id="61" presetID="2" presetClass="entr" presetSubtype="8" fill="hold" grpId="0" nodeType="afterEffect">
                                  <p:stCondLst>
                                    <p:cond delay="0"/>
                                  </p:stCondLst>
                                  <p:childTnLst>
                                    <p:set>
                                      <p:cBhvr>
                                        <p:cTn id="62" dur="1" fill="hold">
                                          <p:stCondLst>
                                            <p:cond delay="0"/>
                                          </p:stCondLst>
                                        </p:cTn>
                                        <p:tgtEl>
                                          <p:spTgt spid="76839"/>
                                        </p:tgtEl>
                                        <p:attrNameLst>
                                          <p:attrName>style.visibility</p:attrName>
                                        </p:attrNameLst>
                                      </p:cBhvr>
                                      <p:to>
                                        <p:strVal val="visible"/>
                                      </p:to>
                                    </p:set>
                                    <p:anim calcmode="lin" valueType="num">
                                      <p:cBhvr>
                                        <p:cTn id="63" dur="300" fill="hold"/>
                                        <p:tgtEl>
                                          <p:spTgt spid="76839"/>
                                        </p:tgtEl>
                                        <p:attrNameLst>
                                          <p:attrName>ppt_x</p:attrName>
                                        </p:attrNameLst>
                                      </p:cBhvr>
                                      <p:tavLst>
                                        <p:tav tm="0">
                                          <p:val>
                                            <p:strVal val="0-#ppt_w/2"/>
                                          </p:val>
                                        </p:tav>
                                        <p:tav tm="100000">
                                          <p:val>
                                            <p:strVal val="#ppt_x"/>
                                          </p:val>
                                        </p:tav>
                                      </p:tavLst>
                                    </p:anim>
                                    <p:anim calcmode="lin" valueType="num">
                                      <p:cBhvr>
                                        <p:cTn id="64" dur="300" fill="hold"/>
                                        <p:tgtEl>
                                          <p:spTgt spid="76839"/>
                                        </p:tgtEl>
                                        <p:attrNameLst>
                                          <p:attrName>ppt_y</p:attrName>
                                        </p:attrNameLst>
                                      </p:cBhvr>
                                      <p:tavLst>
                                        <p:tav tm="0">
                                          <p:val>
                                            <p:strVal val="#ppt_y"/>
                                          </p:val>
                                        </p:tav>
                                        <p:tav tm="100000">
                                          <p:val>
                                            <p:strVal val="#ppt_y"/>
                                          </p:val>
                                        </p:tav>
                                      </p:tavLst>
                                    </p:anim>
                                  </p:childTnLst>
                                </p:cTn>
                              </p:par>
                            </p:childTnLst>
                          </p:cTn>
                        </p:par>
                        <p:par>
                          <p:cTn id="65" fill="hold" nodeType="afterGroup">
                            <p:stCondLst>
                              <p:cond delay="5000"/>
                            </p:stCondLst>
                            <p:childTnLst>
                              <p:par>
                                <p:cTn id="66" presetID="22" presetClass="entr" presetSubtype="4" fill="hold" grpId="0" nodeType="afterEffect">
                                  <p:stCondLst>
                                    <p:cond delay="0"/>
                                  </p:stCondLst>
                                  <p:childTnLst>
                                    <p:set>
                                      <p:cBhvr>
                                        <p:cTn id="67" dur="1" fill="hold">
                                          <p:stCondLst>
                                            <p:cond delay="0"/>
                                          </p:stCondLst>
                                        </p:cTn>
                                        <p:tgtEl>
                                          <p:spTgt spid="76840"/>
                                        </p:tgtEl>
                                        <p:attrNameLst>
                                          <p:attrName>style.visibility</p:attrName>
                                        </p:attrNameLst>
                                      </p:cBhvr>
                                      <p:to>
                                        <p:strVal val="visible"/>
                                      </p:to>
                                    </p:set>
                                    <p:animEffect>
                                      <p:cBhvr>
                                        <p:cTn id="68" dur="500"/>
                                        <p:tgtEl>
                                          <p:spTgt spid="76840"/>
                                        </p:tgtEl>
                                      </p:cBhvr>
                                    </p:animEffect>
                                  </p:childTnLst>
                                </p:cTn>
                              </p:par>
                            </p:childTnLst>
                          </p:cTn>
                        </p:par>
                        <p:par>
                          <p:cTn id="69" fill="hold" nodeType="afterGroup">
                            <p:stCondLst>
                              <p:cond delay="5500"/>
                            </p:stCondLst>
                            <p:childTnLst>
                              <p:par>
                                <p:cTn id="70" presetID="2" presetClass="entr" presetSubtype="8" fill="hold" grpId="0" nodeType="afterEffect">
                                  <p:stCondLst>
                                    <p:cond delay="0"/>
                                  </p:stCondLst>
                                  <p:childTnLst>
                                    <p:set>
                                      <p:cBhvr>
                                        <p:cTn id="71" dur="1" fill="hold">
                                          <p:stCondLst>
                                            <p:cond delay="0"/>
                                          </p:stCondLst>
                                        </p:cTn>
                                        <p:tgtEl>
                                          <p:spTgt spid="76841"/>
                                        </p:tgtEl>
                                        <p:attrNameLst>
                                          <p:attrName>style.visibility</p:attrName>
                                        </p:attrNameLst>
                                      </p:cBhvr>
                                      <p:to>
                                        <p:strVal val="visible"/>
                                      </p:to>
                                    </p:set>
                                    <p:anim calcmode="lin" valueType="num">
                                      <p:cBhvr>
                                        <p:cTn id="72" dur="300" fill="hold"/>
                                        <p:tgtEl>
                                          <p:spTgt spid="76841"/>
                                        </p:tgtEl>
                                        <p:attrNameLst>
                                          <p:attrName>ppt_x</p:attrName>
                                        </p:attrNameLst>
                                      </p:cBhvr>
                                      <p:tavLst>
                                        <p:tav tm="0">
                                          <p:val>
                                            <p:strVal val="0-#ppt_w/2"/>
                                          </p:val>
                                        </p:tav>
                                        <p:tav tm="100000">
                                          <p:val>
                                            <p:strVal val="#ppt_x"/>
                                          </p:val>
                                        </p:tav>
                                      </p:tavLst>
                                    </p:anim>
                                    <p:anim calcmode="lin" valueType="num">
                                      <p:cBhvr>
                                        <p:cTn id="73" dur="300" fill="hold"/>
                                        <p:tgtEl>
                                          <p:spTgt spid="76841"/>
                                        </p:tgtEl>
                                        <p:attrNameLst>
                                          <p:attrName>ppt_y</p:attrName>
                                        </p:attrNameLst>
                                      </p:cBhvr>
                                      <p:tavLst>
                                        <p:tav tm="0">
                                          <p:val>
                                            <p:strVal val="#ppt_y"/>
                                          </p:val>
                                        </p:tav>
                                        <p:tav tm="100000">
                                          <p:val>
                                            <p:strVal val="#ppt_y"/>
                                          </p:val>
                                        </p:tav>
                                      </p:tavLst>
                                    </p:anim>
                                  </p:childTnLst>
                                </p:cTn>
                              </p:par>
                              <p:par>
                                <p:cTn id="74" presetID="12" presetClass="entr" presetSubtype="8" fill="hold" nodeType="withEffect">
                                  <p:stCondLst>
                                    <p:cond delay="400"/>
                                  </p:stCondLst>
                                  <p:childTnLst>
                                    <p:set>
                                      <p:cBhvr>
                                        <p:cTn id="75" dur="1" fill="hold">
                                          <p:stCondLst>
                                            <p:cond delay="0"/>
                                          </p:stCondLst>
                                        </p:cTn>
                                        <p:tgtEl>
                                          <p:spTgt spid="11"/>
                                        </p:tgtEl>
                                        <p:attrNameLst>
                                          <p:attrName>style.visibility</p:attrName>
                                        </p:attrNameLst>
                                      </p:cBhvr>
                                      <p:to>
                                        <p:strVal val="visible"/>
                                      </p:to>
                                    </p:set>
                                    <p:anim calcmode="lin" valueType="num">
                                      <p:cBhvr>
                                        <p:cTn id="76" dur="500"/>
                                        <p:tgtEl>
                                          <p:spTgt spid="11"/>
                                        </p:tgtEl>
                                        <p:attrNameLst>
                                          <p:attrName>ppt_x</p:attrName>
                                        </p:attrNameLst>
                                      </p:cBhvr>
                                      <p:tavLst>
                                        <p:tav tm="0">
                                          <p:val>
                                            <p:strVal val="#ppt_x-#ppt_w*1.125000"/>
                                          </p:val>
                                        </p:tav>
                                        <p:tav tm="100000">
                                          <p:val>
                                            <p:strVal val="#ppt_x"/>
                                          </p:val>
                                        </p:tav>
                                      </p:tavLst>
                                    </p:anim>
                                    <p:animEffect>
                                      <p:cBhvr>
                                        <p:cTn id="77" dur="500"/>
                                        <p:tgtEl>
                                          <p:spTgt spid="11"/>
                                        </p:tgtEl>
                                      </p:cBhvr>
                                    </p:animEffect>
                                  </p:childTnLst>
                                </p:cTn>
                              </p:par>
                            </p:childTnLst>
                          </p:cTn>
                        </p:par>
                        <p:par>
                          <p:cTn id="78" fill="hold" nodeType="afterGroup">
                            <p:stCondLst>
                              <p:cond delay="6400"/>
                            </p:stCondLst>
                            <p:childTnLst>
                              <p:par>
                                <p:cTn id="79" presetID="22" presetClass="entr" presetSubtype="4" fill="hold" grpId="0" nodeType="afterEffect">
                                  <p:stCondLst>
                                    <p:cond delay="0"/>
                                  </p:stCondLst>
                                  <p:childTnLst>
                                    <p:set>
                                      <p:cBhvr>
                                        <p:cTn id="80" dur="1" fill="hold">
                                          <p:stCondLst>
                                            <p:cond delay="0"/>
                                          </p:stCondLst>
                                        </p:cTn>
                                        <p:tgtEl>
                                          <p:spTgt spid="76847"/>
                                        </p:tgtEl>
                                        <p:attrNameLst>
                                          <p:attrName>style.visibility</p:attrName>
                                        </p:attrNameLst>
                                      </p:cBhvr>
                                      <p:to>
                                        <p:strVal val="visible"/>
                                      </p:to>
                                    </p:set>
                                    <p:animEffect>
                                      <p:cBhvr>
                                        <p:cTn id="81" dur="500"/>
                                        <p:tgtEl>
                                          <p:spTgt spid="76847"/>
                                        </p:tgtEl>
                                      </p:cBhvr>
                                    </p:animEffect>
                                  </p:childTnLst>
                                </p:cTn>
                              </p:par>
                            </p:childTnLst>
                          </p:cTn>
                        </p:par>
                        <p:par>
                          <p:cTn id="82" fill="hold" nodeType="afterGroup">
                            <p:stCondLst>
                              <p:cond delay="6900"/>
                            </p:stCondLst>
                            <p:childTnLst>
                              <p:par>
                                <p:cTn id="83" presetID="2" presetClass="entr" presetSubtype="8" fill="hold" grpId="0" nodeType="afterEffect">
                                  <p:stCondLst>
                                    <p:cond delay="0"/>
                                  </p:stCondLst>
                                  <p:childTnLst>
                                    <p:set>
                                      <p:cBhvr>
                                        <p:cTn id="84" dur="1" fill="hold">
                                          <p:stCondLst>
                                            <p:cond delay="0"/>
                                          </p:stCondLst>
                                        </p:cTn>
                                        <p:tgtEl>
                                          <p:spTgt spid="76848"/>
                                        </p:tgtEl>
                                        <p:attrNameLst>
                                          <p:attrName>style.visibility</p:attrName>
                                        </p:attrNameLst>
                                      </p:cBhvr>
                                      <p:to>
                                        <p:strVal val="visible"/>
                                      </p:to>
                                    </p:set>
                                    <p:anim calcmode="lin" valueType="num">
                                      <p:cBhvr>
                                        <p:cTn id="85" dur="300" fill="hold"/>
                                        <p:tgtEl>
                                          <p:spTgt spid="76848"/>
                                        </p:tgtEl>
                                        <p:attrNameLst>
                                          <p:attrName>ppt_x</p:attrName>
                                        </p:attrNameLst>
                                      </p:cBhvr>
                                      <p:tavLst>
                                        <p:tav tm="0">
                                          <p:val>
                                            <p:strVal val="0-#ppt_w/2"/>
                                          </p:val>
                                        </p:tav>
                                        <p:tav tm="100000">
                                          <p:val>
                                            <p:strVal val="#ppt_x"/>
                                          </p:val>
                                        </p:tav>
                                      </p:tavLst>
                                    </p:anim>
                                    <p:anim calcmode="lin" valueType="num">
                                      <p:cBhvr>
                                        <p:cTn id="86" dur="300" fill="hold"/>
                                        <p:tgtEl>
                                          <p:spTgt spid="768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bldLvl="0" autoUpdateAnimBg="0"/>
      <p:bldP spid="76832" grpId="0" animBg="1"/>
      <p:bldP spid="76833" grpId="0" bldLvl="0" autoUpdateAnimBg="0"/>
      <p:bldP spid="76834" grpId="0" animBg="1"/>
      <p:bldP spid="76835" grpId="0" bldLvl="0" autoUpdateAnimBg="0"/>
      <p:bldP spid="76836" grpId="0" animBg="1"/>
      <p:bldP spid="76837" grpId="0" bldLvl="0" autoUpdateAnimBg="0"/>
      <p:bldP spid="76838" grpId="0" animBg="1"/>
      <p:bldP spid="76839" grpId="0" bldLvl="0" autoUpdateAnimBg="0"/>
      <p:bldP spid="76840" grpId="0" animBg="1"/>
      <p:bldP spid="76841" grpId="0" bldLvl="0" autoUpdateAnimBg="0"/>
      <p:bldP spid="76847" grpId="0" animBg="1"/>
      <p:bldP spid="76848" grpId="0" bldLvl="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7042" name="图片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4">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562100" y="1201738"/>
            <a:ext cx="9429750" cy="4645025"/>
            <a:chOff x="0" y="0"/>
            <a:chExt cx="7072312" cy="3482975"/>
          </a:xfrm>
        </p:grpSpPr>
        <p:sp>
          <p:nvSpPr>
            <p:cNvPr id="87052" name="Freeform 5"/>
            <p:cNvSpPr>
              <a:spLocks noChangeArrowheads="1"/>
            </p:cNvSpPr>
            <p:nvPr/>
          </p:nvSpPr>
          <p:spPr bwMode="auto">
            <a:xfrm>
              <a:off x="0" y="0"/>
              <a:ext cx="7072312" cy="3482975"/>
            </a:xfrm>
            <a:custGeom>
              <a:avLst/>
              <a:gdLst>
                <a:gd name="T0" fmla="*/ 2147483647 w 9549"/>
                <a:gd name="T1" fmla="*/ 0 h 4700"/>
                <a:gd name="T2" fmla="*/ 2147483647 w 9549"/>
                <a:gd name="T3" fmla="*/ 0 h 4700"/>
                <a:gd name="T4" fmla="*/ 2147483647 w 9549"/>
                <a:gd name="T5" fmla="*/ 2147483647 h 4700"/>
                <a:gd name="T6" fmla="*/ 2147483647 w 9549"/>
                <a:gd name="T7" fmla="*/ 2147483647 h 4700"/>
                <a:gd name="T8" fmla="*/ 2147483647 w 9549"/>
                <a:gd name="T9" fmla="*/ 2147483647 h 4700"/>
                <a:gd name="T10" fmla="*/ 2147483647 w 9549"/>
                <a:gd name="T11" fmla="*/ 2147483647 h 4700"/>
                <a:gd name="T12" fmla="*/ 0 w 9549"/>
                <a:gd name="T13" fmla="*/ 2147483647 h 4700"/>
                <a:gd name="T14" fmla="*/ 0 w 9549"/>
                <a:gd name="T15" fmla="*/ 2147483647 h 4700"/>
                <a:gd name="T16" fmla="*/ 2147483647 w 9549"/>
                <a:gd name="T17" fmla="*/ 0 h 47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49"/>
                <a:gd name="T28" fmla="*/ 0 h 4700"/>
                <a:gd name="T29" fmla="*/ 9549 w 9549"/>
                <a:gd name="T30" fmla="*/ 4700 h 47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49" h="4700">
                  <a:moveTo>
                    <a:pt x="97" y="0"/>
                  </a:moveTo>
                  <a:lnTo>
                    <a:pt x="9452" y="0"/>
                  </a:lnTo>
                  <a:cubicBezTo>
                    <a:pt x="9505" y="0"/>
                    <a:pt x="9549" y="43"/>
                    <a:pt x="9549" y="97"/>
                  </a:cubicBezTo>
                  <a:lnTo>
                    <a:pt x="9549" y="4603"/>
                  </a:lnTo>
                  <a:cubicBezTo>
                    <a:pt x="9549" y="4656"/>
                    <a:pt x="9505" y="4700"/>
                    <a:pt x="9452" y="4700"/>
                  </a:cubicBezTo>
                  <a:lnTo>
                    <a:pt x="97" y="4700"/>
                  </a:lnTo>
                  <a:cubicBezTo>
                    <a:pt x="44" y="4700"/>
                    <a:pt x="0" y="4656"/>
                    <a:pt x="0" y="4603"/>
                  </a:cubicBezTo>
                  <a:lnTo>
                    <a:pt x="0" y="97"/>
                  </a:lnTo>
                  <a:cubicBezTo>
                    <a:pt x="0" y="43"/>
                    <a:pt x="44" y="0"/>
                    <a:pt x="97" y="0"/>
                  </a:cubicBezTo>
                  <a:close/>
                </a:path>
              </a:pathLst>
            </a:custGeom>
            <a:gradFill rotWithShape="1">
              <a:gsLst>
                <a:gs pos="0">
                  <a:srgbClr val="FFFFFF"/>
                </a:gs>
                <a:gs pos="45000">
                  <a:srgbClr val="FFFFFF"/>
                </a:gs>
                <a:gs pos="100000">
                  <a:srgbClr val="D8D8D8"/>
                </a:gs>
              </a:gsLst>
              <a:lin ang="3600000" scaled="1"/>
            </a:gradFill>
            <a:ln w="6350">
              <a:solidFill>
                <a:srgbClr val="00518C"/>
              </a:solidFill>
              <a:miter lim="800000"/>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000">
                <a:solidFill>
                  <a:srgbClr val="595959"/>
                </a:solidFill>
                <a:latin typeface="微软雅黑" pitchFamily="34" charset="-122"/>
                <a:ea typeface="微软雅黑" pitchFamily="34" charset="-122"/>
                <a:sym typeface="微软雅黑" pitchFamily="34" charset="-122"/>
              </a:endParaRPr>
            </a:p>
          </p:txBody>
        </p:sp>
        <p:sp>
          <p:nvSpPr>
            <p:cNvPr id="87053" name="Freeform 8"/>
            <p:cNvSpPr>
              <a:spLocks noChangeArrowheads="1"/>
            </p:cNvSpPr>
            <p:nvPr/>
          </p:nvSpPr>
          <p:spPr bwMode="auto">
            <a:xfrm>
              <a:off x="6492875" y="2903537"/>
              <a:ext cx="579437" cy="579438"/>
            </a:xfrm>
            <a:custGeom>
              <a:avLst/>
              <a:gdLst>
                <a:gd name="T0" fmla="*/ 2147483647 w 782"/>
                <a:gd name="T1" fmla="*/ 0 h 782"/>
                <a:gd name="T2" fmla="*/ 2147483647 w 782"/>
                <a:gd name="T3" fmla="*/ 2147483647 h 782"/>
                <a:gd name="T4" fmla="*/ 2147483647 w 782"/>
                <a:gd name="T5" fmla="*/ 2147483647 h 782"/>
                <a:gd name="T6" fmla="*/ 0 w 782"/>
                <a:gd name="T7" fmla="*/ 2147483647 h 782"/>
                <a:gd name="T8" fmla="*/ 2147483647 w 782"/>
                <a:gd name="T9" fmla="*/ 0 h 782"/>
                <a:gd name="T10" fmla="*/ 0 60000 65536"/>
                <a:gd name="T11" fmla="*/ 0 60000 65536"/>
                <a:gd name="T12" fmla="*/ 0 60000 65536"/>
                <a:gd name="T13" fmla="*/ 0 60000 65536"/>
                <a:gd name="T14" fmla="*/ 0 60000 65536"/>
                <a:gd name="T15" fmla="*/ 0 w 782"/>
                <a:gd name="T16" fmla="*/ 0 h 782"/>
                <a:gd name="T17" fmla="*/ 782 w 782"/>
                <a:gd name="T18" fmla="*/ 782 h 782"/>
              </a:gdLst>
              <a:ahLst/>
              <a:cxnLst>
                <a:cxn ang="T10">
                  <a:pos x="T0" y="T1"/>
                </a:cxn>
                <a:cxn ang="T11">
                  <a:pos x="T2" y="T3"/>
                </a:cxn>
                <a:cxn ang="T12">
                  <a:pos x="T4" y="T5"/>
                </a:cxn>
                <a:cxn ang="T13">
                  <a:pos x="T6" y="T7"/>
                </a:cxn>
                <a:cxn ang="T14">
                  <a:pos x="T8" y="T9"/>
                </a:cxn>
              </a:cxnLst>
              <a:rect l="T15" t="T16" r="T17" b="T18"/>
              <a:pathLst>
                <a:path w="782" h="782">
                  <a:moveTo>
                    <a:pt x="782" y="0"/>
                  </a:moveTo>
                  <a:lnTo>
                    <a:pt x="782" y="685"/>
                  </a:lnTo>
                  <a:cubicBezTo>
                    <a:pt x="782" y="738"/>
                    <a:pt x="738" y="782"/>
                    <a:pt x="685" y="782"/>
                  </a:cubicBezTo>
                  <a:lnTo>
                    <a:pt x="0" y="782"/>
                  </a:lnTo>
                  <a:lnTo>
                    <a:pt x="78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grpSp>
      <p:sp>
        <p:nvSpPr>
          <p:cNvPr id="77830" name="Freeform 6"/>
          <p:cNvSpPr>
            <a:spLocks noChangeArrowheads="1"/>
          </p:cNvSpPr>
          <p:nvPr/>
        </p:nvSpPr>
        <p:spPr bwMode="auto">
          <a:xfrm>
            <a:off x="1431925" y="933450"/>
            <a:ext cx="3228975" cy="257175"/>
          </a:xfrm>
          <a:custGeom>
            <a:avLst/>
            <a:gdLst>
              <a:gd name="T0" fmla="*/ 2147483647 w 3270"/>
              <a:gd name="T1" fmla="*/ 2147483647 h 261"/>
              <a:gd name="T2" fmla="*/ 2147483647 w 3270"/>
              <a:gd name="T3" fmla="*/ 2147483647 h 261"/>
              <a:gd name="T4" fmla="*/ 2147483647 w 3270"/>
              <a:gd name="T5" fmla="*/ 0 h 261"/>
              <a:gd name="T6" fmla="*/ 0 w 3270"/>
              <a:gd name="T7" fmla="*/ 0 h 261"/>
              <a:gd name="T8" fmla="*/ 2147483647 w 3270"/>
              <a:gd name="T9" fmla="*/ 2147483647 h 261"/>
              <a:gd name="T10" fmla="*/ 0 60000 65536"/>
              <a:gd name="T11" fmla="*/ 0 60000 65536"/>
              <a:gd name="T12" fmla="*/ 0 60000 65536"/>
              <a:gd name="T13" fmla="*/ 0 60000 65536"/>
              <a:gd name="T14" fmla="*/ 0 60000 65536"/>
              <a:gd name="T15" fmla="*/ 0 w 3270"/>
              <a:gd name="T16" fmla="*/ 0 h 261"/>
              <a:gd name="T17" fmla="*/ 3270 w 3270"/>
              <a:gd name="T18" fmla="*/ 261 h 261"/>
            </a:gdLst>
            <a:ahLst/>
            <a:cxnLst>
              <a:cxn ang="T10">
                <a:pos x="T0" y="T1"/>
              </a:cxn>
              <a:cxn ang="T11">
                <a:pos x="T2" y="T3"/>
              </a:cxn>
              <a:cxn ang="T12">
                <a:pos x="T4" y="T5"/>
              </a:cxn>
              <a:cxn ang="T13">
                <a:pos x="T6" y="T7"/>
              </a:cxn>
              <a:cxn ang="T14">
                <a:pos x="T8" y="T9"/>
              </a:cxn>
            </a:cxnLst>
            <a:rect l="T15" t="T16" r="T17" b="T18"/>
            <a:pathLst>
              <a:path w="3270" h="261">
                <a:moveTo>
                  <a:pt x="249" y="261"/>
                </a:moveTo>
                <a:lnTo>
                  <a:pt x="3270" y="261"/>
                </a:lnTo>
                <a:lnTo>
                  <a:pt x="3022" y="0"/>
                </a:lnTo>
                <a:lnTo>
                  <a:pt x="0" y="0"/>
                </a:lnTo>
                <a:lnTo>
                  <a:pt x="249" y="261"/>
                </a:lnTo>
                <a:close/>
              </a:path>
            </a:pathLst>
          </a:cu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77831" name="Freeform 7"/>
          <p:cNvSpPr>
            <a:spLocks noChangeArrowheads="1"/>
          </p:cNvSpPr>
          <p:nvPr/>
        </p:nvSpPr>
        <p:spPr bwMode="auto">
          <a:xfrm>
            <a:off x="1431925" y="933450"/>
            <a:ext cx="2982913" cy="2071688"/>
          </a:xfrm>
          <a:custGeom>
            <a:avLst/>
            <a:gdLst>
              <a:gd name="T0" fmla="*/ 2147483647 w 3022"/>
              <a:gd name="T1" fmla="*/ 0 h 2098"/>
              <a:gd name="T2" fmla="*/ 0 w 3022"/>
              <a:gd name="T3" fmla="*/ 0 h 2098"/>
              <a:gd name="T4" fmla="*/ 0 w 3022"/>
              <a:gd name="T5" fmla="*/ 2147483647 h 2098"/>
              <a:gd name="T6" fmla="*/ 2147483647 w 3022"/>
              <a:gd name="T7" fmla="*/ 2147483647 h 2098"/>
              <a:gd name="T8" fmla="*/ 2147483647 w 3022"/>
              <a:gd name="T9" fmla="*/ 0 h 2098"/>
              <a:gd name="T10" fmla="*/ 0 60000 65536"/>
              <a:gd name="T11" fmla="*/ 0 60000 65536"/>
              <a:gd name="T12" fmla="*/ 0 60000 65536"/>
              <a:gd name="T13" fmla="*/ 0 60000 65536"/>
              <a:gd name="T14" fmla="*/ 0 60000 65536"/>
              <a:gd name="T15" fmla="*/ 0 w 3022"/>
              <a:gd name="T16" fmla="*/ 0 h 2098"/>
              <a:gd name="T17" fmla="*/ 3022 w 3022"/>
              <a:gd name="T18" fmla="*/ 2098 h 2098"/>
            </a:gdLst>
            <a:ahLst/>
            <a:cxnLst>
              <a:cxn ang="T10">
                <a:pos x="T0" y="T1"/>
              </a:cxn>
              <a:cxn ang="T11">
                <a:pos x="T2" y="T3"/>
              </a:cxn>
              <a:cxn ang="T12">
                <a:pos x="T4" y="T5"/>
              </a:cxn>
              <a:cxn ang="T13">
                <a:pos x="T6" y="T7"/>
              </a:cxn>
              <a:cxn ang="T14">
                <a:pos x="T8" y="T9"/>
              </a:cxn>
            </a:cxnLst>
            <a:rect l="T15" t="T16" r="T17" b="T18"/>
            <a:pathLst>
              <a:path w="3022" h="2098">
                <a:moveTo>
                  <a:pt x="3022" y="0"/>
                </a:moveTo>
                <a:lnTo>
                  <a:pt x="0" y="0"/>
                </a:lnTo>
                <a:lnTo>
                  <a:pt x="0" y="2098"/>
                </a:lnTo>
                <a:lnTo>
                  <a:pt x="2165" y="2098"/>
                </a:lnTo>
                <a:lnTo>
                  <a:pt x="3022" y="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87046" name="Freeform 9"/>
          <p:cNvSpPr>
            <a:spLocks noEditPoints="1" noChangeArrowheads="1"/>
          </p:cNvSpPr>
          <p:nvPr/>
        </p:nvSpPr>
        <p:spPr bwMode="auto">
          <a:xfrm>
            <a:off x="10620375" y="5508625"/>
            <a:ext cx="265113" cy="263525"/>
          </a:xfrm>
          <a:custGeom>
            <a:avLst/>
            <a:gdLst>
              <a:gd name="T0" fmla="*/ 2147483647 w 268"/>
              <a:gd name="T1" fmla="*/ 2147483647 h 268"/>
              <a:gd name="T2" fmla="*/ 2147483647 w 268"/>
              <a:gd name="T3" fmla="*/ 2147483647 h 268"/>
              <a:gd name="T4" fmla="*/ 2147483647 w 268"/>
              <a:gd name="T5" fmla="*/ 2147483647 h 268"/>
              <a:gd name="T6" fmla="*/ 2147483647 w 268"/>
              <a:gd name="T7" fmla="*/ 2147483647 h 268"/>
              <a:gd name="T8" fmla="*/ 2147483647 w 268"/>
              <a:gd name="T9" fmla="*/ 2147483647 h 268"/>
              <a:gd name="T10" fmla="*/ 2147483647 w 268"/>
              <a:gd name="T11" fmla="*/ 2147483647 h 268"/>
              <a:gd name="T12" fmla="*/ 2147483647 w 268"/>
              <a:gd name="T13" fmla="*/ 2147483647 h 268"/>
              <a:gd name="T14" fmla="*/ 2147483647 w 268"/>
              <a:gd name="T15" fmla="*/ 2147483647 h 268"/>
              <a:gd name="T16" fmla="*/ 2147483647 w 268"/>
              <a:gd name="T17" fmla="*/ 2147483647 h 268"/>
              <a:gd name="T18" fmla="*/ 2147483647 w 268"/>
              <a:gd name="T19" fmla="*/ 2147483647 h 268"/>
              <a:gd name="T20" fmla="*/ 2147483647 w 268"/>
              <a:gd name="T21" fmla="*/ 0 h 268"/>
              <a:gd name="T22" fmla="*/ 2147483647 w 268"/>
              <a:gd name="T23" fmla="*/ 2147483647 h 268"/>
              <a:gd name="T24" fmla="*/ 2147483647 w 268"/>
              <a:gd name="T25" fmla="*/ 2147483647 h 268"/>
              <a:gd name="T26" fmla="*/ 0 w 268"/>
              <a:gd name="T27" fmla="*/ 2147483647 h 268"/>
              <a:gd name="T28" fmla="*/ 2147483647 w 268"/>
              <a:gd name="T29" fmla="*/ 0 h 268"/>
              <a:gd name="T30" fmla="*/ 2147483647 w 268"/>
              <a:gd name="T31" fmla="*/ 2147483647 h 268"/>
              <a:gd name="T32" fmla="*/ 2147483647 w 268"/>
              <a:gd name="T33" fmla="*/ 2147483647 h 268"/>
              <a:gd name="T34" fmla="*/ 2147483647 w 268"/>
              <a:gd name="T35" fmla="*/ 2147483647 h 268"/>
              <a:gd name="T36" fmla="*/ 2147483647 w 268"/>
              <a:gd name="T37" fmla="*/ 2147483647 h 268"/>
              <a:gd name="T38" fmla="*/ 2147483647 w 268"/>
              <a:gd name="T39" fmla="*/ 2147483647 h 2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8"/>
              <a:gd name="T61" fmla="*/ 0 h 268"/>
              <a:gd name="T62" fmla="*/ 268 w 268"/>
              <a:gd name="T63" fmla="*/ 268 h 26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8" h="268">
                <a:moveTo>
                  <a:pt x="146" y="226"/>
                </a:moveTo>
                <a:lnTo>
                  <a:pt x="125" y="209"/>
                </a:lnTo>
                <a:lnTo>
                  <a:pt x="177" y="148"/>
                </a:lnTo>
                <a:lnTo>
                  <a:pt x="43" y="148"/>
                </a:lnTo>
                <a:lnTo>
                  <a:pt x="43" y="120"/>
                </a:lnTo>
                <a:lnTo>
                  <a:pt x="177" y="120"/>
                </a:lnTo>
                <a:lnTo>
                  <a:pt x="125" y="60"/>
                </a:lnTo>
                <a:lnTo>
                  <a:pt x="146" y="42"/>
                </a:lnTo>
                <a:lnTo>
                  <a:pt x="224" y="134"/>
                </a:lnTo>
                <a:lnTo>
                  <a:pt x="146" y="226"/>
                </a:lnTo>
                <a:close/>
                <a:moveTo>
                  <a:pt x="134" y="0"/>
                </a:moveTo>
                <a:cubicBezTo>
                  <a:pt x="208" y="0"/>
                  <a:pt x="268" y="60"/>
                  <a:pt x="268" y="134"/>
                </a:cubicBezTo>
                <a:cubicBezTo>
                  <a:pt x="268" y="208"/>
                  <a:pt x="208" y="268"/>
                  <a:pt x="134" y="268"/>
                </a:cubicBezTo>
                <a:cubicBezTo>
                  <a:pt x="60" y="268"/>
                  <a:pt x="0" y="208"/>
                  <a:pt x="0" y="134"/>
                </a:cubicBezTo>
                <a:cubicBezTo>
                  <a:pt x="0" y="60"/>
                  <a:pt x="60" y="0"/>
                  <a:pt x="134" y="0"/>
                </a:cubicBezTo>
                <a:close/>
                <a:moveTo>
                  <a:pt x="134" y="17"/>
                </a:moveTo>
                <a:cubicBezTo>
                  <a:pt x="198" y="17"/>
                  <a:pt x="250" y="70"/>
                  <a:pt x="250" y="134"/>
                </a:cubicBezTo>
                <a:cubicBezTo>
                  <a:pt x="250" y="199"/>
                  <a:pt x="198" y="251"/>
                  <a:pt x="134" y="251"/>
                </a:cubicBezTo>
                <a:cubicBezTo>
                  <a:pt x="69" y="251"/>
                  <a:pt x="17" y="199"/>
                  <a:pt x="17" y="134"/>
                </a:cubicBezTo>
                <a:cubicBezTo>
                  <a:pt x="17" y="70"/>
                  <a:pt x="69" y="17"/>
                  <a:pt x="134" y="17"/>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EAE01"/>
              </a:solidFill>
              <a:latin typeface="微软雅黑" pitchFamily="34" charset="-122"/>
              <a:ea typeface="微软雅黑" pitchFamily="34" charset="-122"/>
              <a:sym typeface="微软雅黑" pitchFamily="34" charset="-122"/>
            </a:endParaRPr>
          </a:p>
        </p:txBody>
      </p:sp>
      <p:sp>
        <p:nvSpPr>
          <p:cNvPr id="77833" name="TextBox 23"/>
          <p:cNvSpPr>
            <a:spLocks noChangeArrowheads="1"/>
          </p:cNvSpPr>
          <p:nvPr/>
        </p:nvSpPr>
        <p:spPr bwMode="auto">
          <a:xfrm>
            <a:off x="2244725" y="1152525"/>
            <a:ext cx="931863"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10700" b="1">
                <a:solidFill>
                  <a:srgbClr val="F8F8F8"/>
                </a:solidFill>
                <a:latin typeface="微软雅黑" pitchFamily="34" charset="-122"/>
                <a:ea typeface="微软雅黑" pitchFamily="34" charset="-122"/>
                <a:sym typeface="微软雅黑" pitchFamily="34" charset="-122"/>
              </a:rPr>
              <a:t>7</a:t>
            </a:r>
          </a:p>
        </p:txBody>
      </p:sp>
      <p:sp>
        <p:nvSpPr>
          <p:cNvPr id="77834" name="TextBox 24"/>
          <p:cNvSpPr>
            <a:spLocks noChangeArrowheads="1"/>
          </p:cNvSpPr>
          <p:nvPr/>
        </p:nvSpPr>
        <p:spPr bwMode="auto">
          <a:xfrm>
            <a:off x="4260850" y="1687513"/>
            <a:ext cx="5383213"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4300" b="1">
                <a:solidFill>
                  <a:srgbClr val="2B2A30"/>
                </a:solidFill>
                <a:latin typeface="微软雅黑" pitchFamily="34" charset="-122"/>
                <a:ea typeface="微软雅黑" pitchFamily="34" charset="-122"/>
                <a:sym typeface="微软雅黑" pitchFamily="34" charset="-122"/>
              </a:rPr>
              <a:t>党费收缴</a:t>
            </a:r>
            <a:endParaRPr lang="zh-CN" altLang="en-US"/>
          </a:p>
        </p:txBody>
      </p:sp>
      <p:sp>
        <p:nvSpPr>
          <p:cNvPr id="77835" name="Rectangle 13"/>
          <p:cNvSpPr>
            <a:spLocks noChangeArrowheads="1"/>
          </p:cNvSpPr>
          <p:nvPr/>
        </p:nvSpPr>
        <p:spPr bwMode="auto">
          <a:xfrm>
            <a:off x="1552575" y="2108200"/>
            <a:ext cx="762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3100">
                <a:solidFill>
                  <a:srgbClr val="FFFFFF"/>
                </a:solidFill>
                <a:latin typeface="微软雅黑" pitchFamily="34" charset="-122"/>
                <a:ea typeface="微软雅黑" pitchFamily="34" charset="-122"/>
                <a:sym typeface="微软雅黑" pitchFamily="34" charset="-122"/>
              </a:rPr>
              <a:t>Part</a:t>
            </a:r>
            <a:endParaRPr lang="zh-CN" altLang="en-US">
              <a:solidFill>
                <a:srgbClr val="FEAE01"/>
              </a:solidFill>
              <a:latin typeface="微软雅黑" pitchFamily="34" charset="-122"/>
              <a:ea typeface="微软雅黑" pitchFamily="34" charset="-122"/>
              <a:sym typeface="微软雅黑" pitchFamily="34" charset="-122"/>
            </a:endParaRPr>
          </a:p>
        </p:txBody>
      </p:sp>
      <p:sp>
        <p:nvSpPr>
          <p:cNvPr id="77836" name="TextBox 26"/>
          <p:cNvSpPr>
            <a:spLocks noChangeArrowheads="1"/>
          </p:cNvSpPr>
          <p:nvPr/>
        </p:nvSpPr>
        <p:spPr bwMode="auto">
          <a:xfrm>
            <a:off x="1847850" y="3070225"/>
            <a:ext cx="8712200"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300">
                <a:latin typeface="微软雅黑" pitchFamily="34" charset="-122"/>
                <a:ea typeface="微软雅黑" pitchFamily="34" charset="-122"/>
              </a:rPr>
              <a:t> 中共中央组织部办公厅《关于进一步规范党费工作的通知》（组电明字</a:t>
            </a:r>
            <a:r>
              <a:rPr lang="en-US" altLang="zh-CN" sz="2300">
                <a:latin typeface="微软雅黑" pitchFamily="34" charset="-122"/>
                <a:ea typeface="微软雅黑" pitchFamily="34" charset="-122"/>
              </a:rPr>
              <a:t>【</a:t>
            </a:r>
            <a:r>
              <a:rPr lang="zh-CN" altLang="en-US" sz="2300">
                <a:latin typeface="微软雅黑" pitchFamily="34" charset="-122"/>
                <a:ea typeface="微软雅黑" pitchFamily="34" charset="-122"/>
              </a:rPr>
              <a:t>2017</a:t>
            </a:r>
            <a:r>
              <a:rPr lang="en-US" altLang="zh-CN" sz="2300">
                <a:latin typeface="微软雅黑" pitchFamily="34" charset="-122"/>
                <a:ea typeface="微软雅黑" pitchFamily="34" charset="-122"/>
              </a:rPr>
              <a:t>】</a:t>
            </a:r>
            <a:r>
              <a:rPr lang="zh-CN" altLang="en-US" sz="2300">
                <a:latin typeface="微软雅黑" pitchFamily="34" charset="-122"/>
                <a:ea typeface="微软雅黑" pitchFamily="34" charset="-122"/>
              </a:rPr>
              <a:t>5号）明传电报，对党费工作相关政策作出了进一步解读和细化，明确了进一步规范党费工作的具体措施和要求。</a:t>
            </a:r>
          </a:p>
        </p:txBody>
      </p:sp>
      <p:sp>
        <p:nvSpPr>
          <p:cNvPr id="77837" name="TextBox 27"/>
          <p:cNvSpPr>
            <a:spLocks noChangeArrowheads="1"/>
          </p:cNvSpPr>
          <p:nvPr/>
        </p:nvSpPr>
        <p:spPr bwMode="auto">
          <a:xfrm>
            <a:off x="4232275" y="2478088"/>
            <a:ext cx="632777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党费收缴  </a:t>
            </a:r>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细化党费使用项目</a:t>
            </a:r>
            <a:r>
              <a:rPr lang="en-US" altLang="zh-CN">
                <a:solidFill>
                  <a:srgbClr val="2B2A30"/>
                </a:solidFill>
                <a:latin typeface="微软雅黑" pitchFamily="34" charset="-122"/>
                <a:ea typeface="微软雅黑" pitchFamily="34" charset="-122"/>
                <a:sym typeface="微软雅黑" pitchFamily="34" charset="-122"/>
              </a:rPr>
              <a:t>◎</a:t>
            </a:r>
            <a:r>
              <a:rPr lang="zh-CN" altLang="en-US">
                <a:solidFill>
                  <a:srgbClr val="2B2A30"/>
                </a:solidFill>
                <a:latin typeface="微软雅黑" pitchFamily="34" charset="-122"/>
                <a:ea typeface="微软雅黑" pitchFamily="34" charset="-122"/>
                <a:sym typeface="微软雅黑" pitchFamily="34" charset="-122"/>
              </a:rPr>
              <a:t>党费缴纳标准</a:t>
            </a:r>
            <a:endParaRPr lang="en-US" altLang="zh-CN">
              <a:solidFill>
                <a:srgbClr val="2B2A30"/>
              </a:solidFill>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500"/>
                                        <p:tgtEl>
                                          <p:spTgt spid="2"/>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7830"/>
                                        </p:tgtEl>
                                        <p:attrNameLst>
                                          <p:attrName>style.visibility</p:attrName>
                                        </p:attrNameLst>
                                      </p:cBhvr>
                                      <p:to>
                                        <p:strVal val="visible"/>
                                      </p:to>
                                    </p:set>
                                    <p:animEffect>
                                      <p:cBhvr>
                                        <p:cTn id="11" dur="500"/>
                                        <p:tgtEl>
                                          <p:spTgt spid="77830"/>
                                        </p:tgtEl>
                                      </p:cBhvr>
                                    </p:animEffect>
                                  </p:childTnLst>
                                </p:cTn>
                              </p:par>
                            </p:childTnLst>
                          </p:cTn>
                        </p:par>
                        <p:par>
                          <p:cTn id="12" fill="hold" nodeType="afterGroup">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7831"/>
                                        </p:tgtEl>
                                        <p:attrNameLst>
                                          <p:attrName>style.visibility</p:attrName>
                                        </p:attrNameLst>
                                      </p:cBhvr>
                                      <p:to>
                                        <p:strVal val="visible"/>
                                      </p:to>
                                    </p:set>
                                    <p:animEffect>
                                      <p:cBhvr>
                                        <p:cTn id="15" dur="500"/>
                                        <p:tgtEl>
                                          <p:spTgt spid="77831"/>
                                        </p:tgtEl>
                                      </p:cBhvr>
                                    </p:animEffect>
                                  </p:childTnLst>
                                </p:cTn>
                              </p:par>
                            </p:childTnLst>
                          </p:cTn>
                        </p:par>
                        <p:par>
                          <p:cTn id="16" fill="hold" nodeType="afterGroup">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77833"/>
                                        </p:tgtEl>
                                        <p:attrNameLst>
                                          <p:attrName>style.visibility</p:attrName>
                                        </p:attrNameLst>
                                      </p:cBhvr>
                                      <p:to>
                                        <p:strVal val="visible"/>
                                      </p:to>
                                    </p:set>
                                    <p:anim calcmode="lin" valueType="num">
                                      <p:cBhvr>
                                        <p:cTn id="19" dur="500" fill="hold"/>
                                        <p:tgtEl>
                                          <p:spTgt spid="77833"/>
                                        </p:tgtEl>
                                        <p:attrNameLst>
                                          <p:attrName>ppt_w</p:attrName>
                                        </p:attrNameLst>
                                      </p:cBhvr>
                                      <p:tavLst>
                                        <p:tav tm="0">
                                          <p:val>
                                            <p:fltVal val="0"/>
                                          </p:val>
                                        </p:tav>
                                        <p:tav tm="100000">
                                          <p:val>
                                            <p:strVal val="#ppt_w"/>
                                          </p:val>
                                        </p:tav>
                                      </p:tavLst>
                                    </p:anim>
                                    <p:anim calcmode="lin" valueType="num">
                                      <p:cBhvr>
                                        <p:cTn id="20" dur="500" fill="hold"/>
                                        <p:tgtEl>
                                          <p:spTgt spid="77833"/>
                                        </p:tgtEl>
                                        <p:attrNameLst>
                                          <p:attrName>ppt_h</p:attrName>
                                        </p:attrNameLst>
                                      </p:cBhvr>
                                      <p:tavLst>
                                        <p:tav tm="0">
                                          <p:val>
                                            <p:fltVal val="0"/>
                                          </p:val>
                                        </p:tav>
                                        <p:tav tm="100000">
                                          <p:val>
                                            <p:strVal val="#ppt_h"/>
                                          </p:val>
                                        </p:tav>
                                      </p:tavLst>
                                    </p:anim>
                                    <p:anim calcmode="lin" valueType="num">
                                      <p:cBhvr>
                                        <p:cTn id="21" dur="500" fill="hold"/>
                                        <p:tgtEl>
                                          <p:spTgt spid="77833"/>
                                        </p:tgtEl>
                                        <p:attrNameLst>
                                          <p:attrName>style.rotation</p:attrName>
                                        </p:attrNameLst>
                                      </p:cBhvr>
                                      <p:tavLst>
                                        <p:tav tm="0">
                                          <p:val>
                                            <p:fltVal val="90"/>
                                          </p:val>
                                        </p:tav>
                                        <p:tav tm="100000">
                                          <p:val>
                                            <p:fltVal val="0"/>
                                          </p:val>
                                        </p:tav>
                                      </p:tavLst>
                                    </p:anim>
                                    <p:animEffect>
                                      <p:cBhvr>
                                        <p:cTn id="22" dur="500"/>
                                        <p:tgtEl>
                                          <p:spTgt spid="7783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77835"/>
                                        </p:tgtEl>
                                        <p:attrNameLst>
                                          <p:attrName>style.visibility</p:attrName>
                                        </p:attrNameLst>
                                      </p:cBhvr>
                                      <p:to>
                                        <p:strVal val="visible"/>
                                      </p:to>
                                    </p:set>
                                    <p:anim calcmode="lin" valueType="num">
                                      <p:cBhvr>
                                        <p:cTn id="25" dur="500" fill="hold"/>
                                        <p:tgtEl>
                                          <p:spTgt spid="77835"/>
                                        </p:tgtEl>
                                        <p:attrNameLst>
                                          <p:attrName>ppt_w</p:attrName>
                                        </p:attrNameLst>
                                      </p:cBhvr>
                                      <p:tavLst>
                                        <p:tav tm="0">
                                          <p:val>
                                            <p:fltVal val="0"/>
                                          </p:val>
                                        </p:tav>
                                        <p:tav tm="100000">
                                          <p:val>
                                            <p:strVal val="#ppt_w"/>
                                          </p:val>
                                        </p:tav>
                                      </p:tavLst>
                                    </p:anim>
                                    <p:anim calcmode="lin" valueType="num">
                                      <p:cBhvr>
                                        <p:cTn id="26" dur="500" fill="hold"/>
                                        <p:tgtEl>
                                          <p:spTgt spid="77835"/>
                                        </p:tgtEl>
                                        <p:attrNameLst>
                                          <p:attrName>ppt_h</p:attrName>
                                        </p:attrNameLst>
                                      </p:cBhvr>
                                      <p:tavLst>
                                        <p:tav tm="0">
                                          <p:val>
                                            <p:fltVal val="0"/>
                                          </p:val>
                                        </p:tav>
                                        <p:tav tm="100000">
                                          <p:val>
                                            <p:strVal val="#ppt_h"/>
                                          </p:val>
                                        </p:tav>
                                      </p:tavLst>
                                    </p:anim>
                                    <p:anim calcmode="lin" valueType="num">
                                      <p:cBhvr>
                                        <p:cTn id="27" dur="500" fill="hold"/>
                                        <p:tgtEl>
                                          <p:spTgt spid="77835"/>
                                        </p:tgtEl>
                                        <p:attrNameLst>
                                          <p:attrName>style.rotation</p:attrName>
                                        </p:attrNameLst>
                                      </p:cBhvr>
                                      <p:tavLst>
                                        <p:tav tm="0">
                                          <p:val>
                                            <p:fltVal val="90"/>
                                          </p:val>
                                        </p:tav>
                                        <p:tav tm="100000">
                                          <p:val>
                                            <p:fltVal val="0"/>
                                          </p:val>
                                        </p:tav>
                                      </p:tavLst>
                                    </p:anim>
                                    <p:animEffect>
                                      <p:cBhvr>
                                        <p:cTn id="28" dur="500"/>
                                        <p:tgtEl>
                                          <p:spTgt spid="77835"/>
                                        </p:tgtEl>
                                      </p:cBhvr>
                                    </p:animEffect>
                                  </p:childTnLst>
                                </p:cTn>
                              </p:par>
                            </p:childTnLst>
                          </p:cTn>
                        </p:par>
                        <p:par>
                          <p:cTn id="29" fill="hold" nodeType="afterGroup">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77834"/>
                                        </p:tgtEl>
                                        <p:attrNameLst>
                                          <p:attrName>style.visibility</p:attrName>
                                        </p:attrNameLst>
                                      </p:cBhvr>
                                      <p:to>
                                        <p:strVal val="visible"/>
                                      </p:to>
                                    </p:set>
                                    <p:animEffect>
                                      <p:cBhvr>
                                        <p:cTn id="32" dur="500"/>
                                        <p:tgtEl>
                                          <p:spTgt spid="7783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7837"/>
                                        </p:tgtEl>
                                        <p:attrNameLst>
                                          <p:attrName>style.visibility</p:attrName>
                                        </p:attrNameLst>
                                      </p:cBhvr>
                                      <p:to>
                                        <p:strVal val="visible"/>
                                      </p:to>
                                    </p:set>
                                    <p:animEffect>
                                      <p:cBhvr>
                                        <p:cTn id="35" dur="500"/>
                                        <p:tgtEl>
                                          <p:spTgt spid="77837"/>
                                        </p:tgtEl>
                                      </p:cBhvr>
                                    </p:animEffect>
                                  </p:childTnLst>
                                </p:cTn>
                              </p:par>
                            </p:childTnLst>
                          </p:cTn>
                        </p:par>
                        <p:par>
                          <p:cTn id="36" fill="hold" nodeType="afterGroup">
                            <p:stCondLst>
                              <p:cond delay="2500"/>
                            </p:stCondLst>
                            <p:childTnLst>
                              <p:par>
                                <p:cTn id="37" presetID="31" presetClass="entr" presetSubtype="0" fill="hold" grpId="0" nodeType="afterEffect">
                                  <p:stCondLst>
                                    <p:cond delay="0"/>
                                  </p:stCondLst>
                                  <p:childTnLst>
                                    <p:set>
                                      <p:cBhvr>
                                        <p:cTn id="38" dur="1" fill="hold">
                                          <p:stCondLst>
                                            <p:cond delay="0"/>
                                          </p:stCondLst>
                                        </p:cTn>
                                        <p:tgtEl>
                                          <p:spTgt spid="77836"/>
                                        </p:tgtEl>
                                        <p:attrNameLst>
                                          <p:attrName>style.visibility</p:attrName>
                                        </p:attrNameLst>
                                      </p:cBhvr>
                                      <p:to>
                                        <p:strVal val="visible"/>
                                      </p:to>
                                    </p:set>
                                    <p:anim calcmode="lin" valueType="num">
                                      <p:cBhvr>
                                        <p:cTn id="39" dur="500" fill="hold"/>
                                        <p:tgtEl>
                                          <p:spTgt spid="77836"/>
                                        </p:tgtEl>
                                        <p:attrNameLst>
                                          <p:attrName>ppt_w</p:attrName>
                                        </p:attrNameLst>
                                      </p:cBhvr>
                                      <p:tavLst>
                                        <p:tav tm="0">
                                          <p:val>
                                            <p:fltVal val="0"/>
                                          </p:val>
                                        </p:tav>
                                        <p:tav tm="100000">
                                          <p:val>
                                            <p:strVal val="#ppt_w"/>
                                          </p:val>
                                        </p:tav>
                                      </p:tavLst>
                                    </p:anim>
                                    <p:anim calcmode="lin" valueType="num">
                                      <p:cBhvr>
                                        <p:cTn id="40" dur="500" fill="hold"/>
                                        <p:tgtEl>
                                          <p:spTgt spid="77836"/>
                                        </p:tgtEl>
                                        <p:attrNameLst>
                                          <p:attrName>ppt_h</p:attrName>
                                        </p:attrNameLst>
                                      </p:cBhvr>
                                      <p:tavLst>
                                        <p:tav tm="0">
                                          <p:val>
                                            <p:fltVal val="0"/>
                                          </p:val>
                                        </p:tav>
                                        <p:tav tm="100000">
                                          <p:val>
                                            <p:strVal val="#ppt_h"/>
                                          </p:val>
                                        </p:tav>
                                      </p:tavLst>
                                    </p:anim>
                                    <p:anim calcmode="lin" valueType="num">
                                      <p:cBhvr>
                                        <p:cTn id="41" dur="500" fill="hold"/>
                                        <p:tgtEl>
                                          <p:spTgt spid="77836"/>
                                        </p:tgtEl>
                                        <p:attrNameLst>
                                          <p:attrName>style.rotation</p:attrName>
                                        </p:attrNameLst>
                                      </p:cBhvr>
                                      <p:tavLst>
                                        <p:tav tm="0">
                                          <p:val>
                                            <p:fltVal val="90"/>
                                          </p:val>
                                        </p:tav>
                                        <p:tav tm="100000">
                                          <p:val>
                                            <p:fltVal val="0"/>
                                          </p:val>
                                        </p:tav>
                                      </p:tavLst>
                                    </p:anim>
                                    <p:animEffect>
                                      <p:cBhvr>
                                        <p:cTn id="42" dur="500"/>
                                        <p:tgtEl>
                                          <p:spTgt spid="77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0" grpId="0" bldLvl="0" animBg="1" autoUpdateAnimBg="0"/>
      <p:bldP spid="77831" grpId="0" bldLvl="0" animBg="1" autoUpdateAnimBg="0"/>
      <p:bldP spid="77833" grpId="0" bldLvl="0" autoUpdateAnimBg="0"/>
      <p:bldP spid="77834" grpId="0" bldLvl="0" autoUpdateAnimBg="0"/>
      <p:bldP spid="77835" grpId="0" bldLvl="0" autoUpdateAnimBg="0"/>
      <p:bldP spid="77836" grpId="0" bldLvl="0" autoUpdateAnimBg="0"/>
      <p:bldP spid="77837" grpId="0" bldLvl="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02CC3279-76AF-4D5F-8081-BB05248EBDAD}" type="slidenum">
              <a:rPr lang="zh-CN" altLang="en-US" sz="1200" smtClean="0">
                <a:solidFill>
                  <a:srgbClr val="898989"/>
                </a:solidFill>
              </a:rPr>
              <a:pPr eaLnBrk="1" hangingPunct="1"/>
              <a:t>74</a:t>
            </a:fld>
            <a:endParaRPr lang="zh-CN" altLang="en-US" sz="1800" smtClean="0"/>
          </a:p>
        </p:txBody>
      </p:sp>
      <p:pic>
        <p:nvPicPr>
          <p:cNvPr id="8806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806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806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807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07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8807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6" name="文本框 10"/>
          <p:cNvSpPr>
            <a:spLocks noChangeArrowheads="1"/>
          </p:cNvSpPr>
          <p:nvPr/>
        </p:nvSpPr>
        <p:spPr bwMode="auto">
          <a:xfrm>
            <a:off x="1295400" y="277813"/>
            <a:ext cx="55927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（一）对规范党费收缴的政策解读</a:t>
            </a:r>
            <a:endParaRPr lang="zh-CN" altLang="en-US" sz="1600" b="1">
              <a:latin typeface="微软雅黑" pitchFamily="34" charset="-122"/>
              <a:ea typeface="微软雅黑" pitchFamily="34" charset="-122"/>
              <a:sym typeface="微软雅黑" pitchFamily="34" charset="-122"/>
            </a:endParaRPr>
          </a:p>
        </p:txBody>
      </p:sp>
      <p:pic>
        <p:nvPicPr>
          <p:cNvPr id="88074" name="Picture 9"/>
          <p:cNvPicPr>
            <a:picLocks noChangeAspect="1" noChangeArrowheads="1"/>
          </p:cNvPicPr>
          <p:nvPr/>
        </p:nvPicPr>
        <p:blipFill>
          <a:blip r:embed="rId5">
            <a:extLst>
              <a:ext uri="{28A0092B-C50C-407E-A947-70E740481C1C}">
                <a14:useLocalDpi xmlns:a14="http://schemas.microsoft.com/office/drawing/2010/main" val="0"/>
              </a:ext>
            </a:extLst>
          </a:blip>
          <a:srcRect t="6891" b="59439"/>
          <a:stretch>
            <a:fillRect/>
          </a:stretch>
        </p:blipFill>
        <p:spPr bwMode="auto">
          <a:xfrm>
            <a:off x="1703388" y="1343025"/>
            <a:ext cx="849312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5" name="Text Box 10"/>
          <p:cNvSpPr txBox="1">
            <a:spLocks noChangeArrowheads="1"/>
          </p:cNvSpPr>
          <p:nvPr/>
        </p:nvSpPr>
        <p:spPr bwMode="auto">
          <a:xfrm>
            <a:off x="1343025" y="3214688"/>
            <a:ext cx="9648825" cy="28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en-US" sz="2000">
                <a:ea typeface="微软雅黑" pitchFamily="34" charset="-122"/>
              </a:rPr>
              <a:t>基层党组织包括基层党委、党总支、党支部。</a:t>
            </a:r>
          </a:p>
          <a:p>
            <a:pPr eaLnBrk="1" hangingPunct="1">
              <a:lnSpc>
                <a:spcPct val="150000"/>
              </a:lnSpc>
              <a:buSzPct val="100000"/>
              <a:buFont typeface="Wingdings" pitchFamily="2" charset="2"/>
              <a:buChar char="Ø"/>
            </a:pPr>
            <a:r>
              <a:rPr lang="zh-CN" altLang="en-US" sz="2000">
                <a:ea typeface="微软雅黑" pitchFamily="34" charset="-122"/>
              </a:rPr>
              <a:t>年初核定一般指的是一年之初，可以在一季度内核定。</a:t>
            </a:r>
          </a:p>
          <a:p>
            <a:pPr eaLnBrk="1" hangingPunct="1">
              <a:lnSpc>
                <a:spcPct val="150000"/>
              </a:lnSpc>
              <a:buSzPct val="100000"/>
              <a:buFont typeface="Wingdings" pitchFamily="2" charset="2"/>
              <a:buChar char="Ø"/>
            </a:pPr>
            <a:r>
              <a:rPr lang="zh-CN" altLang="en-US" sz="2000">
                <a:ea typeface="微软雅黑" pitchFamily="34" charset="-122"/>
              </a:rPr>
              <a:t>党费数额既可以某个月工资为基数，也可以上年度平均月工资为基数，具体什么基数由基层党组织自行把握。</a:t>
            </a:r>
          </a:p>
          <a:p>
            <a:pPr eaLnBrk="1" hangingPunct="1">
              <a:lnSpc>
                <a:spcPct val="150000"/>
              </a:lnSpc>
              <a:buSzPct val="100000"/>
              <a:buFont typeface="Wingdings" pitchFamily="2" charset="2"/>
              <a:buChar char="Ø"/>
            </a:pPr>
            <a:r>
              <a:rPr lang="zh-CN" altLang="en-US" sz="2000">
                <a:ea typeface="微软雅黑" pitchFamily="34" charset="-122"/>
              </a:rPr>
              <a:t>月缴纳工资数额核定后，年内一般不再作出调整。年内工资晋档、职务晋升、岗位变动以及普调工资的，可以待下年度重新核定。</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856"/>
                                        </p:tgtEl>
                                        <p:attrNameLst>
                                          <p:attrName>style.visibility</p:attrName>
                                        </p:attrNameLst>
                                      </p:cBhvr>
                                      <p:to>
                                        <p:strVal val="visible"/>
                                      </p:to>
                                    </p:set>
                                    <p:animEffect>
                                      <p:cBhvr>
                                        <p:cTn id="7" dur="500"/>
                                        <p:tgtEl>
                                          <p:spTgt spid="78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6" grpId="0" bldLvl="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18C32E5D-0738-42D6-A326-E4873CFE82DC}" type="slidenum">
              <a:rPr lang="zh-CN" altLang="en-US" sz="1200" smtClean="0">
                <a:solidFill>
                  <a:srgbClr val="898989"/>
                </a:solidFill>
              </a:rPr>
              <a:pPr eaLnBrk="1" hangingPunct="1"/>
              <a:t>75</a:t>
            </a:fld>
            <a:endParaRPr lang="zh-CN" altLang="en-US" sz="1800" smtClean="0"/>
          </a:p>
        </p:txBody>
      </p:sp>
      <p:pic>
        <p:nvPicPr>
          <p:cNvPr id="8909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909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909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8909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8909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050" y="1054100"/>
            <a:ext cx="8856663"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8" name="Text Box 9"/>
          <p:cNvSpPr txBox="1">
            <a:spLocks noChangeArrowheads="1"/>
          </p:cNvSpPr>
          <p:nvPr/>
        </p:nvSpPr>
        <p:spPr bwMode="auto">
          <a:xfrm>
            <a:off x="1133475" y="4662488"/>
            <a:ext cx="10074275"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a:ea typeface="微软雅黑" pitchFamily="34" charset="-122"/>
              </a:rPr>
              <a:t>对一些未提到的津贴、补贴项目是否作为党费计算基数不包括项目，由基层党委根据《通知》精神研究确定。</a:t>
            </a:r>
          </a:p>
        </p:txBody>
      </p:sp>
      <p:sp>
        <p:nvSpPr>
          <p:cNvPr id="79882" name="文本框 10"/>
          <p:cNvSpPr>
            <a:spLocks noChangeArrowheads="1"/>
          </p:cNvSpPr>
          <p:nvPr/>
        </p:nvSpPr>
        <p:spPr bwMode="auto">
          <a:xfrm>
            <a:off x="1295400" y="277813"/>
            <a:ext cx="55927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（一）对规范党费收缴的政策解读</a:t>
            </a:r>
            <a:endParaRPr lang="zh-CN" altLang="en-US" sz="1600" b="1">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882"/>
                                        </p:tgtEl>
                                        <p:attrNameLst>
                                          <p:attrName>style.visibility</p:attrName>
                                        </p:attrNameLst>
                                      </p:cBhvr>
                                      <p:to>
                                        <p:strVal val="visible"/>
                                      </p:to>
                                    </p:set>
                                    <p:animEffect>
                                      <p:cBhvr>
                                        <p:cTn id="7" dur="500"/>
                                        <p:tgtEl>
                                          <p:spTgt spid="79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2" grpId="0" bldLvl="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791C4E9A-32D4-4485-9E4B-84F2F4BCE809}" type="slidenum">
              <a:rPr lang="zh-CN" altLang="en-US" sz="1200" smtClean="0">
                <a:solidFill>
                  <a:srgbClr val="898989"/>
                </a:solidFill>
              </a:rPr>
              <a:pPr eaLnBrk="1" hangingPunct="1"/>
              <a:t>76</a:t>
            </a:fld>
            <a:endParaRPr lang="zh-CN" altLang="en-US" sz="1800" smtClean="0"/>
          </a:p>
        </p:txBody>
      </p:sp>
      <p:pic>
        <p:nvPicPr>
          <p:cNvPr id="9011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011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011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011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11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9012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343025"/>
            <a:ext cx="991076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2" name="Text Box 9"/>
          <p:cNvSpPr txBox="1">
            <a:spLocks noChangeArrowheads="1"/>
          </p:cNvSpPr>
          <p:nvPr/>
        </p:nvSpPr>
        <p:spPr bwMode="auto">
          <a:xfrm>
            <a:off x="1200150" y="4294188"/>
            <a:ext cx="9825038"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en-US">
                <a:latin typeface="微软雅黑" pitchFamily="34" charset="-122"/>
                <a:ea typeface="微软雅黑" pitchFamily="34" charset="-122"/>
              </a:rPr>
              <a:t>表彰奖励完成某项工程项目有功人员发放的一次性奖金不列入党费计算基数；</a:t>
            </a:r>
          </a:p>
          <a:p>
            <a:pPr eaLnBrk="1" hangingPunct="1">
              <a:lnSpc>
                <a:spcPct val="150000"/>
              </a:lnSpc>
              <a:buSzPct val="100000"/>
              <a:buFont typeface="Wingdings" pitchFamily="2" charset="2"/>
              <a:buChar char="Ø"/>
            </a:pPr>
            <a:r>
              <a:rPr lang="zh-CN" altLang="en-US">
                <a:latin typeface="微软雅黑" pitchFamily="34" charset="-122"/>
                <a:ea typeface="微软雅黑" pitchFamily="34" charset="-122"/>
              </a:rPr>
              <a:t>对于那些不好确定为“活的部分”的收入是否纳入党费计算基数，可由企业基层党委研究决定；</a:t>
            </a:r>
          </a:p>
        </p:txBody>
      </p:sp>
      <p:sp>
        <p:nvSpPr>
          <p:cNvPr id="80906" name="文本框 10"/>
          <p:cNvSpPr>
            <a:spLocks noChangeArrowheads="1"/>
          </p:cNvSpPr>
          <p:nvPr/>
        </p:nvSpPr>
        <p:spPr bwMode="auto">
          <a:xfrm>
            <a:off x="1295400" y="277813"/>
            <a:ext cx="55927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（一）对规范党费收缴的政策解读</a:t>
            </a:r>
            <a:endParaRPr lang="zh-CN" altLang="en-US" sz="1600" b="1">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0906"/>
                                        </p:tgtEl>
                                        <p:attrNameLst>
                                          <p:attrName>style.visibility</p:attrName>
                                        </p:attrNameLst>
                                      </p:cBhvr>
                                      <p:to>
                                        <p:strVal val="visible"/>
                                      </p:to>
                                    </p:set>
                                    <p:animEffect>
                                      <p:cBhvr>
                                        <p:cTn id="7" dur="500"/>
                                        <p:tgtEl>
                                          <p:spTgt spid="80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6" grpId="0" bldLvl="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B963E521-0A9F-4AA8-B7F0-DD6C2F68CBD0}" type="slidenum">
              <a:rPr lang="zh-CN" altLang="en-US" sz="1200" smtClean="0">
                <a:solidFill>
                  <a:srgbClr val="898989"/>
                </a:solidFill>
              </a:rPr>
              <a:pPr eaLnBrk="1" hangingPunct="1"/>
              <a:t>77</a:t>
            </a:fld>
            <a:endParaRPr lang="zh-CN" altLang="en-US" sz="1800" smtClean="0"/>
          </a:p>
        </p:txBody>
      </p:sp>
      <p:pic>
        <p:nvPicPr>
          <p:cNvPr id="91139"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1140"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1141"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1142"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3"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91144"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 Box 8"/>
          <p:cNvSpPr txBox="1">
            <a:spLocks noChangeArrowheads="1"/>
          </p:cNvSpPr>
          <p:nvPr/>
        </p:nvSpPr>
        <p:spPr bwMode="auto">
          <a:xfrm>
            <a:off x="1127125" y="3070225"/>
            <a:ext cx="9826625"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SzPct val="100000"/>
              <a:buFont typeface="Wingdings" pitchFamily="2" charset="2"/>
              <a:buChar char="Ø"/>
            </a:pPr>
            <a:r>
              <a:rPr lang="zh-CN" altLang="en-US">
                <a:latin typeface="微软雅黑" pitchFamily="34" charset="-122"/>
                <a:ea typeface="微软雅黑" pitchFamily="34" charset="-122"/>
              </a:rPr>
              <a:t>实行年薪制人员党员，不兑现年终绩效的月份，每月以实际领取的薪酬收入为党费计算基数缴纳党费，年内一般不变动；</a:t>
            </a:r>
          </a:p>
          <a:p>
            <a:pPr eaLnBrk="1" hangingPunct="1">
              <a:lnSpc>
                <a:spcPct val="150000"/>
              </a:lnSpc>
              <a:buSzPct val="100000"/>
              <a:buFont typeface="Wingdings" pitchFamily="2" charset="2"/>
              <a:buChar char="Ø"/>
            </a:pPr>
            <a:r>
              <a:rPr lang="zh-CN" altLang="en-US">
                <a:latin typeface="微软雅黑" pitchFamily="34" charset="-122"/>
                <a:ea typeface="微软雅黑" pitchFamily="34" charset="-122"/>
              </a:rPr>
              <a:t>实行年薪制人员党员，兑现年终绩效的当月，按实际领取的薪酬收入为基数计算，交纳党费超过1000元，可以1000元为交纳限额；</a:t>
            </a:r>
          </a:p>
          <a:p>
            <a:pPr eaLnBrk="1" hangingPunct="1">
              <a:lnSpc>
                <a:spcPct val="150000"/>
              </a:lnSpc>
              <a:buSzPct val="100000"/>
              <a:buFont typeface="Wingdings" pitchFamily="2" charset="2"/>
              <a:buChar char="Ø"/>
            </a:pPr>
            <a:r>
              <a:rPr lang="zh-CN" altLang="en-US">
                <a:latin typeface="微软雅黑" pitchFamily="34" charset="-122"/>
                <a:ea typeface="微软雅黑" pitchFamily="34" charset="-122"/>
              </a:rPr>
              <a:t>自愿多交者不限。</a:t>
            </a:r>
          </a:p>
        </p:txBody>
      </p:sp>
      <p:pic>
        <p:nvPicPr>
          <p:cNvPr id="91146" name="Picture 9"/>
          <p:cNvPicPr>
            <a:picLocks noChangeAspect="1" noChangeArrowheads="1"/>
          </p:cNvPicPr>
          <p:nvPr/>
        </p:nvPicPr>
        <p:blipFill>
          <a:blip r:embed="rId5">
            <a:extLst>
              <a:ext uri="{28A0092B-C50C-407E-A947-70E740481C1C}">
                <a14:useLocalDpi xmlns:a14="http://schemas.microsoft.com/office/drawing/2010/main" val="0"/>
              </a:ext>
            </a:extLst>
          </a:blip>
          <a:srcRect b="57803"/>
          <a:stretch>
            <a:fillRect/>
          </a:stretch>
        </p:blipFill>
        <p:spPr bwMode="auto">
          <a:xfrm>
            <a:off x="1271588" y="911225"/>
            <a:ext cx="9504362"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0" name="文本框 10"/>
          <p:cNvSpPr>
            <a:spLocks noChangeArrowheads="1"/>
          </p:cNvSpPr>
          <p:nvPr/>
        </p:nvSpPr>
        <p:spPr bwMode="auto">
          <a:xfrm>
            <a:off x="1295400" y="277813"/>
            <a:ext cx="55927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（一）对规范党费收缴的政策解读</a:t>
            </a:r>
            <a:endParaRPr lang="zh-CN" altLang="en-US" sz="1600" b="1">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1930"/>
                                        </p:tgtEl>
                                        <p:attrNameLst>
                                          <p:attrName>style.visibility</p:attrName>
                                        </p:attrNameLst>
                                      </p:cBhvr>
                                      <p:to>
                                        <p:strVal val="visible"/>
                                      </p:to>
                                    </p:set>
                                    <p:animEffect>
                                      <p:cBhvr>
                                        <p:cTn id="7" dur="500"/>
                                        <p:tgtEl>
                                          <p:spTgt spid="81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0" grpId="0" bldLvl="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A3140F83-F3C9-4FC6-911C-38BADC6844B8}" type="slidenum">
              <a:rPr lang="zh-CN" altLang="en-US" sz="1200" smtClean="0">
                <a:solidFill>
                  <a:srgbClr val="898989"/>
                </a:solidFill>
              </a:rPr>
              <a:pPr eaLnBrk="1" hangingPunct="1"/>
              <a:t>78</a:t>
            </a:fld>
            <a:endParaRPr lang="zh-CN" altLang="en-US" sz="1800" smtClean="0"/>
          </a:p>
        </p:txBody>
      </p:sp>
      <p:pic>
        <p:nvPicPr>
          <p:cNvPr id="9216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216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216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216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6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9216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225" y="1485900"/>
            <a:ext cx="1030605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3" name="文本框 10"/>
          <p:cNvSpPr>
            <a:spLocks noChangeArrowheads="1"/>
          </p:cNvSpPr>
          <p:nvPr/>
        </p:nvSpPr>
        <p:spPr bwMode="auto">
          <a:xfrm>
            <a:off x="1295400" y="277813"/>
            <a:ext cx="55927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（一）对规范党费收缴的政策解读</a:t>
            </a:r>
            <a:endParaRPr lang="zh-CN" altLang="en-US" sz="1600" b="1">
              <a:latin typeface="微软雅黑" pitchFamily="34" charset="-122"/>
              <a:ea typeface="微软雅黑" pitchFamily="34" charset="-122"/>
              <a:sym typeface="微软雅黑" pitchFamily="3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953"/>
                                        </p:tgtEl>
                                        <p:attrNameLst>
                                          <p:attrName>style.visibility</p:attrName>
                                        </p:attrNameLst>
                                      </p:cBhvr>
                                      <p:to>
                                        <p:strVal val="visible"/>
                                      </p:to>
                                    </p:set>
                                    <p:animEffect>
                                      <p:cBhvr>
                                        <p:cTn id="7" dur="500"/>
                                        <p:tgtEl>
                                          <p:spTgt spid="82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3" grpId="0" bldLvl="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92A1A2CF-5E46-4953-B849-EC217F5B28A0}" type="slidenum">
              <a:rPr lang="zh-CN" altLang="en-US" sz="1200" smtClean="0">
                <a:solidFill>
                  <a:srgbClr val="898989"/>
                </a:solidFill>
              </a:rPr>
              <a:pPr eaLnBrk="1" hangingPunct="1"/>
              <a:t>79</a:t>
            </a:fld>
            <a:endParaRPr lang="zh-CN" altLang="en-US" sz="1800" smtClean="0"/>
          </a:p>
        </p:txBody>
      </p:sp>
      <p:pic>
        <p:nvPicPr>
          <p:cNvPr id="9318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318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318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319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9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9319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文本框 10"/>
          <p:cNvSpPr>
            <a:spLocks noChangeArrowheads="1"/>
          </p:cNvSpPr>
          <p:nvPr/>
        </p:nvSpPr>
        <p:spPr bwMode="auto">
          <a:xfrm>
            <a:off x="1295400" y="277813"/>
            <a:ext cx="7608888"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（二）关于细化党费使用项目需要注意的问题</a:t>
            </a:r>
            <a:endParaRPr lang="zh-CN" altLang="en-US" sz="1600" b="1">
              <a:latin typeface="微软雅黑" pitchFamily="34" charset="-122"/>
              <a:ea typeface="微软雅黑" pitchFamily="34" charset="-122"/>
              <a:sym typeface="微软雅黑" pitchFamily="34" charset="-122"/>
            </a:endParaRPr>
          </a:p>
        </p:txBody>
      </p:sp>
      <p:pic>
        <p:nvPicPr>
          <p:cNvPr id="9319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88" y="909638"/>
            <a:ext cx="6503987"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5" name="Text Box 10"/>
          <p:cNvSpPr txBox="1">
            <a:spLocks noChangeArrowheads="1"/>
          </p:cNvSpPr>
          <p:nvPr/>
        </p:nvSpPr>
        <p:spPr bwMode="auto">
          <a:xfrm>
            <a:off x="6959600" y="982663"/>
            <a:ext cx="5184775"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20000"/>
              </a:lnSpc>
            </a:pPr>
            <a:r>
              <a:rPr lang="zh-CN" altLang="en-US" b="1">
                <a:latin typeface="微软雅黑" pitchFamily="34" charset="-122"/>
                <a:ea typeface="微软雅黑" pitchFamily="34" charset="-122"/>
              </a:rPr>
              <a:t>三个原则</a:t>
            </a:r>
            <a:r>
              <a:rPr lang="zh-CN" altLang="en-US">
                <a:latin typeface="微软雅黑" pitchFamily="34" charset="-122"/>
                <a:ea typeface="微软雅黑" pitchFamily="34" charset="-122"/>
              </a:rPr>
              <a:t>：</a:t>
            </a:r>
            <a:r>
              <a:rPr lang="zh-CN" altLang="en-US" b="1">
                <a:latin typeface="微软雅黑" pitchFamily="34" charset="-122"/>
                <a:ea typeface="微软雅黑" pitchFamily="34" charset="-122"/>
              </a:rPr>
              <a:t>一是</a:t>
            </a:r>
            <a:r>
              <a:rPr lang="zh-CN" altLang="en-US">
                <a:latin typeface="微软雅黑" pitchFamily="34" charset="-122"/>
                <a:ea typeface="微软雅黑" pitchFamily="34" charset="-122"/>
              </a:rPr>
              <a:t>党费必须用于党的活动，主要作为党员教育经费补充的原则。6个方面、18种费用，全部是开展党的活动的相关费用，且主要集中于党员教育培训。</a:t>
            </a:r>
            <a:r>
              <a:rPr lang="zh-CN" altLang="en-US" b="1">
                <a:latin typeface="微软雅黑" pitchFamily="34" charset="-122"/>
                <a:ea typeface="微软雅黑" pitchFamily="34" charset="-122"/>
              </a:rPr>
              <a:t>二是</a:t>
            </a:r>
            <a:r>
              <a:rPr lang="zh-CN" altLang="en-US">
                <a:latin typeface="微软雅黑" pitchFamily="34" charset="-122"/>
                <a:ea typeface="微软雅黑" pitchFamily="34" charset="-122"/>
              </a:rPr>
              <a:t>党费使用向基层倾斜的原则。</a:t>
            </a:r>
            <a:r>
              <a:rPr lang="zh-CN" altLang="en-US" b="1">
                <a:latin typeface="微软雅黑" pitchFamily="34" charset="-122"/>
                <a:ea typeface="微软雅黑" pitchFamily="34" charset="-122"/>
              </a:rPr>
              <a:t>三是</a:t>
            </a:r>
            <a:r>
              <a:rPr lang="zh-CN" altLang="en-US">
                <a:latin typeface="微软雅黑" pitchFamily="34" charset="-122"/>
                <a:ea typeface="微软雅黑" pitchFamily="34" charset="-122"/>
              </a:rPr>
              <a:t>党费使用要精细精准、规范有效的原则。</a:t>
            </a:r>
          </a:p>
          <a:p>
            <a:pPr eaLnBrk="1" hangingPunct="1">
              <a:lnSpc>
                <a:spcPct val="120000"/>
              </a:lnSpc>
            </a:pPr>
            <a:r>
              <a:rPr lang="zh-CN" altLang="en-US" b="1">
                <a:latin typeface="微软雅黑" pitchFamily="34" charset="-122"/>
                <a:ea typeface="微软雅黑" pitchFamily="34" charset="-122"/>
              </a:rPr>
              <a:t>注意把握三个方面</a:t>
            </a:r>
            <a:r>
              <a:rPr lang="zh-CN" altLang="en-US">
                <a:latin typeface="微软雅黑" pitchFamily="34" charset="-122"/>
                <a:ea typeface="微软雅黑" pitchFamily="34" charset="-122"/>
              </a:rPr>
              <a:t>：</a:t>
            </a:r>
            <a:r>
              <a:rPr lang="zh-CN" altLang="en-US" b="1">
                <a:latin typeface="微软雅黑" pitchFamily="34" charset="-122"/>
                <a:ea typeface="微软雅黑" pitchFamily="34" charset="-122"/>
              </a:rPr>
              <a:t>一是</a:t>
            </a:r>
            <a:r>
              <a:rPr lang="zh-CN" altLang="en-US">
                <a:latin typeface="微软雅黑" pitchFamily="34" charset="-122"/>
                <a:ea typeface="微软雅黑" pitchFamily="34" charset="-122"/>
              </a:rPr>
              <a:t>使用党费要严格履行审批手续，每一笔党费开支必须经过集体讨论决定，不得个人或者少数人说了算。</a:t>
            </a:r>
            <a:r>
              <a:rPr lang="zh-CN" altLang="en-US" b="1">
                <a:latin typeface="微软雅黑" pitchFamily="34" charset="-122"/>
                <a:ea typeface="微软雅黑" pitchFamily="34" charset="-122"/>
              </a:rPr>
              <a:t>二是</a:t>
            </a:r>
            <a:r>
              <a:rPr lang="zh-CN" altLang="en-US">
                <a:latin typeface="微软雅黑" pitchFamily="34" charset="-122"/>
                <a:ea typeface="微软雅黑" pitchFamily="34" charset="-122"/>
              </a:rPr>
              <a:t>党费使用项目的开支标准，参照财政部有关规定执行，本着勤俭节约的原则。</a:t>
            </a:r>
            <a:r>
              <a:rPr lang="zh-CN" altLang="en-US" b="1">
                <a:latin typeface="微软雅黑" pitchFamily="34" charset="-122"/>
                <a:ea typeface="微软雅黑" pitchFamily="34" charset="-122"/>
              </a:rPr>
              <a:t>三是</a:t>
            </a:r>
            <a:r>
              <a:rPr lang="zh-CN" altLang="en-US">
                <a:latin typeface="微软雅黑" pitchFamily="34" charset="-122"/>
                <a:ea typeface="微软雅黑" pitchFamily="34" charset="-122"/>
              </a:rPr>
              <a:t>向党支部划拨党费的具体方式，参照清理收缴党费的划拨方式执行。</a:t>
            </a:r>
          </a:p>
          <a:p>
            <a:pPr eaLnBrk="1" hangingPunct="1">
              <a:lnSpc>
                <a:spcPct val="120000"/>
              </a:lnSpc>
            </a:pPr>
            <a:r>
              <a:rPr lang="zh-CN" altLang="en-US" b="1">
                <a:latin typeface="微软雅黑" pitchFamily="34" charset="-122"/>
                <a:ea typeface="微软雅黑" pitchFamily="34" charset="-122"/>
              </a:rPr>
              <a:t>上述党费使用项目之外的其他项目以及由此产生的直接、合理的相关费用，可否从党费中列支，由基层党委根据实际情况集体研究决定。</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3976"/>
                                        </p:tgtEl>
                                        <p:attrNameLst>
                                          <p:attrName>style.visibility</p:attrName>
                                        </p:attrNameLst>
                                      </p:cBhvr>
                                      <p:to>
                                        <p:strVal val="visible"/>
                                      </p:to>
                                    </p:set>
                                    <p:animEffect>
                                      <p:cBhvr>
                                        <p:cTn id="7" dur="500"/>
                                        <p:tgtEl>
                                          <p:spTgt spid="839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7B0D3A62-7B66-4382-8E3D-CA574A79AD49}" type="slidenum">
              <a:rPr lang="zh-CN" altLang="en-US" sz="1200" smtClean="0">
                <a:solidFill>
                  <a:srgbClr val="898989"/>
                </a:solidFill>
              </a:rPr>
              <a:pPr eaLnBrk="1" hangingPunct="1"/>
              <a:t>8</a:t>
            </a:fld>
            <a:endParaRPr lang="zh-CN" altLang="en-US" sz="1800" smtClean="0"/>
          </a:p>
        </p:txBody>
      </p:sp>
      <p:pic>
        <p:nvPicPr>
          <p:cNvPr id="20483"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516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484"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0485"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0486"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7"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20488"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文本框 10"/>
          <p:cNvSpPr>
            <a:spLocks noChangeArrowheads="1"/>
          </p:cNvSpPr>
          <p:nvPr/>
        </p:nvSpPr>
        <p:spPr bwMode="auto">
          <a:xfrm>
            <a:off x="1295400" y="277813"/>
            <a:ext cx="5808663"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rPr>
              <a:t>（二）党的基层组织领导成员的配备</a:t>
            </a:r>
          </a:p>
        </p:txBody>
      </p:sp>
      <p:grpSp>
        <p:nvGrpSpPr>
          <p:cNvPr id="2" name="Group 9"/>
          <p:cNvGrpSpPr>
            <a:grpSpLocks/>
          </p:cNvGrpSpPr>
          <p:nvPr/>
        </p:nvGrpSpPr>
        <p:grpSpPr bwMode="auto">
          <a:xfrm>
            <a:off x="695325" y="4365625"/>
            <a:ext cx="10801350" cy="1685925"/>
            <a:chOff x="0" y="0"/>
            <a:chExt cx="6828076" cy="1262569"/>
          </a:xfrm>
        </p:grpSpPr>
        <p:grpSp>
          <p:nvGrpSpPr>
            <p:cNvPr id="20512" name="Group 10"/>
            <p:cNvGrpSpPr>
              <a:grpSpLocks/>
            </p:cNvGrpSpPr>
            <p:nvPr/>
          </p:nvGrpSpPr>
          <p:grpSpPr bwMode="auto">
            <a:xfrm>
              <a:off x="0" y="0"/>
              <a:ext cx="6828076" cy="1262569"/>
              <a:chOff x="0" y="0"/>
              <a:chExt cx="6828076" cy="1365964"/>
            </a:xfrm>
          </p:grpSpPr>
          <p:sp>
            <p:nvSpPr>
              <p:cNvPr id="20514" name="圆角矩形 27"/>
              <p:cNvSpPr>
                <a:spLocks noChangeArrowheads="1"/>
              </p:cNvSpPr>
              <p:nvPr/>
            </p:nvSpPr>
            <p:spPr bwMode="auto">
              <a:xfrm>
                <a:off x="0" y="0"/>
                <a:ext cx="6828076" cy="1365964"/>
              </a:xfrm>
              <a:prstGeom prst="roundRect">
                <a:avLst>
                  <a:gd name="adj" fmla="val 4778"/>
                </a:avLst>
              </a:prstGeom>
              <a:solidFill>
                <a:srgbClr val="F2F2F2"/>
              </a:solidFill>
              <a:ln w="12700">
                <a:solidFill>
                  <a:srgbClr val="BFBFBF"/>
                </a:solidFill>
                <a:round/>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pic>
            <p:nvPicPr>
              <p:cNvPr id="20515" name="Picture 2" descr="C:\Documents and Settings\Administrator\桌面\146052014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9796" y="11424"/>
                <a:ext cx="1978189" cy="134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13" name="矩形 26"/>
            <p:cNvSpPr>
              <a:spLocks noChangeArrowheads="1"/>
            </p:cNvSpPr>
            <p:nvPr/>
          </p:nvSpPr>
          <p:spPr bwMode="auto">
            <a:xfrm>
              <a:off x="4677638" y="6434"/>
              <a:ext cx="792088" cy="1256135"/>
            </a:xfrm>
            <a:prstGeom prst="rect">
              <a:avLst/>
            </a:prstGeom>
            <a:gradFill rotWithShape="1">
              <a:gsLst>
                <a:gs pos="0">
                  <a:srgbClr val="F2F2F2"/>
                </a:gs>
                <a:gs pos="31000">
                  <a:srgbClr val="F2F2F2"/>
                </a:gs>
                <a:gs pos="98000">
                  <a:srgbClr val="F2F2F2"/>
                </a:gs>
                <a:gs pos="100000">
                  <a:srgbClr val="F2F2F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grpSp>
        <p:nvGrpSpPr>
          <p:cNvPr id="4" name="Group 14"/>
          <p:cNvGrpSpPr>
            <a:grpSpLocks/>
          </p:cNvGrpSpPr>
          <p:nvPr/>
        </p:nvGrpSpPr>
        <p:grpSpPr bwMode="auto">
          <a:xfrm>
            <a:off x="695325" y="909638"/>
            <a:ext cx="10656888" cy="1249362"/>
            <a:chOff x="0" y="0"/>
            <a:chExt cx="6832149" cy="1365964"/>
          </a:xfrm>
        </p:grpSpPr>
        <p:sp>
          <p:nvSpPr>
            <p:cNvPr id="20509" name="圆角矩形 30"/>
            <p:cNvSpPr>
              <a:spLocks noChangeArrowheads="1"/>
            </p:cNvSpPr>
            <p:nvPr/>
          </p:nvSpPr>
          <p:spPr bwMode="auto">
            <a:xfrm>
              <a:off x="0" y="0"/>
              <a:ext cx="6828076" cy="1365964"/>
            </a:xfrm>
            <a:prstGeom prst="roundRect">
              <a:avLst>
                <a:gd name="adj" fmla="val 4778"/>
              </a:avLst>
            </a:prstGeom>
            <a:solidFill>
              <a:srgbClr val="F2F2F2"/>
            </a:solidFill>
            <a:ln w="12700">
              <a:solidFill>
                <a:srgbClr val="BFBFBF"/>
              </a:solidFill>
              <a:round/>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pic>
          <p:nvPicPr>
            <p:cNvPr id="20510" name="Picture 3" descr="C:\Documents and Settings\Administrator\桌面\woshou.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4060" y="7920"/>
              <a:ext cx="1998089"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1" name="矩形 32"/>
            <p:cNvSpPr>
              <a:spLocks noChangeArrowheads="1"/>
            </p:cNvSpPr>
            <p:nvPr/>
          </p:nvSpPr>
          <p:spPr bwMode="auto">
            <a:xfrm>
              <a:off x="4711405" y="7919"/>
              <a:ext cx="792088" cy="1350169"/>
            </a:xfrm>
            <a:prstGeom prst="rect">
              <a:avLst/>
            </a:prstGeom>
            <a:gradFill rotWithShape="1">
              <a:gsLst>
                <a:gs pos="0">
                  <a:srgbClr val="F2F2F2"/>
                </a:gs>
                <a:gs pos="31000">
                  <a:srgbClr val="F2F2F2"/>
                </a:gs>
                <a:gs pos="98000">
                  <a:srgbClr val="F2F2F2"/>
                </a:gs>
                <a:gs pos="100000">
                  <a:srgbClr val="F2F2F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grpSp>
        <p:nvGrpSpPr>
          <p:cNvPr id="5" name="Group 18"/>
          <p:cNvGrpSpPr>
            <a:grpSpLocks/>
          </p:cNvGrpSpPr>
          <p:nvPr/>
        </p:nvGrpSpPr>
        <p:grpSpPr bwMode="auto">
          <a:xfrm>
            <a:off x="695325" y="2206625"/>
            <a:ext cx="10801350" cy="2087563"/>
            <a:chOff x="0" y="0"/>
            <a:chExt cx="6829768" cy="1365964"/>
          </a:xfrm>
        </p:grpSpPr>
        <p:sp>
          <p:nvSpPr>
            <p:cNvPr id="20506" name="圆角矩形 34"/>
            <p:cNvSpPr>
              <a:spLocks noChangeArrowheads="1"/>
            </p:cNvSpPr>
            <p:nvPr/>
          </p:nvSpPr>
          <p:spPr bwMode="auto">
            <a:xfrm>
              <a:off x="0" y="0"/>
              <a:ext cx="6828076" cy="1365964"/>
            </a:xfrm>
            <a:prstGeom prst="roundRect">
              <a:avLst>
                <a:gd name="adj" fmla="val 4778"/>
              </a:avLst>
            </a:prstGeom>
            <a:solidFill>
              <a:srgbClr val="F2F2F2"/>
            </a:solidFill>
            <a:ln w="12700">
              <a:solidFill>
                <a:srgbClr val="BFBFBF"/>
              </a:solidFill>
              <a:round/>
              <a:headEnd/>
              <a:tailEnd/>
            </a:ln>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pic>
          <p:nvPicPr>
            <p:cNvPr id="20507" name="Picture 2" descr="C:\Documents and Settings\Administrator\桌面\146058013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813" y="7079"/>
              <a:ext cx="1856955" cy="135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8" name="矩形 36"/>
            <p:cNvSpPr>
              <a:spLocks noChangeArrowheads="1"/>
            </p:cNvSpPr>
            <p:nvPr/>
          </p:nvSpPr>
          <p:spPr bwMode="auto">
            <a:xfrm>
              <a:off x="4711404" y="15339"/>
              <a:ext cx="994471" cy="1346671"/>
            </a:xfrm>
            <a:prstGeom prst="rect">
              <a:avLst/>
            </a:prstGeom>
            <a:gradFill rotWithShape="1">
              <a:gsLst>
                <a:gs pos="0">
                  <a:srgbClr val="F2F2F2"/>
                </a:gs>
                <a:gs pos="20000">
                  <a:srgbClr val="F2F2F2"/>
                </a:gs>
                <a:gs pos="59999">
                  <a:srgbClr val="F2F2F2"/>
                </a:gs>
                <a:gs pos="81677">
                  <a:srgbClr val="F2F2F2"/>
                </a:gs>
                <a:gs pos="98000">
                  <a:srgbClr val="F2F2F2"/>
                </a:gs>
                <a:gs pos="100000">
                  <a:srgbClr val="F2F2F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endParaRPr>
            </a:p>
          </p:txBody>
        </p:sp>
      </p:grpSp>
      <p:sp>
        <p:nvSpPr>
          <p:cNvPr id="9238" name="Text Box 23"/>
          <p:cNvSpPr>
            <a:spLocks noChangeArrowheads="1"/>
          </p:cNvSpPr>
          <p:nvPr/>
        </p:nvSpPr>
        <p:spPr bwMode="auto">
          <a:xfrm>
            <a:off x="1198563" y="1558925"/>
            <a:ext cx="62499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marL="381000" indent="-381000"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Font typeface="Arial" pitchFamily="34" charset="0"/>
              <a:buChar char="•"/>
            </a:pPr>
            <a:r>
              <a:rPr lang="zh-CN" altLang="en-US" b="1">
                <a:latin typeface="微软雅黑" pitchFamily="34" charset="-122"/>
                <a:ea typeface="微软雅黑" pitchFamily="34" charset="-122"/>
              </a:rPr>
              <a:t>党员超过7名的党支部应设立支部委员会</a:t>
            </a:r>
          </a:p>
        </p:txBody>
      </p:sp>
      <p:grpSp>
        <p:nvGrpSpPr>
          <p:cNvPr id="6" name="Group 23"/>
          <p:cNvGrpSpPr>
            <a:grpSpLocks/>
          </p:cNvGrpSpPr>
          <p:nvPr/>
        </p:nvGrpSpPr>
        <p:grpSpPr bwMode="auto">
          <a:xfrm>
            <a:off x="1198563" y="1054100"/>
            <a:ext cx="3457575" cy="444500"/>
            <a:chOff x="0" y="0"/>
            <a:chExt cx="2344347" cy="402915"/>
          </a:xfrm>
        </p:grpSpPr>
        <p:sp>
          <p:nvSpPr>
            <p:cNvPr id="20504" name="圆角矩形 39"/>
            <p:cNvSpPr>
              <a:spLocks noChangeArrowheads="1"/>
            </p:cNvSpPr>
            <p:nvPr/>
          </p:nvSpPr>
          <p:spPr bwMode="auto">
            <a:xfrm>
              <a:off x="0" y="30885"/>
              <a:ext cx="2344347" cy="372030"/>
            </a:xfrm>
            <a:prstGeom prst="roundRect">
              <a:avLst>
                <a:gd name="adj" fmla="val 1659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100">
                <a:solidFill>
                  <a:srgbClr val="FFFFFF"/>
                </a:solidFill>
              </a:endParaRPr>
            </a:p>
          </p:txBody>
        </p:sp>
        <p:sp>
          <p:nvSpPr>
            <p:cNvPr id="20505" name="矩形 40"/>
            <p:cNvSpPr>
              <a:spLocks noChangeArrowheads="1"/>
            </p:cNvSpPr>
            <p:nvPr/>
          </p:nvSpPr>
          <p:spPr bwMode="auto">
            <a:xfrm>
              <a:off x="318877" y="0"/>
              <a:ext cx="1706593" cy="37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spcBef>
                  <a:spcPct val="50000"/>
                </a:spcBef>
              </a:pPr>
              <a:r>
                <a:rPr lang="zh-CN" altLang="en-US" sz="2100" b="1">
                  <a:latin typeface="微软雅黑" pitchFamily="34" charset="-122"/>
                  <a:ea typeface="微软雅黑" pitchFamily="34" charset="-122"/>
                </a:rPr>
                <a:t>设立支部委员会</a:t>
              </a:r>
            </a:p>
          </p:txBody>
        </p:sp>
      </p:grpSp>
      <p:sp>
        <p:nvSpPr>
          <p:cNvPr id="9242" name="Text Box 23"/>
          <p:cNvSpPr>
            <a:spLocks noChangeArrowheads="1"/>
          </p:cNvSpPr>
          <p:nvPr/>
        </p:nvSpPr>
        <p:spPr bwMode="auto">
          <a:xfrm>
            <a:off x="766763" y="2782888"/>
            <a:ext cx="9072562"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marL="381000" indent="-381000"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Font typeface="Arial" pitchFamily="34" charset="0"/>
              <a:buChar char="•"/>
            </a:pPr>
            <a:r>
              <a:rPr lang="zh-CN" altLang="en-US" b="1">
                <a:latin typeface="微软雅黑" pitchFamily="34" charset="-122"/>
                <a:ea typeface="微软雅黑" pitchFamily="34" charset="-122"/>
              </a:rPr>
              <a:t>支部委员会一般设委员3至5人，最多不超过7人</a:t>
            </a:r>
          </a:p>
          <a:p>
            <a:pPr eaLnBrk="1" hangingPunct="1">
              <a:lnSpc>
                <a:spcPct val="150000"/>
              </a:lnSpc>
              <a:buFont typeface="Arial" pitchFamily="34" charset="0"/>
              <a:buChar char="•"/>
            </a:pPr>
            <a:r>
              <a:rPr lang="zh-CN" altLang="en-US" b="1">
                <a:latin typeface="微软雅黑" pitchFamily="34" charset="-122"/>
                <a:ea typeface="微软雅黑" pitchFamily="34" charset="-122"/>
              </a:rPr>
              <a:t>总支部委员会一般设委员5至7人，最多不超过9人，其中书记1人，副书记1人</a:t>
            </a:r>
          </a:p>
          <a:p>
            <a:pPr eaLnBrk="1" hangingPunct="1">
              <a:lnSpc>
                <a:spcPct val="150000"/>
              </a:lnSpc>
              <a:buFont typeface="Arial" pitchFamily="34" charset="0"/>
              <a:buChar char="•"/>
            </a:pPr>
            <a:r>
              <a:rPr lang="zh-CN" altLang="en-US" b="1">
                <a:latin typeface="微软雅黑" pitchFamily="34" charset="-122"/>
                <a:ea typeface="微软雅黑" pitchFamily="34" charset="-122"/>
              </a:rPr>
              <a:t>基层委员会一般设委员5至9人，最多不超过11人，其中书记1人，副书记1-2人</a:t>
            </a:r>
          </a:p>
        </p:txBody>
      </p:sp>
      <p:grpSp>
        <p:nvGrpSpPr>
          <p:cNvPr id="7" name="Group 27"/>
          <p:cNvGrpSpPr>
            <a:grpSpLocks/>
          </p:cNvGrpSpPr>
          <p:nvPr/>
        </p:nvGrpSpPr>
        <p:grpSpPr bwMode="auto">
          <a:xfrm>
            <a:off x="1198563" y="2349500"/>
            <a:ext cx="4956175" cy="454025"/>
            <a:chOff x="0" y="0"/>
            <a:chExt cx="2344347" cy="411076"/>
          </a:xfrm>
        </p:grpSpPr>
        <p:sp>
          <p:nvSpPr>
            <p:cNvPr id="20502" name="圆角矩形 43"/>
            <p:cNvSpPr>
              <a:spLocks noChangeArrowheads="1"/>
            </p:cNvSpPr>
            <p:nvPr/>
          </p:nvSpPr>
          <p:spPr bwMode="auto">
            <a:xfrm>
              <a:off x="0" y="39046"/>
              <a:ext cx="2344347" cy="372030"/>
            </a:xfrm>
            <a:prstGeom prst="roundRect">
              <a:avLst>
                <a:gd name="adj" fmla="val 1659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100">
                <a:solidFill>
                  <a:srgbClr val="FFFFFF"/>
                </a:solidFill>
              </a:endParaRPr>
            </a:p>
          </p:txBody>
        </p:sp>
        <p:sp>
          <p:nvSpPr>
            <p:cNvPr id="20503" name="矩形 44"/>
            <p:cNvSpPr>
              <a:spLocks noChangeArrowheads="1"/>
            </p:cNvSpPr>
            <p:nvPr/>
          </p:nvSpPr>
          <p:spPr bwMode="auto">
            <a:xfrm>
              <a:off x="292336" y="0"/>
              <a:ext cx="1706593" cy="37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spcBef>
                  <a:spcPct val="50000"/>
                </a:spcBef>
              </a:pPr>
              <a:r>
                <a:rPr lang="zh-CN" altLang="en-US" sz="2100" b="1">
                  <a:latin typeface="微软雅黑" pitchFamily="34" charset="-122"/>
                  <a:ea typeface="微软雅黑" pitchFamily="34" charset="-122"/>
                </a:rPr>
                <a:t>支部委员会一般设委员人数</a:t>
              </a:r>
            </a:p>
          </p:txBody>
        </p:sp>
      </p:grpSp>
      <p:sp>
        <p:nvSpPr>
          <p:cNvPr id="9246" name="Text Box 23"/>
          <p:cNvSpPr>
            <a:spLocks noChangeArrowheads="1"/>
          </p:cNvSpPr>
          <p:nvPr/>
        </p:nvSpPr>
        <p:spPr bwMode="auto">
          <a:xfrm>
            <a:off x="766763" y="4870450"/>
            <a:ext cx="8713787" cy="98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marL="381000" indent="-381000"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buFont typeface="Arial" pitchFamily="34" charset="0"/>
              <a:buChar char="•"/>
            </a:pPr>
            <a:r>
              <a:rPr lang="zh-CN" altLang="en-US" b="1">
                <a:latin typeface="微软雅黑" pitchFamily="34" charset="-122"/>
                <a:ea typeface="微软雅黑" pitchFamily="34" charset="-122"/>
              </a:rPr>
              <a:t>除书记、副书记外，一般设组织委员、宣传委员、纪律检查委员，根据工作需要还可设群工委员、统战委员、保卫（保密）委员、委员少的可以兼任。</a:t>
            </a:r>
          </a:p>
        </p:txBody>
      </p:sp>
      <p:grpSp>
        <p:nvGrpSpPr>
          <p:cNvPr id="8" name="Group 31"/>
          <p:cNvGrpSpPr>
            <a:grpSpLocks/>
          </p:cNvGrpSpPr>
          <p:nvPr/>
        </p:nvGrpSpPr>
        <p:grpSpPr bwMode="auto">
          <a:xfrm>
            <a:off x="1271588" y="4438650"/>
            <a:ext cx="2219325" cy="444500"/>
            <a:chOff x="0" y="0"/>
            <a:chExt cx="2344347" cy="402913"/>
          </a:xfrm>
        </p:grpSpPr>
        <p:sp>
          <p:nvSpPr>
            <p:cNvPr id="20500" name="圆角矩形 47"/>
            <p:cNvSpPr>
              <a:spLocks noChangeArrowheads="1"/>
            </p:cNvSpPr>
            <p:nvPr/>
          </p:nvSpPr>
          <p:spPr bwMode="auto">
            <a:xfrm>
              <a:off x="0" y="30883"/>
              <a:ext cx="2344347" cy="372030"/>
            </a:xfrm>
            <a:prstGeom prst="roundRect">
              <a:avLst>
                <a:gd name="adj" fmla="val 16597"/>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2100">
                <a:solidFill>
                  <a:srgbClr val="FFFFFF"/>
                </a:solidFill>
              </a:endParaRPr>
            </a:p>
          </p:txBody>
        </p:sp>
        <p:sp>
          <p:nvSpPr>
            <p:cNvPr id="20501" name="矩形 48"/>
            <p:cNvSpPr>
              <a:spLocks noChangeArrowheads="1"/>
            </p:cNvSpPr>
            <p:nvPr/>
          </p:nvSpPr>
          <p:spPr bwMode="auto">
            <a:xfrm>
              <a:off x="277077" y="0"/>
              <a:ext cx="1706593" cy="376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spcBef>
                  <a:spcPct val="50000"/>
                </a:spcBef>
              </a:pPr>
              <a:r>
                <a:rPr lang="zh-CN" altLang="en-US" sz="2100" b="1">
                  <a:latin typeface="微软雅黑" pitchFamily="34" charset="-122"/>
                  <a:ea typeface="微软雅黑" pitchFamily="34" charset="-122"/>
                </a:rPr>
                <a:t>   委员设置</a:t>
              </a:r>
            </a:p>
          </p:txBody>
        </p:sp>
      </p:grpSp>
      <p:sp>
        <p:nvSpPr>
          <p:cNvPr id="20499" name="Text Box 34"/>
          <p:cNvSpPr txBox="1">
            <a:spLocks noChangeArrowheads="1"/>
          </p:cNvSpPr>
          <p:nvPr/>
        </p:nvSpPr>
        <p:spPr bwMode="auto">
          <a:xfrm>
            <a:off x="1631950" y="6165850"/>
            <a:ext cx="97345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b="1">
                <a:latin typeface="微软雅黑" pitchFamily="34" charset="-122"/>
                <a:ea typeface="微软雅黑" pitchFamily="34" charset="-122"/>
              </a:rPr>
              <a:t>注：如未设立纪律检查委员，支委会分工需明确分管纪检工作的委员。</a:t>
            </a:r>
          </a:p>
        </p:txBody>
      </p:sp>
    </p:spTree>
  </p:cSld>
  <p:clrMapOvr>
    <a:masterClrMapping/>
  </p:clrMapOvr>
  <p:transition spd="slow">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24"/>
                                        </p:tgtEl>
                                        <p:attrNameLst>
                                          <p:attrName>style.visibility</p:attrName>
                                        </p:attrNameLst>
                                      </p:cBhvr>
                                      <p:to>
                                        <p:strVal val="visible"/>
                                      </p:to>
                                    </p:set>
                                    <p:animEffect>
                                      <p:cBhvr>
                                        <p:cTn id="7" dur="500"/>
                                        <p:tgtEl>
                                          <p:spTgt spid="92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p:cBhvr>
                                        <p:cTn id="12" dur="500"/>
                                        <p:tgtEl>
                                          <p:spTgt spid="4"/>
                                        </p:tgtEl>
                                      </p:cBhvr>
                                    </p:animEffect>
                                  </p:childTnLst>
                                </p:cTn>
                              </p:par>
                              <p:par>
                                <p:cTn id="13" presetID="22" presetClass="entr" presetSubtype="1"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p:cBhvr>
                                        <p:cTn id="15" dur="500"/>
                                        <p:tgtEl>
                                          <p:spTgt spid="6"/>
                                        </p:tgtEl>
                                      </p:cBhvr>
                                    </p:animEffect>
                                  </p:childTnLst>
                                </p:cTn>
                              </p:par>
                              <p:par>
                                <p:cTn id="16" presetID="22" presetClass="entr" presetSubtype="1" fill="hold" grpId="0" nodeType="withEffect">
                                  <p:stCondLst>
                                    <p:cond delay="1000"/>
                                  </p:stCondLst>
                                  <p:childTnLst>
                                    <p:set>
                                      <p:cBhvr>
                                        <p:cTn id="17" dur="1" fill="hold">
                                          <p:stCondLst>
                                            <p:cond delay="0"/>
                                          </p:stCondLst>
                                        </p:cTn>
                                        <p:tgtEl>
                                          <p:spTgt spid="9238"/>
                                        </p:tgtEl>
                                        <p:attrNameLst>
                                          <p:attrName>style.visibility</p:attrName>
                                        </p:attrNameLst>
                                      </p:cBhvr>
                                      <p:to>
                                        <p:strVal val="visible"/>
                                      </p:to>
                                    </p:set>
                                    <p:animEffect>
                                      <p:cBhvr>
                                        <p:cTn id="18" dur="500"/>
                                        <p:tgtEl>
                                          <p:spTgt spid="923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p:cBhvr>
                                        <p:cTn id="23" dur="500"/>
                                        <p:tgtEl>
                                          <p:spTgt spid="5"/>
                                        </p:tgtEl>
                                      </p:cBhvr>
                                    </p:animEffect>
                                  </p:childTnLst>
                                </p:cTn>
                              </p:par>
                              <p:par>
                                <p:cTn id="24" presetID="22"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p:cBhvr>
                                        <p:cTn id="26" dur="500"/>
                                        <p:tgtEl>
                                          <p:spTgt spid="7"/>
                                        </p:tgtEl>
                                      </p:cBhvr>
                                    </p:animEffect>
                                  </p:childTnLst>
                                </p:cTn>
                              </p:par>
                              <p:par>
                                <p:cTn id="27" presetID="22" presetClass="entr" presetSubtype="1" fill="hold" grpId="0" nodeType="withEffect">
                                  <p:stCondLst>
                                    <p:cond delay="1000"/>
                                  </p:stCondLst>
                                  <p:childTnLst>
                                    <p:set>
                                      <p:cBhvr>
                                        <p:cTn id="28" dur="1" fill="hold">
                                          <p:stCondLst>
                                            <p:cond delay="0"/>
                                          </p:stCondLst>
                                        </p:cTn>
                                        <p:tgtEl>
                                          <p:spTgt spid="9242"/>
                                        </p:tgtEl>
                                        <p:attrNameLst>
                                          <p:attrName>style.visibility</p:attrName>
                                        </p:attrNameLst>
                                      </p:cBhvr>
                                      <p:to>
                                        <p:strVal val="visible"/>
                                      </p:to>
                                    </p:set>
                                    <p:animEffect>
                                      <p:cBhvr>
                                        <p:cTn id="29" dur="500"/>
                                        <p:tgtEl>
                                          <p:spTgt spid="924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p:cBhvr>
                                        <p:cTn id="34" dur="500"/>
                                        <p:tgtEl>
                                          <p:spTgt spid="2"/>
                                        </p:tgtEl>
                                      </p:cBhvr>
                                    </p:animEffect>
                                  </p:childTnLst>
                                </p:cTn>
                              </p:par>
                              <p:par>
                                <p:cTn id="35" presetID="22" presetClass="entr" presetSubtype="1"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Effect>
                                      <p:cBhvr>
                                        <p:cTn id="37" dur="500"/>
                                        <p:tgtEl>
                                          <p:spTgt spid="8"/>
                                        </p:tgtEl>
                                      </p:cBhvr>
                                    </p:animEffect>
                                  </p:childTnLst>
                                </p:cTn>
                              </p:par>
                              <p:par>
                                <p:cTn id="38" presetID="22" presetClass="entr" presetSubtype="1" fill="hold" grpId="0" nodeType="withEffect">
                                  <p:stCondLst>
                                    <p:cond delay="1000"/>
                                  </p:stCondLst>
                                  <p:childTnLst>
                                    <p:set>
                                      <p:cBhvr>
                                        <p:cTn id="39" dur="1" fill="hold">
                                          <p:stCondLst>
                                            <p:cond delay="0"/>
                                          </p:stCondLst>
                                        </p:cTn>
                                        <p:tgtEl>
                                          <p:spTgt spid="9246"/>
                                        </p:tgtEl>
                                        <p:attrNameLst>
                                          <p:attrName>style.visibility</p:attrName>
                                        </p:attrNameLst>
                                      </p:cBhvr>
                                      <p:to>
                                        <p:strVal val="visible"/>
                                      </p:to>
                                    </p:set>
                                    <p:animEffect>
                                      <p:cBhvr>
                                        <p:cTn id="40" dur="500"/>
                                        <p:tgtEl>
                                          <p:spTgt spid="9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bldLvl="0" autoUpdateAnimBg="0"/>
      <p:bldP spid="9238" grpId="0" bldLvl="0" autoUpdateAnimBg="0"/>
      <p:bldP spid="9242" grpId="0" bldLvl="0" autoUpdateAnimBg="0"/>
      <p:bldP spid="9246" grpId="0" bldLvl="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0CDCE926-4542-4135-910A-9D4854B18378}" type="slidenum">
              <a:rPr lang="zh-CN" altLang="en-US" sz="1200" smtClean="0">
                <a:solidFill>
                  <a:srgbClr val="898989"/>
                </a:solidFill>
              </a:rPr>
              <a:pPr eaLnBrk="1" hangingPunct="1"/>
              <a:t>80</a:t>
            </a:fld>
            <a:endParaRPr lang="zh-CN" altLang="en-US" sz="1800" smtClean="0"/>
          </a:p>
        </p:txBody>
      </p:sp>
      <p:pic>
        <p:nvPicPr>
          <p:cNvPr id="9421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0"/>
            <a:ext cx="12182476"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4212"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4213"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4214"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215"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94216"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0"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（三）党费缴纳标准</a:t>
            </a:r>
            <a:endParaRPr lang="zh-CN" altLang="en-US" sz="1600" b="1">
              <a:latin typeface="微软雅黑" pitchFamily="34" charset="-122"/>
              <a:ea typeface="微软雅黑" pitchFamily="34" charset="-122"/>
              <a:sym typeface="微软雅黑" pitchFamily="34" charset="-122"/>
            </a:endParaRPr>
          </a:p>
        </p:txBody>
      </p:sp>
      <p:sp>
        <p:nvSpPr>
          <p:cNvPr id="85001" name="Rectangle 3"/>
          <p:cNvSpPr>
            <a:spLocks noChangeArrowheads="1"/>
          </p:cNvSpPr>
          <p:nvPr/>
        </p:nvSpPr>
        <p:spPr bwMode="auto">
          <a:xfrm>
            <a:off x="1219200" y="1222375"/>
            <a:ext cx="4876800" cy="23368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cs typeface="Arial" pitchFamily="34" charset="0"/>
              <a:sym typeface="Arial" pitchFamily="34" charset="0"/>
            </a:endParaRPr>
          </a:p>
        </p:txBody>
      </p:sp>
      <p:sp>
        <p:nvSpPr>
          <p:cNvPr id="85002" name="Oval 4"/>
          <p:cNvSpPr>
            <a:spLocks noChangeArrowheads="1"/>
          </p:cNvSpPr>
          <p:nvPr/>
        </p:nvSpPr>
        <p:spPr bwMode="auto">
          <a:xfrm>
            <a:off x="1200150" y="3646488"/>
            <a:ext cx="955675" cy="96043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11700">
              <a:solidFill>
                <a:schemeClr val="bg1"/>
              </a:solidFill>
              <a:cs typeface="Arial" pitchFamily="34" charset="0"/>
              <a:sym typeface="Arial" pitchFamily="34" charset="0"/>
            </a:endParaRPr>
          </a:p>
        </p:txBody>
      </p:sp>
      <p:sp>
        <p:nvSpPr>
          <p:cNvPr id="85003" name="Oval 12"/>
          <p:cNvSpPr>
            <a:spLocks noChangeArrowheads="1"/>
          </p:cNvSpPr>
          <p:nvPr/>
        </p:nvSpPr>
        <p:spPr bwMode="auto">
          <a:xfrm>
            <a:off x="3575050" y="3646488"/>
            <a:ext cx="957263" cy="960437"/>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11700">
              <a:solidFill>
                <a:schemeClr val="bg1"/>
              </a:solidFill>
              <a:cs typeface="Arial" pitchFamily="34" charset="0"/>
              <a:sym typeface="Arial" pitchFamily="34" charset="0"/>
            </a:endParaRPr>
          </a:p>
        </p:txBody>
      </p:sp>
      <p:sp>
        <p:nvSpPr>
          <p:cNvPr id="85004" name="Oval 14"/>
          <p:cNvSpPr>
            <a:spLocks noChangeArrowheads="1"/>
          </p:cNvSpPr>
          <p:nvPr/>
        </p:nvSpPr>
        <p:spPr bwMode="auto">
          <a:xfrm>
            <a:off x="2351088" y="3646488"/>
            <a:ext cx="955675" cy="96043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11700">
              <a:solidFill>
                <a:schemeClr val="bg1"/>
              </a:solidFill>
              <a:cs typeface="Arial" pitchFamily="34" charset="0"/>
              <a:sym typeface="Arial" pitchFamily="34" charset="0"/>
            </a:endParaRPr>
          </a:p>
        </p:txBody>
      </p:sp>
      <p:sp>
        <p:nvSpPr>
          <p:cNvPr id="85005" name="Oval 16"/>
          <p:cNvSpPr>
            <a:spLocks noChangeArrowheads="1"/>
          </p:cNvSpPr>
          <p:nvPr/>
        </p:nvSpPr>
        <p:spPr bwMode="auto">
          <a:xfrm>
            <a:off x="4727575" y="3646488"/>
            <a:ext cx="955675" cy="960437"/>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lIns="91438" tIns="45719" rIns="91438" bIns="45719"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sz="11700">
              <a:solidFill>
                <a:schemeClr val="bg1"/>
              </a:solidFill>
              <a:cs typeface="Arial" pitchFamily="34" charset="0"/>
              <a:sym typeface="Arial" pitchFamily="34" charset="0"/>
            </a:endParaRPr>
          </a:p>
        </p:txBody>
      </p:sp>
      <p:grpSp>
        <p:nvGrpSpPr>
          <p:cNvPr id="2" name="Group 14"/>
          <p:cNvGrpSpPr>
            <a:grpSpLocks/>
          </p:cNvGrpSpPr>
          <p:nvPr/>
        </p:nvGrpSpPr>
        <p:grpSpPr bwMode="auto">
          <a:xfrm>
            <a:off x="1416050" y="3862388"/>
            <a:ext cx="533400" cy="539750"/>
            <a:chOff x="0" y="0"/>
            <a:chExt cx="401822" cy="404317"/>
          </a:xfrm>
        </p:grpSpPr>
        <p:sp>
          <p:nvSpPr>
            <p:cNvPr id="94261" name="Freeform 42"/>
            <p:cNvSpPr>
              <a:spLocks noEditPoints="1" noChangeArrowheads="1"/>
            </p:cNvSpPr>
            <p:nvPr/>
          </p:nvSpPr>
          <p:spPr bwMode="auto">
            <a:xfrm>
              <a:off x="0" y="0"/>
              <a:ext cx="401822" cy="404317"/>
            </a:xfrm>
            <a:custGeom>
              <a:avLst/>
              <a:gdLst>
                <a:gd name="T0" fmla="*/ 2147483647 w 121"/>
                <a:gd name="T1" fmla="*/ 0 h 121"/>
                <a:gd name="T2" fmla="*/ 0 w 121"/>
                <a:gd name="T3" fmla="*/ 2147483647 h 121"/>
                <a:gd name="T4" fmla="*/ 2147483647 w 121"/>
                <a:gd name="T5" fmla="*/ 2147483647 h 121"/>
                <a:gd name="T6" fmla="*/ 2147483647 w 121"/>
                <a:gd name="T7" fmla="*/ 2147483647 h 121"/>
                <a:gd name="T8" fmla="*/ 2147483647 w 121"/>
                <a:gd name="T9" fmla="*/ 0 h 121"/>
                <a:gd name="T10" fmla="*/ 2147483647 w 121"/>
                <a:gd name="T11" fmla="*/ 2147483647 h 121"/>
                <a:gd name="T12" fmla="*/ 2147483647 w 121"/>
                <a:gd name="T13" fmla="*/ 2147483647 h 121"/>
                <a:gd name="T14" fmla="*/ 2147483647 w 121"/>
                <a:gd name="T15" fmla="*/ 2147483647 h 121"/>
                <a:gd name="T16" fmla="*/ 2147483647 w 121"/>
                <a:gd name="T17" fmla="*/ 2147483647 h 121"/>
                <a:gd name="T18" fmla="*/ 2147483647 w 121"/>
                <a:gd name="T19" fmla="*/ 2147483647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21"/>
                <a:gd name="T32" fmla="*/ 121 w 121"/>
                <a:gd name="T33" fmla="*/ 121 h 1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62" name="Freeform 43"/>
            <p:cNvSpPr>
              <a:spLocks noChangeArrowheads="1"/>
            </p:cNvSpPr>
            <p:nvPr/>
          </p:nvSpPr>
          <p:spPr bwMode="auto">
            <a:xfrm>
              <a:off x="107320" y="97336"/>
              <a:ext cx="139764" cy="199662"/>
            </a:xfrm>
            <a:custGeom>
              <a:avLst/>
              <a:gdLst>
                <a:gd name="T0" fmla="*/ 2147483647 w 42"/>
                <a:gd name="T1" fmla="*/ 2147483647 h 60"/>
                <a:gd name="T2" fmla="*/ 2147483647 w 42"/>
                <a:gd name="T3" fmla="*/ 0 h 60"/>
                <a:gd name="T4" fmla="*/ 0 w 42"/>
                <a:gd name="T5" fmla="*/ 2147483647 h 60"/>
                <a:gd name="T6" fmla="*/ 2147483647 w 42"/>
                <a:gd name="T7" fmla="*/ 2147483647 h 60"/>
                <a:gd name="T8" fmla="*/ 0 60000 65536"/>
                <a:gd name="T9" fmla="*/ 0 60000 65536"/>
                <a:gd name="T10" fmla="*/ 0 60000 65536"/>
                <a:gd name="T11" fmla="*/ 0 60000 65536"/>
                <a:gd name="T12" fmla="*/ 0 w 42"/>
                <a:gd name="T13" fmla="*/ 0 h 60"/>
                <a:gd name="T14" fmla="*/ 42 w 42"/>
                <a:gd name="T15" fmla="*/ 60 h 60"/>
              </a:gdLst>
              <a:ahLst/>
              <a:cxnLst>
                <a:cxn ang="T8">
                  <a:pos x="T0" y="T1"/>
                </a:cxn>
                <a:cxn ang="T9">
                  <a:pos x="T2" y="T3"/>
                </a:cxn>
                <a:cxn ang="T10">
                  <a:pos x="T4" y="T5"/>
                </a:cxn>
                <a:cxn ang="T11">
                  <a:pos x="T6" y="T7"/>
                </a:cxn>
              </a:cxnLst>
              <a:rect l="T12" t="T13" r="T14" b="T15"/>
              <a:pathLst>
                <a:path w="42" h="60">
                  <a:moveTo>
                    <a:pt x="42" y="60"/>
                  </a:moveTo>
                  <a:cubicBezTo>
                    <a:pt x="42" y="0"/>
                    <a:pt x="42" y="0"/>
                    <a:pt x="42" y="0"/>
                  </a:cubicBezTo>
                  <a:cubicBezTo>
                    <a:pt x="0" y="42"/>
                    <a:pt x="0" y="42"/>
                    <a:pt x="0" y="42"/>
                  </a:cubicBezTo>
                  <a:cubicBezTo>
                    <a:pt x="29" y="42"/>
                    <a:pt x="42" y="60"/>
                    <a:pt x="42" y="6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3" name="Group 17"/>
          <p:cNvGrpSpPr>
            <a:grpSpLocks/>
          </p:cNvGrpSpPr>
          <p:nvPr/>
        </p:nvGrpSpPr>
        <p:grpSpPr bwMode="auto">
          <a:xfrm>
            <a:off x="3863975" y="3933825"/>
            <a:ext cx="519113" cy="454025"/>
            <a:chOff x="0" y="0"/>
            <a:chExt cx="389342" cy="339426"/>
          </a:xfrm>
        </p:grpSpPr>
        <p:sp>
          <p:nvSpPr>
            <p:cNvPr id="94250" name="Freeform 110"/>
            <p:cNvSpPr>
              <a:spLocks noChangeArrowheads="1"/>
            </p:cNvSpPr>
            <p:nvPr/>
          </p:nvSpPr>
          <p:spPr bwMode="auto">
            <a:xfrm>
              <a:off x="259561" y="102327"/>
              <a:ext cx="102328" cy="102328"/>
            </a:xfrm>
            <a:custGeom>
              <a:avLst/>
              <a:gdLst>
                <a:gd name="T0" fmla="*/ 0 w 41"/>
                <a:gd name="T1" fmla="*/ 2147483647 h 41"/>
                <a:gd name="T2" fmla="*/ 2147483647 w 41"/>
                <a:gd name="T3" fmla="*/ 2147483647 h 41"/>
                <a:gd name="T4" fmla="*/ 2147483647 w 41"/>
                <a:gd name="T5" fmla="*/ 2147483647 h 41"/>
                <a:gd name="T6" fmla="*/ 2147483647 w 41"/>
                <a:gd name="T7" fmla="*/ 0 h 41"/>
                <a:gd name="T8" fmla="*/ 0 w 41"/>
                <a:gd name="T9" fmla="*/ 2147483647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0" y="39"/>
                  </a:moveTo>
                  <a:lnTo>
                    <a:pt x="3" y="41"/>
                  </a:lnTo>
                  <a:lnTo>
                    <a:pt x="41" y="3"/>
                  </a:lnTo>
                  <a:lnTo>
                    <a:pt x="39" y="0"/>
                  </a:lnTo>
                  <a:lnTo>
                    <a:pt x="0" y="39"/>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51" name="Freeform 111"/>
            <p:cNvSpPr>
              <a:spLocks noChangeArrowheads="1"/>
            </p:cNvSpPr>
            <p:nvPr/>
          </p:nvSpPr>
          <p:spPr bwMode="auto">
            <a:xfrm>
              <a:off x="237098" y="74873"/>
              <a:ext cx="109814" cy="114806"/>
            </a:xfrm>
            <a:custGeom>
              <a:avLst/>
              <a:gdLst>
                <a:gd name="T0" fmla="*/ 2147483647 w 44"/>
                <a:gd name="T1" fmla="*/ 0 h 46"/>
                <a:gd name="T2" fmla="*/ 0 w 44"/>
                <a:gd name="T3" fmla="*/ 2147483647 h 46"/>
                <a:gd name="T4" fmla="*/ 2147483647 w 44"/>
                <a:gd name="T5" fmla="*/ 2147483647 h 46"/>
                <a:gd name="T6" fmla="*/ 2147483647 w 44"/>
                <a:gd name="T7" fmla="*/ 2147483647 h 46"/>
                <a:gd name="T8" fmla="*/ 2147483647 w 44"/>
                <a:gd name="T9" fmla="*/ 0 h 46"/>
                <a:gd name="T10" fmla="*/ 0 60000 65536"/>
                <a:gd name="T11" fmla="*/ 0 60000 65536"/>
                <a:gd name="T12" fmla="*/ 0 60000 65536"/>
                <a:gd name="T13" fmla="*/ 0 60000 65536"/>
                <a:gd name="T14" fmla="*/ 0 60000 65536"/>
                <a:gd name="T15" fmla="*/ 0 w 44"/>
                <a:gd name="T16" fmla="*/ 0 h 46"/>
                <a:gd name="T17" fmla="*/ 44 w 44"/>
                <a:gd name="T18" fmla="*/ 46 h 46"/>
              </a:gdLst>
              <a:ahLst/>
              <a:cxnLst>
                <a:cxn ang="T10">
                  <a:pos x="T0" y="T1"/>
                </a:cxn>
                <a:cxn ang="T11">
                  <a:pos x="T2" y="T3"/>
                </a:cxn>
                <a:cxn ang="T12">
                  <a:pos x="T4" y="T5"/>
                </a:cxn>
                <a:cxn ang="T13">
                  <a:pos x="T6" y="T7"/>
                </a:cxn>
                <a:cxn ang="T14">
                  <a:pos x="T8" y="T9"/>
                </a:cxn>
              </a:cxnLst>
              <a:rect l="T15" t="T16" r="T17" b="T18"/>
              <a:pathLst>
                <a:path w="44" h="46">
                  <a:moveTo>
                    <a:pt x="37" y="0"/>
                  </a:moveTo>
                  <a:lnTo>
                    <a:pt x="0" y="39"/>
                  </a:lnTo>
                  <a:lnTo>
                    <a:pt x="6" y="46"/>
                  </a:lnTo>
                  <a:lnTo>
                    <a:pt x="44" y="8"/>
                  </a:lnTo>
                  <a:lnTo>
                    <a:pt x="37"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52" name="Freeform 112"/>
            <p:cNvSpPr>
              <a:spLocks noChangeArrowheads="1"/>
            </p:cNvSpPr>
            <p:nvPr/>
          </p:nvSpPr>
          <p:spPr bwMode="auto">
            <a:xfrm>
              <a:off x="217132" y="59898"/>
              <a:ext cx="104823" cy="104823"/>
            </a:xfrm>
            <a:custGeom>
              <a:avLst/>
              <a:gdLst>
                <a:gd name="T0" fmla="*/ 0 w 42"/>
                <a:gd name="T1" fmla="*/ 2147483647 h 42"/>
                <a:gd name="T2" fmla="*/ 2147483647 w 42"/>
                <a:gd name="T3" fmla="*/ 2147483647 h 42"/>
                <a:gd name="T4" fmla="*/ 2147483647 w 42"/>
                <a:gd name="T5" fmla="*/ 2147483647 h 42"/>
                <a:gd name="T6" fmla="*/ 2147483647 w 42"/>
                <a:gd name="T7" fmla="*/ 0 h 42"/>
                <a:gd name="T8" fmla="*/ 0 w 42"/>
                <a:gd name="T9" fmla="*/ 2147483647 h 42"/>
                <a:gd name="T10" fmla="*/ 0 60000 65536"/>
                <a:gd name="T11" fmla="*/ 0 60000 65536"/>
                <a:gd name="T12" fmla="*/ 0 60000 65536"/>
                <a:gd name="T13" fmla="*/ 0 60000 65536"/>
                <a:gd name="T14" fmla="*/ 0 60000 65536"/>
                <a:gd name="T15" fmla="*/ 0 w 42"/>
                <a:gd name="T16" fmla="*/ 0 h 42"/>
                <a:gd name="T17" fmla="*/ 42 w 42"/>
                <a:gd name="T18" fmla="*/ 42 h 42"/>
              </a:gdLst>
              <a:ahLst/>
              <a:cxnLst>
                <a:cxn ang="T10">
                  <a:pos x="T0" y="T1"/>
                </a:cxn>
                <a:cxn ang="T11">
                  <a:pos x="T2" y="T3"/>
                </a:cxn>
                <a:cxn ang="T12">
                  <a:pos x="T4" y="T5"/>
                </a:cxn>
                <a:cxn ang="T13">
                  <a:pos x="T6" y="T7"/>
                </a:cxn>
                <a:cxn ang="T14">
                  <a:pos x="T8" y="T9"/>
                </a:cxn>
              </a:cxnLst>
              <a:rect l="T15" t="T16" r="T17" b="T18"/>
              <a:pathLst>
                <a:path w="42" h="42">
                  <a:moveTo>
                    <a:pt x="0" y="38"/>
                  </a:moveTo>
                  <a:lnTo>
                    <a:pt x="4" y="42"/>
                  </a:lnTo>
                  <a:lnTo>
                    <a:pt x="42" y="4"/>
                  </a:lnTo>
                  <a:lnTo>
                    <a:pt x="38" y="0"/>
                  </a:lnTo>
                  <a:lnTo>
                    <a:pt x="0" y="3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53" name="Freeform 113"/>
            <p:cNvSpPr>
              <a:spLocks noChangeArrowheads="1"/>
            </p:cNvSpPr>
            <p:nvPr/>
          </p:nvSpPr>
          <p:spPr bwMode="auto">
            <a:xfrm>
              <a:off x="189679" y="162226"/>
              <a:ext cx="69882" cy="69882"/>
            </a:xfrm>
            <a:custGeom>
              <a:avLst/>
              <a:gdLst>
                <a:gd name="T0" fmla="*/ 2147483647 w 28"/>
                <a:gd name="T1" fmla="*/ 2147483647 h 28"/>
                <a:gd name="T2" fmla="*/ 2147483647 w 28"/>
                <a:gd name="T3" fmla="*/ 0 h 28"/>
                <a:gd name="T4" fmla="*/ 0 w 28"/>
                <a:gd name="T5" fmla="*/ 2147483647 h 28"/>
                <a:gd name="T6" fmla="*/ 2147483647 w 28"/>
                <a:gd name="T7" fmla="*/ 2147483647 h 28"/>
                <a:gd name="T8" fmla="*/ 2147483647 w 28"/>
                <a:gd name="T9" fmla="*/ 2147483647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28" y="20"/>
                  </a:moveTo>
                  <a:lnTo>
                    <a:pt x="8" y="0"/>
                  </a:lnTo>
                  <a:lnTo>
                    <a:pt x="0" y="20"/>
                  </a:lnTo>
                  <a:lnTo>
                    <a:pt x="9" y="28"/>
                  </a:lnTo>
                  <a:lnTo>
                    <a:pt x="28" y="2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54" name="Freeform 114"/>
            <p:cNvSpPr>
              <a:spLocks noChangeArrowheads="1"/>
            </p:cNvSpPr>
            <p:nvPr/>
          </p:nvSpPr>
          <p:spPr bwMode="auto">
            <a:xfrm>
              <a:off x="172208" y="219628"/>
              <a:ext cx="34941" cy="32446"/>
            </a:xfrm>
            <a:custGeom>
              <a:avLst/>
              <a:gdLst>
                <a:gd name="T0" fmla="*/ 0 w 14"/>
                <a:gd name="T1" fmla="*/ 2147483647 h 13"/>
                <a:gd name="T2" fmla="*/ 2147483647 w 14"/>
                <a:gd name="T3" fmla="*/ 2147483647 h 13"/>
                <a:gd name="T4" fmla="*/ 2147483647 w 14"/>
                <a:gd name="T5" fmla="*/ 0 h 13"/>
                <a:gd name="T6" fmla="*/ 0 w 14"/>
                <a:gd name="T7" fmla="*/ 2147483647 h 13"/>
                <a:gd name="T8" fmla="*/ 0 60000 65536"/>
                <a:gd name="T9" fmla="*/ 0 60000 65536"/>
                <a:gd name="T10" fmla="*/ 0 60000 65536"/>
                <a:gd name="T11" fmla="*/ 0 60000 65536"/>
                <a:gd name="T12" fmla="*/ 0 w 14"/>
                <a:gd name="T13" fmla="*/ 0 h 13"/>
                <a:gd name="T14" fmla="*/ 14 w 14"/>
                <a:gd name="T15" fmla="*/ 13 h 13"/>
              </a:gdLst>
              <a:ahLst/>
              <a:cxnLst>
                <a:cxn ang="T8">
                  <a:pos x="T0" y="T1"/>
                </a:cxn>
                <a:cxn ang="T9">
                  <a:pos x="T2" y="T3"/>
                </a:cxn>
                <a:cxn ang="T10">
                  <a:pos x="T4" y="T5"/>
                </a:cxn>
                <a:cxn ang="T11">
                  <a:pos x="T6" y="T7"/>
                </a:cxn>
              </a:cxnLst>
              <a:rect l="T12" t="T13" r="T14" b="T15"/>
              <a:pathLst>
                <a:path w="14" h="13">
                  <a:moveTo>
                    <a:pt x="0" y="13"/>
                  </a:moveTo>
                  <a:lnTo>
                    <a:pt x="14" y="6"/>
                  </a:lnTo>
                  <a:lnTo>
                    <a:pt x="6" y="0"/>
                  </a:lnTo>
                  <a:lnTo>
                    <a:pt x="0" y="13"/>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55" name="Freeform 115"/>
            <p:cNvSpPr>
              <a:spLocks noChangeArrowheads="1"/>
            </p:cNvSpPr>
            <p:nvPr/>
          </p:nvSpPr>
          <p:spPr bwMode="auto">
            <a:xfrm>
              <a:off x="319460" y="34941"/>
              <a:ext cx="69882" cy="69882"/>
            </a:xfrm>
            <a:custGeom>
              <a:avLst/>
              <a:gdLst>
                <a:gd name="T0" fmla="*/ 2147483647 w 28"/>
                <a:gd name="T1" fmla="*/ 0 h 28"/>
                <a:gd name="T2" fmla="*/ 0 w 28"/>
                <a:gd name="T3" fmla="*/ 2147483647 h 28"/>
                <a:gd name="T4" fmla="*/ 2147483647 w 28"/>
                <a:gd name="T5" fmla="*/ 2147483647 h 28"/>
                <a:gd name="T6" fmla="*/ 2147483647 w 28"/>
                <a:gd name="T7" fmla="*/ 2147483647 h 28"/>
                <a:gd name="T8" fmla="*/ 2147483647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7" y="0"/>
                  </a:moveTo>
                  <a:lnTo>
                    <a:pt x="0" y="8"/>
                  </a:lnTo>
                  <a:lnTo>
                    <a:pt x="20" y="28"/>
                  </a:lnTo>
                  <a:lnTo>
                    <a:pt x="28" y="20"/>
                  </a:lnTo>
                  <a:lnTo>
                    <a:pt x="7"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56" name="Freeform 116"/>
            <p:cNvSpPr>
              <a:spLocks noChangeArrowheads="1"/>
            </p:cNvSpPr>
            <p:nvPr/>
          </p:nvSpPr>
          <p:spPr bwMode="auto">
            <a:xfrm>
              <a:off x="0" y="0"/>
              <a:ext cx="279527" cy="339426"/>
            </a:xfrm>
            <a:custGeom>
              <a:avLst/>
              <a:gdLst>
                <a:gd name="T0" fmla="*/ 2147483647 w 112"/>
                <a:gd name="T1" fmla="*/ 2147483647 h 136"/>
                <a:gd name="T2" fmla="*/ 2147483647 w 112"/>
                <a:gd name="T3" fmla="*/ 2147483647 h 136"/>
                <a:gd name="T4" fmla="*/ 2147483647 w 112"/>
                <a:gd name="T5" fmla="*/ 2147483647 h 136"/>
                <a:gd name="T6" fmla="*/ 2147483647 w 112"/>
                <a:gd name="T7" fmla="*/ 2147483647 h 136"/>
                <a:gd name="T8" fmla="*/ 2147483647 w 112"/>
                <a:gd name="T9" fmla="*/ 2147483647 h 136"/>
                <a:gd name="T10" fmla="*/ 2147483647 w 112"/>
                <a:gd name="T11" fmla="*/ 2147483647 h 136"/>
                <a:gd name="T12" fmla="*/ 2147483647 w 112"/>
                <a:gd name="T13" fmla="*/ 2147483647 h 136"/>
                <a:gd name="T14" fmla="*/ 2147483647 w 112"/>
                <a:gd name="T15" fmla="*/ 2147483647 h 136"/>
                <a:gd name="T16" fmla="*/ 2147483647 w 112"/>
                <a:gd name="T17" fmla="*/ 2147483647 h 136"/>
                <a:gd name="T18" fmla="*/ 2147483647 w 112"/>
                <a:gd name="T19" fmla="*/ 2147483647 h 136"/>
                <a:gd name="T20" fmla="*/ 2147483647 w 112"/>
                <a:gd name="T21" fmla="*/ 2147483647 h 136"/>
                <a:gd name="T22" fmla="*/ 2147483647 w 112"/>
                <a:gd name="T23" fmla="*/ 2147483647 h 136"/>
                <a:gd name="T24" fmla="*/ 2147483647 w 112"/>
                <a:gd name="T25" fmla="*/ 0 h 136"/>
                <a:gd name="T26" fmla="*/ 2147483647 w 112"/>
                <a:gd name="T27" fmla="*/ 0 h 136"/>
                <a:gd name="T28" fmla="*/ 2147483647 w 112"/>
                <a:gd name="T29" fmla="*/ 2147483647 h 136"/>
                <a:gd name="T30" fmla="*/ 2147483647 w 112"/>
                <a:gd name="T31" fmla="*/ 2147483647 h 136"/>
                <a:gd name="T32" fmla="*/ 2147483647 w 112"/>
                <a:gd name="T33" fmla="*/ 2147483647 h 136"/>
                <a:gd name="T34" fmla="*/ 2147483647 w 112"/>
                <a:gd name="T35" fmla="*/ 2147483647 h 136"/>
                <a:gd name="T36" fmla="*/ 2147483647 w 112"/>
                <a:gd name="T37" fmla="*/ 2147483647 h 136"/>
                <a:gd name="T38" fmla="*/ 2147483647 w 112"/>
                <a:gd name="T39" fmla="*/ 2147483647 h 136"/>
                <a:gd name="T40" fmla="*/ 2147483647 w 112"/>
                <a:gd name="T41" fmla="*/ 0 h 136"/>
                <a:gd name="T42" fmla="*/ 2147483647 w 112"/>
                <a:gd name="T43" fmla="*/ 0 h 136"/>
                <a:gd name="T44" fmla="*/ 2147483647 w 112"/>
                <a:gd name="T45" fmla="*/ 2147483647 h 136"/>
                <a:gd name="T46" fmla="*/ 2147483647 w 112"/>
                <a:gd name="T47" fmla="*/ 2147483647 h 136"/>
                <a:gd name="T48" fmla="*/ 2147483647 w 112"/>
                <a:gd name="T49" fmla="*/ 2147483647 h 136"/>
                <a:gd name="T50" fmla="*/ 2147483647 w 112"/>
                <a:gd name="T51" fmla="*/ 2147483647 h 136"/>
                <a:gd name="T52" fmla="*/ 2147483647 w 112"/>
                <a:gd name="T53" fmla="*/ 2147483647 h 136"/>
                <a:gd name="T54" fmla="*/ 2147483647 w 112"/>
                <a:gd name="T55" fmla="*/ 2147483647 h 136"/>
                <a:gd name="T56" fmla="*/ 2147483647 w 112"/>
                <a:gd name="T57" fmla="*/ 0 h 136"/>
                <a:gd name="T58" fmla="*/ 2147483647 w 112"/>
                <a:gd name="T59" fmla="*/ 0 h 136"/>
                <a:gd name="T60" fmla="*/ 2147483647 w 112"/>
                <a:gd name="T61" fmla="*/ 2147483647 h 136"/>
                <a:gd name="T62" fmla="*/ 2147483647 w 112"/>
                <a:gd name="T63" fmla="*/ 2147483647 h 136"/>
                <a:gd name="T64" fmla="*/ 2147483647 w 112"/>
                <a:gd name="T65" fmla="*/ 2147483647 h 136"/>
                <a:gd name="T66" fmla="*/ 2147483647 w 112"/>
                <a:gd name="T67" fmla="*/ 2147483647 h 136"/>
                <a:gd name="T68" fmla="*/ 2147483647 w 112"/>
                <a:gd name="T69" fmla="*/ 2147483647 h 136"/>
                <a:gd name="T70" fmla="*/ 2147483647 w 112"/>
                <a:gd name="T71" fmla="*/ 2147483647 h 136"/>
                <a:gd name="T72" fmla="*/ 2147483647 w 112"/>
                <a:gd name="T73" fmla="*/ 0 h 136"/>
                <a:gd name="T74" fmla="*/ 2147483647 w 112"/>
                <a:gd name="T75" fmla="*/ 0 h 136"/>
                <a:gd name="T76" fmla="*/ 2147483647 w 112"/>
                <a:gd name="T77" fmla="*/ 2147483647 h 136"/>
                <a:gd name="T78" fmla="*/ 2147483647 w 112"/>
                <a:gd name="T79" fmla="*/ 2147483647 h 136"/>
                <a:gd name="T80" fmla="*/ 2147483647 w 112"/>
                <a:gd name="T81" fmla="*/ 2147483647 h 136"/>
                <a:gd name="T82" fmla="*/ 2147483647 w 112"/>
                <a:gd name="T83" fmla="*/ 2147483647 h 136"/>
                <a:gd name="T84" fmla="*/ 2147483647 w 112"/>
                <a:gd name="T85" fmla="*/ 2147483647 h 136"/>
                <a:gd name="T86" fmla="*/ 2147483647 w 112"/>
                <a:gd name="T87" fmla="*/ 2147483647 h 136"/>
                <a:gd name="T88" fmla="*/ 2147483647 w 112"/>
                <a:gd name="T89" fmla="*/ 0 h 136"/>
                <a:gd name="T90" fmla="*/ 2147483647 w 112"/>
                <a:gd name="T91" fmla="*/ 0 h 136"/>
                <a:gd name="T92" fmla="*/ 2147483647 w 112"/>
                <a:gd name="T93" fmla="*/ 2147483647 h 136"/>
                <a:gd name="T94" fmla="*/ 2147483647 w 112"/>
                <a:gd name="T95" fmla="*/ 2147483647 h 136"/>
                <a:gd name="T96" fmla="*/ 2147483647 w 112"/>
                <a:gd name="T97" fmla="*/ 2147483647 h 136"/>
                <a:gd name="T98" fmla="*/ 0 w 112"/>
                <a:gd name="T99" fmla="*/ 2147483647 h 136"/>
                <a:gd name="T100" fmla="*/ 0 w 112"/>
                <a:gd name="T101" fmla="*/ 2147483647 h 136"/>
                <a:gd name="T102" fmla="*/ 0 w 112"/>
                <a:gd name="T103" fmla="*/ 2147483647 h 136"/>
                <a:gd name="T104" fmla="*/ 0 w 112"/>
                <a:gd name="T105" fmla="*/ 2147483647 h 136"/>
                <a:gd name="T106" fmla="*/ 2147483647 w 112"/>
                <a:gd name="T107" fmla="*/ 2147483647 h 136"/>
                <a:gd name="T108" fmla="*/ 2147483647 w 112"/>
                <a:gd name="T109" fmla="*/ 2147483647 h 136"/>
                <a:gd name="T110" fmla="*/ 2147483647 w 112"/>
                <a:gd name="T111" fmla="*/ 2147483647 h 136"/>
                <a:gd name="T112" fmla="*/ 2147483647 w 112"/>
                <a:gd name="T113" fmla="*/ 2147483647 h 136"/>
                <a:gd name="T114" fmla="*/ 2147483647 w 112"/>
                <a:gd name="T115" fmla="*/ 2147483647 h 1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
                <a:gd name="T175" fmla="*/ 0 h 136"/>
                <a:gd name="T176" fmla="*/ 112 w 112"/>
                <a:gd name="T177" fmla="*/ 136 h 1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57" name="Rectangle 117"/>
            <p:cNvSpPr>
              <a:spLocks noChangeArrowheads="1"/>
            </p:cNvSpPr>
            <p:nvPr/>
          </p:nvSpPr>
          <p:spPr bwMode="auto">
            <a:xfrm>
              <a:off x="49916" y="114806"/>
              <a:ext cx="109814" cy="1747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58" name="Rectangle 118"/>
            <p:cNvSpPr>
              <a:spLocks noChangeArrowheads="1"/>
            </p:cNvSpPr>
            <p:nvPr/>
          </p:nvSpPr>
          <p:spPr bwMode="auto">
            <a:xfrm>
              <a:off x="49916" y="154738"/>
              <a:ext cx="109814" cy="1747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59" name="Rectangle 119"/>
            <p:cNvSpPr>
              <a:spLocks noChangeArrowheads="1"/>
            </p:cNvSpPr>
            <p:nvPr/>
          </p:nvSpPr>
          <p:spPr bwMode="auto">
            <a:xfrm>
              <a:off x="49916" y="199662"/>
              <a:ext cx="109814" cy="14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60" name="Rectangle 120"/>
            <p:cNvSpPr>
              <a:spLocks noChangeArrowheads="1"/>
            </p:cNvSpPr>
            <p:nvPr/>
          </p:nvSpPr>
          <p:spPr bwMode="auto">
            <a:xfrm>
              <a:off x="49916" y="242091"/>
              <a:ext cx="109814" cy="1747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4" name="Group 29"/>
          <p:cNvGrpSpPr>
            <a:grpSpLocks/>
          </p:cNvGrpSpPr>
          <p:nvPr/>
        </p:nvGrpSpPr>
        <p:grpSpPr bwMode="auto">
          <a:xfrm>
            <a:off x="4943475" y="3862388"/>
            <a:ext cx="504825" cy="501650"/>
            <a:chOff x="0" y="0"/>
            <a:chExt cx="379359" cy="376864"/>
          </a:xfrm>
        </p:grpSpPr>
        <p:sp>
          <p:nvSpPr>
            <p:cNvPr id="94232" name="Freeform 150"/>
            <p:cNvSpPr>
              <a:spLocks noEditPoints="1" noChangeArrowheads="1"/>
            </p:cNvSpPr>
            <p:nvPr/>
          </p:nvSpPr>
          <p:spPr bwMode="auto">
            <a:xfrm>
              <a:off x="0" y="0"/>
              <a:ext cx="379359" cy="376864"/>
            </a:xfrm>
            <a:custGeom>
              <a:avLst/>
              <a:gdLst>
                <a:gd name="T0" fmla="*/ 2147483647 w 114"/>
                <a:gd name="T1" fmla="*/ 0 h 114"/>
                <a:gd name="T2" fmla="*/ 0 w 114"/>
                <a:gd name="T3" fmla="*/ 2147483647 h 114"/>
                <a:gd name="T4" fmla="*/ 2147483647 w 114"/>
                <a:gd name="T5" fmla="*/ 2147483647 h 114"/>
                <a:gd name="T6" fmla="*/ 2147483647 w 114"/>
                <a:gd name="T7" fmla="*/ 2147483647 h 114"/>
                <a:gd name="T8" fmla="*/ 2147483647 w 114"/>
                <a:gd name="T9" fmla="*/ 0 h 114"/>
                <a:gd name="T10" fmla="*/ 2147483647 w 114"/>
                <a:gd name="T11" fmla="*/ 2147483647 h 114"/>
                <a:gd name="T12" fmla="*/ 2147483647 w 114"/>
                <a:gd name="T13" fmla="*/ 2147483647 h 114"/>
                <a:gd name="T14" fmla="*/ 2147483647 w 114"/>
                <a:gd name="T15" fmla="*/ 2147483647 h 114"/>
                <a:gd name="T16" fmla="*/ 2147483647 w 114"/>
                <a:gd name="T17" fmla="*/ 2147483647 h 114"/>
                <a:gd name="T18" fmla="*/ 2147483647 w 114"/>
                <a:gd name="T19" fmla="*/ 2147483647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14"/>
                <a:gd name="T32" fmla="*/ 114 w 114"/>
                <a:gd name="T33" fmla="*/ 114 h 1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33" name="Rectangle 151"/>
            <p:cNvSpPr>
              <a:spLocks noChangeArrowheads="1"/>
            </p:cNvSpPr>
            <p:nvPr/>
          </p:nvSpPr>
          <p:spPr bwMode="auto">
            <a:xfrm>
              <a:off x="144756" y="272040"/>
              <a:ext cx="22463" cy="424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34" name="Rectangle 152"/>
            <p:cNvSpPr>
              <a:spLocks noChangeArrowheads="1"/>
            </p:cNvSpPr>
            <p:nvPr/>
          </p:nvSpPr>
          <p:spPr bwMode="auto">
            <a:xfrm>
              <a:off x="179697" y="272040"/>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35" name="Rectangle 153"/>
            <p:cNvSpPr>
              <a:spLocks noChangeArrowheads="1"/>
            </p:cNvSpPr>
            <p:nvPr/>
          </p:nvSpPr>
          <p:spPr bwMode="auto">
            <a:xfrm>
              <a:off x="214638" y="272040"/>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36" name="Freeform 154"/>
            <p:cNvSpPr>
              <a:spLocks noChangeArrowheads="1"/>
            </p:cNvSpPr>
            <p:nvPr/>
          </p:nvSpPr>
          <p:spPr bwMode="auto">
            <a:xfrm>
              <a:off x="117303" y="107318"/>
              <a:ext cx="82362" cy="84857"/>
            </a:xfrm>
            <a:custGeom>
              <a:avLst/>
              <a:gdLst>
                <a:gd name="T0" fmla="*/ 2147483647 w 25"/>
                <a:gd name="T1" fmla="*/ 2147483647 h 25"/>
                <a:gd name="T2" fmla="*/ 2147483647 w 25"/>
                <a:gd name="T3" fmla="*/ 2147483647 h 25"/>
                <a:gd name="T4" fmla="*/ 2147483647 w 25"/>
                <a:gd name="T5" fmla="*/ 2147483647 h 25"/>
                <a:gd name="T6" fmla="*/ 2147483647 w 25"/>
                <a:gd name="T7" fmla="*/ 2147483647 h 25"/>
                <a:gd name="T8" fmla="*/ 2147483647 w 25"/>
                <a:gd name="T9" fmla="*/ 2147483647 h 25"/>
                <a:gd name="T10" fmla="*/ 0 w 25"/>
                <a:gd name="T11" fmla="*/ 0 h 25"/>
                <a:gd name="T12" fmla="*/ 2147483647 w 25"/>
                <a:gd name="T13" fmla="*/ 2147483647 h 25"/>
                <a:gd name="T14" fmla="*/ 2147483647 w 25"/>
                <a:gd name="T15" fmla="*/ 2147483647 h 25"/>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5"/>
                <a:gd name="T26" fmla="*/ 25 w 2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37" name="Freeform 155"/>
            <p:cNvSpPr>
              <a:spLocks noChangeArrowheads="1"/>
            </p:cNvSpPr>
            <p:nvPr/>
          </p:nvSpPr>
          <p:spPr bwMode="auto">
            <a:xfrm>
              <a:off x="67387" y="272040"/>
              <a:ext cx="22463" cy="19966"/>
            </a:xfrm>
            <a:custGeom>
              <a:avLst/>
              <a:gdLst>
                <a:gd name="T0" fmla="*/ 0 w 9"/>
                <a:gd name="T1" fmla="*/ 2147483647 h 8"/>
                <a:gd name="T2" fmla="*/ 2147483647 w 9"/>
                <a:gd name="T3" fmla="*/ 2147483647 h 8"/>
                <a:gd name="T4" fmla="*/ 2147483647 w 9"/>
                <a:gd name="T5" fmla="*/ 2147483647 h 8"/>
                <a:gd name="T6" fmla="*/ 2147483647 w 9"/>
                <a:gd name="T7" fmla="*/ 0 h 8"/>
                <a:gd name="T8" fmla="*/ 0 w 9"/>
                <a:gd name="T9" fmla="*/ 2147483647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6"/>
                  </a:moveTo>
                  <a:lnTo>
                    <a:pt x="3" y="8"/>
                  </a:lnTo>
                  <a:lnTo>
                    <a:pt x="9" y="1"/>
                  </a:lnTo>
                  <a:lnTo>
                    <a:pt x="7" y="0"/>
                  </a:lnTo>
                  <a:lnTo>
                    <a:pt x="0" y="6"/>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38" name="Freeform 156"/>
            <p:cNvSpPr>
              <a:spLocks noChangeArrowheads="1"/>
            </p:cNvSpPr>
            <p:nvPr/>
          </p:nvSpPr>
          <p:spPr bwMode="auto">
            <a:xfrm>
              <a:off x="47421" y="227116"/>
              <a:ext cx="27454" cy="14975"/>
            </a:xfrm>
            <a:custGeom>
              <a:avLst/>
              <a:gdLst>
                <a:gd name="T0" fmla="*/ 2147483647 w 11"/>
                <a:gd name="T1" fmla="*/ 0 h 6"/>
                <a:gd name="T2" fmla="*/ 0 w 11"/>
                <a:gd name="T3" fmla="*/ 2147483647 h 6"/>
                <a:gd name="T4" fmla="*/ 2147483647 w 11"/>
                <a:gd name="T5" fmla="*/ 2147483647 h 6"/>
                <a:gd name="T6" fmla="*/ 2147483647 w 11"/>
                <a:gd name="T7" fmla="*/ 2147483647 h 6"/>
                <a:gd name="T8" fmla="*/ 2147483647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9" y="0"/>
                  </a:moveTo>
                  <a:lnTo>
                    <a:pt x="0" y="3"/>
                  </a:lnTo>
                  <a:lnTo>
                    <a:pt x="1" y="6"/>
                  </a:lnTo>
                  <a:lnTo>
                    <a:pt x="11" y="3"/>
                  </a:lnTo>
                  <a:lnTo>
                    <a:pt x="9"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39" name="Freeform 157"/>
            <p:cNvSpPr>
              <a:spLocks noChangeArrowheads="1"/>
            </p:cNvSpPr>
            <p:nvPr/>
          </p:nvSpPr>
          <p:spPr bwMode="auto">
            <a:xfrm>
              <a:off x="79865" y="74874"/>
              <a:ext cx="19966" cy="22463"/>
            </a:xfrm>
            <a:custGeom>
              <a:avLst/>
              <a:gdLst>
                <a:gd name="T0" fmla="*/ 0 w 8"/>
                <a:gd name="T1" fmla="*/ 2147483647 h 9"/>
                <a:gd name="T2" fmla="*/ 2147483647 w 8"/>
                <a:gd name="T3" fmla="*/ 2147483647 h 9"/>
                <a:gd name="T4" fmla="*/ 2147483647 w 8"/>
                <a:gd name="T5" fmla="*/ 2147483647 h 9"/>
                <a:gd name="T6" fmla="*/ 2147483647 w 8"/>
                <a:gd name="T7" fmla="*/ 0 h 9"/>
                <a:gd name="T8" fmla="*/ 0 w 8"/>
                <a:gd name="T9" fmla="*/ 2147483647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7" y="9"/>
                  </a:lnTo>
                  <a:lnTo>
                    <a:pt x="8" y="7"/>
                  </a:lnTo>
                  <a:lnTo>
                    <a:pt x="2" y="0"/>
                  </a:lnTo>
                  <a:lnTo>
                    <a:pt x="0" y="3"/>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40" name="Freeform 158"/>
            <p:cNvSpPr>
              <a:spLocks noChangeArrowheads="1"/>
            </p:cNvSpPr>
            <p:nvPr/>
          </p:nvSpPr>
          <p:spPr bwMode="auto">
            <a:xfrm>
              <a:off x="49916" y="124789"/>
              <a:ext cx="27454" cy="12480"/>
            </a:xfrm>
            <a:custGeom>
              <a:avLst/>
              <a:gdLst>
                <a:gd name="T0" fmla="*/ 2147483647 w 11"/>
                <a:gd name="T1" fmla="*/ 2147483647 h 5"/>
                <a:gd name="T2" fmla="*/ 2147483647 w 11"/>
                <a:gd name="T3" fmla="*/ 0 h 5"/>
                <a:gd name="T4" fmla="*/ 0 w 11"/>
                <a:gd name="T5" fmla="*/ 2147483647 h 5"/>
                <a:gd name="T6" fmla="*/ 2147483647 w 11"/>
                <a:gd name="T7" fmla="*/ 2147483647 h 5"/>
                <a:gd name="T8" fmla="*/ 2147483647 w 11"/>
                <a:gd name="T9" fmla="*/ 2147483647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1" y="3"/>
                  </a:moveTo>
                  <a:lnTo>
                    <a:pt x="2" y="0"/>
                  </a:lnTo>
                  <a:lnTo>
                    <a:pt x="0" y="3"/>
                  </a:lnTo>
                  <a:lnTo>
                    <a:pt x="10" y="5"/>
                  </a:lnTo>
                  <a:lnTo>
                    <a:pt x="11" y="3"/>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41" name="Rectangle 159"/>
            <p:cNvSpPr>
              <a:spLocks noChangeArrowheads="1"/>
            </p:cNvSpPr>
            <p:nvPr/>
          </p:nvSpPr>
          <p:spPr bwMode="auto">
            <a:xfrm>
              <a:off x="187185" y="34941"/>
              <a:ext cx="7488" cy="224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42" name="Freeform 160"/>
            <p:cNvSpPr>
              <a:spLocks noChangeArrowheads="1"/>
            </p:cNvSpPr>
            <p:nvPr/>
          </p:nvSpPr>
          <p:spPr bwMode="auto">
            <a:xfrm>
              <a:off x="119798" y="44924"/>
              <a:ext cx="17471" cy="22463"/>
            </a:xfrm>
            <a:custGeom>
              <a:avLst/>
              <a:gdLst>
                <a:gd name="T0" fmla="*/ 2147483647 w 7"/>
                <a:gd name="T1" fmla="*/ 2147483647 h 9"/>
                <a:gd name="T2" fmla="*/ 2147483647 w 7"/>
                <a:gd name="T3" fmla="*/ 0 h 9"/>
                <a:gd name="T4" fmla="*/ 0 w 7"/>
                <a:gd name="T5" fmla="*/ 2147483647 h 9"/>
                <a:gd name="T6" fmla="*/ 2147483647 w 7"/>
                <a:gd name="T7" fmla="*/ 2147483647 h 9"/>
                <a:gd name="T8" fmla="*/ 2147483647 w 7"/>
                <a:gd name="T9" fmla="*/ 2147483647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7" y="8"/>
                  </a:moveTo>
                  <a:lnTo>
                    <a:pt x="3" y="0"/>
                  </a:lnTo>
                  <a:lnTo>
                    <a:pt x="0" y="2"/>
                  </a:lnTo>
                  <a:lnTo>
                    <a:pt x="4" y="9"/>
                  </a:lnTo>
                  <a:lnTo>
                    <a:pt x="7" y="8"/>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43" name="Freeform 161"/>
            <p:cNvSpPr>
              <a:spLocks noChangeArrowheads="1"/>
            </p:cNvSpPr>
            <p:nvPr/>
          </p:nvSpPr>
          <p:spPr bwMode="auto">
            <a:xfrm>
              <a:off x="234604" y="44924"/>
              <a:ext cx="12480" cy="27454"/>
            </a:xfrm>
            <a:custGeom>
              <a:avLst/>
              <a:gdLst>
                <a:gd name="T0" fmla="*/ 0 w 5"/>
                <a:gd name="T1" fmla="*/ 2147483647 h 11"/>
                <a:gd name="T2" fmla="*/ 2147483647 w 5"/>
                <a:gd name="T3" fmla="*/ 2147483647 h 11"/>
                <a:gd name="T4" fmla="*/ 2147483647 w 5"/>
                <a:gd name="T5" fmla="*/ 2147483647 h 11"/>
                <a:gd name="T6" fmla="*/ 2147483647 w 5"/>
                <a:gd name="T7" fmla="*/ 0 h 11"/>
                <a:gd name="T8" fmla="*/ 0 w 5"/>
                <a:gd name="T9" fmla="*/ 2147483647 h 11"/>
                <a:gd name="T10" fmla="*/ 0 60000 65536"/>
                <a:gd name="T11" fmla="*/ 0 60000 65536"/>
                <a:gd name="T12" fmla="*/ 0 60000 65536"/>
                <a:gd name="T13" fmla="*/ 0 60000 65536"/>
                <a:gd name="T14" fmla="*/ 0 60000 65536"/>
                <a:gd name="T15" fmla="*/ 0 w 5"/>
                <a:gd name="T16" fmla="*/ 0 h 11"/>
                <a:gd name="T17" fmla="*/ 5 w 5"/>
                <a:gd name="T18" fmla="*/ 11 h 11"/>
              </a:gdLst>
              <a:ahLst/>
              <a:cxnLst>
                <a:cxn ang="T10">
                  <a:pos x="T0" y="T1"/>
                </a:cxn>
                <a:cxn ang="T11">
                  <a:pos x="T2" y="T3"/>
                </a:cxn>
                <a:cxn ang="T12">
                  <a:pos x="T4" y="T5"/>
                </a:cxn>
                <a:cxn ang="T13">
                  <a:pos x="T6" y="T7"/>
                </a:cxn>
                <a:cxn ang="T14">
                  <a:pos x="T8" y="T9"/>
                </a:cxn>
              </a:cxnLst>
              <a:rect l="T15" t="T16" r="T17" b="T18"/>
              <a:pathLst>
                <a:path w="5" h="11">
                  <a:moveTo>
                    <a:pt x="0" y="9"/>
                  </a:moveTo>
                  <a:lnTo>
                    <a:pt x="2" y="11"/>
                  </a:lnTo>
                  <a:lnTo>
                    <a:pt x="5" y="2"/>
                  </a:lnTo>
                  <a:lnTo>
                    <a:pt x="2" y="0"/>
                  </a:lnTo>
                  <a:lnTo>
                    <a:pt x="0" y="9"/>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44" name="Freeform 162"/>
            <p:cNvSpPr>
              <a:spLocks noChangeArrowheads="1"/>
            </p:cNvSpPr>
            <p:nvPr/>
          </p:nvSpPr>
          <p:spPr bwMode="auto">
            <a:xfrm>
              <a:off x="277033" y="272040"/>
              <a:ext cx="22463" cy="19966"/>
            </a:xfrm>
            <a:custGeom>
              <a:avLst/>
              <a:gdLst>
                <a:gd name="T0" fmla="*/ 0 w 9"/>
                <a:gd name="T1" fmla="*/ 2147483647 h 8"/>
                <a:gd name="T2" fmla="*/ 2147483647 w 9"/>
                <a:gd name="T3" fmla="*/ 2147483647 h 8"/>
                <a:gd name="T4" fmla="*/ 2147483647 w 9"/>
                <a:gd name="T5" fmla="*/ 2147483647 h 8"/>
                <a:gd name="T6" fmla="*/ 2147483647 w 9"/>
                <a:gd name="T7" fmla="*/ 0 h 8"/>
                <a:gd name="T8" fmla="*/ 0 w 9"/>
                <a:gd name="T9" fmla="*/ 2147483647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8" y="8"/>
                  </a:lnTo>
                  <a:lnTo>
                    <a:pt x="9" y="6"/>
                  </a:lnTo>
                  <a:lnTo>
                    <a:pt x="3" y="0"/>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45" name="Freeform 163"/>
            <p:cNvSpPr>
              <a:spLocks noChangeArrowheads="1"/>
            </p:cNvSpPr>
            <p:nvPr/>
          </p:nvSpPr>
          <p:spPr bwMode="auto">
            <a:xfrm>
              <a:off x="304486" y="227116"/>
              <a:ext cx="24958" cy="14975"/>
            </a:xfrm>
            <a:custGeom>
              <a:avLst/>
              <a:gdLst>
                <a:gd name="T0" fmla="*/ 0 w 10"/>
                <a:gd name="T1" fmla="*/ 2147483647 h 6"/>
                <a:gd name="T2" fmla="*/ 2147483647 w 10"/>
                <a:gd name="T3" fmla="*/ 2147483647 h 6"/>
                <a:gd name="T4" fmla="*/ 2147483647 w 10"/>
                <a:gd name="T5" fmla="*/ 2147483647 h 6"/>
                <a:gd name="T6" fmla="*/ 2147483647 w 10"/>
                <a:gd name="T7" fmla="*/ 0 h 6"/>
                <a:gd name="T8" fmla="*/ 0 w 10"/>
                <a:gd name="T9" fmla="*/ 2147483647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3"/>
                  </a:moveTo>
                  <a:lnTo>
                    <a:pt x="9" y="6"/>
                  </a:lnTo>
                  <a:lnTo>
                    <a:pt x="10" y="3"/>
                  </a:lnTo>
                  <a:lnTo>
                    <a:pt x="1" y="0"/>
                  </a:lnTo>
                  <a:lnTo>
                    <a:pt x="0" y="3"/>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46" name="Freeform 164"/>
            <p:cNvSpPr>
              <a:spLocks noChangeArrowheads="1"/>
            </p:cNvSpPr>
            <p:nvPr/>
          </p:nvSpPr>
          <p:spPr bwMode="auto">
            <a:xfrm>
              <a:off x="274536" y="74874"/>
              <a:ext cx="22463" cy="22463"/>
            </a:xfrm>
            <a:custGeom>
              <a:avLst/>
              <a:gdLst>
                <a:gd name="T0" fmla="*/ 2147483647 w 9"/>
                <a:gd name="T1" fmla="*/ 2147483647 h 9"/>
                <a:gd name="T2" fmla="*/ 2147483647 w 9"/>
                <a:gd name="T3" fmla="*/ 0 h 9"/>
                <a:gd name="T4" fmla="*/ 0 w 9"/>
                <a:gd name="T5" fmla="*/ 2147483647 h 9"/>
                <a:gd name="T6" fmla="*/ 2147483647 w 9"/>
                <a:gd name="T7" fmla="*/ 2147483647 h 9"/>
                <a:gd name="T8" fmla="*/ 2147483647 w 9"/>
                <a:gd name="T9" fmla="*/ 2147483647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3"/>
                  </a:moveTo>
                  <a:lnTo>
                    <a:pt x="8" y="0"/>
                  </a:lnTo>
                  <a:lnTo>
                    <a:pt x="0" y="7"/>
                  </a:lnTo>
                  <a:lnTo>
                    <a:pt x="2" y="9"/>
                  </a:lnTo>
                  <a:lnTo>
                    <a:pt x="9" y="3"/>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47" name="Freeform 165"/>
            <p:cNvSpPr>
              <a:spLocks noChangeArrowheads="1"/>
            </p:cNvSpPr>
            <p:nvPr/>
          </p:nvSpPr>
          <p:spPr bwMode="auto">
            <a:xfrm>
              <a:off x="299494" y="124789"/>
              <a:ext cx="27454" cy="12480"/>
            </a:xfrm>
            <a:custGeom>
              <a:avLst/>
              <a:gdLst>
                <a:gd name="T0" fmla="*/ 2147483647 w 11"/>
                <a:gd name="T1" fmla="*/ 0 h 5"/>
                <a:gd name="T2" fmla="*/ 0 w 11"/>
                <a:gd name="T3" fmla="*/ 2147483647 h 5"/>
                <a:gd name="T4" fmla="*/ 2147483647 w 11"/>
                <a:gd name="T5" fmla="*/ 2147483647 h 5"/>
                <a:gd name="T6" fmla="*/ 2147483647 w 11"/>
                <a:gd name="T7" fmla="*/ 2147483647 h 5"/>
                <a:gd name="T8" fmla="*/ 2147483647 w 11"/>
                <a:gd name="T9" fmla="*/ 0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0" y="0"/>
                  </a:moveTo>
                  <a:lnTo>
                    <a:pt x="0" y="3"/>
                  </a:lnTo>
                  <a:lnTo>
                    <a:pt x="2" y="5"/>
                  </a:lnTo>
                  <a:lnTo>
                    <a:pt x="11" y="3"/>
                  </a:lnTo>
                  <a:lnTo>
                    <a:pt x="10"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48" name="Rectangle 166"/>
            <p:cNvSpPr>
              <a:spLocks noChangeArrowheads="1"/>
            </p:cNvSpPr>
            <p:nvPr/>
          </p:nvSpPr>
          <p:spPr bwMode="auto">
            <a:xfrm>
              <a:off x="39933" y="174705"/>
              <a:ext cx="24958" cy="7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49" name="Rectangle 167"/>
            <p:cNvSpPr>
              <a:spLocks noChangeArrowheads="1"/>
            </p:cNvSpPr>
            <p:nvPr/>
          </p:nvSpPr>
          <p:spPr bwMode="auto">
            <a:xfrm>
              <a:off x="316965" y="177200"/>
              <a:ext cx="27454" cy="7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5" name="Group 48"/>
          <p:cNvGrpSpPr>
            <a:grpSpLocks/>
          </p:cNvGrpSpPr>
          <p:nvPr/>
        </p:nvGrpSpPr>
        <p:grpSpPr bwMode="auto">
          <a:xfrm>
            <a:off x="2640013" y="3933825"/>
            <a:ext cx="400050" cy="520700"/>
            <a:chOff x="0" y="0"/>
            <a:chExt cx="299494" cy="389342"/>
          </a:xfrm>
        </p:grpSpPr>
        <p:sp>
          <p:nvSpPr>
            <p:cNvPr id="94230" name="Freeform 170"/>
            <p:cNvSpPr>
              <a:spLocks noChangeArrowheads="1"/>
            </p:cNvSpPr>
            <p:nvPr/>
          </p:nvSpPr>
          <p:spPr bwMode="auto">
            <a:xfrm>
              <a:off x="0" y="112310"/>
              <a:ext cx="299494" cy="277032"/>
            </a:xfrm>
            <a:custGeom>
              <a:avLst/>
              <a:gdLst>
                <a:gd name="T0" fmla="*/ 2147483647 w 90"/>
                <a:gd name="T1" fmla="*/ 2147483647 h 83"/>
                <a:gd name="T2" fmla="*/ 2147483647 w 90"/>
                <a:gd name="T3" fmla="*/ 0 h 83"/>
                <a:gd name="T4" fmla="*/ 0 w 90"/>
                <a:gd name="T5" fmla="*/ 0 h 83"/>
                <a:gd name="T6" fmla="*/ 2147483647 w 90"/>
                <a:gd name="T7" fmla="*/ 2147483647 h 83"/>
                <a:gd name="T8" fmla="*/ 0 60000 65536"/>
                <a:gd name="T9" fmla="*/ 0 60000 65536"/>
                <a:gd name="T10" fmla="*/ 0 60000 65536"/>
                <a:gd name="T11" fmla="*/ 0 60000 65536"/>
                <a:gd name="T12" fmla="*/ 0 w 90"/>
                <a:gd name="T13" fmla="*/ 0 h 83"/>
                <a:gd name="T14" fmla="*/ 90 w 90"/>
                <a:gd name="T15" fmla="*/ 83 h 83"/>
              </a:gdLst>
              <a:ahLst/>
              <a:cxnLst>
                <a:cxn ang="T8">
                  <a:pos x="T0" y="T1"/>
                </a:cxn>
                <a:cxn ang="T9">
                  <a:pos x="T2" y="T3"/>
                </a:cxn>
                <a:cxn ang="T10">
                  <a:pos x="T4" y="T5"/>
                </a:cxn>
                <a:cxn ang="T11">
                  <a:pos x="T6" y="T7"/>
                </a:cxn>
              </a:cxnLst>
              <a:rect l="T12" t="T13" r="T14" b="T15"/>
              <a:pathLst>
                <a:path w="90" h="83">
                  <a:moveTo>
                    <a:pt x="45" y="83"/>
                  </a:moveTo>
                  <a:cubicBezTo>
                    <a:pt x="90" y="59"/>
                    <a:pt x="90" y="0"/>
                    <a:pt x="90" y="0"/>
                  </a:cubicBezTo>
                  <a:cubicBezTo>
                    <a:pt x="0" y="0"/>
                    <a:pt x="0" y="0"/>
                    <a:pt x="0" y="0"/>
                  </a:cubicBezTo>
                  <a:cubicBezTo>
                    <a:pt x="0" y="0"/>
                    <a:pt x="0" y="59"/>
                    <a:pt x="45" y="83"/>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4231" name="Freeform 171"/>
            <p:cNvSpPr>
              <a:spLocks noChangeArrowheads="1"/>
            </p:cNvSpPr>
            <p:nvPr/>
          </p:nvSpPr>
          <p:spPr bwMode="auto">
            <a:xfrm>
              <a:off x="0" y="0"/>
              <a:ext cx="299494" cy="94840"/>
            </a:xfrm>
            <a:custGeom>
              <a:avLst/>
              <a:gdLst>
                <a:gd name="T0" fmla="*/ 2147483647 w 90"/>
                <a:gd name="T1" fmla="*/ 0 h 29"/>
                <a:gd name="T2" fmla="*/ 2147483647 w 90"/>
                <a:gd name="T3" fmla="*/ 2147483647 h 29"/>
                <a:gd name="T4" fmla="*/ 2147483647 w 90"/>
                <a:gd name="T5" fmla="*/ 0 h 29"/>
                <a:gd name="T6" fmla="*/ 2147483647 w 90"/>
                <a:gd name="T7" fmla="*/ 0 h 29"/>
                <a:gd name="T8" fmla="*/ 2147483647 w 90"/>
                <a:gd name="T9" fmla="*/ 2147483647 h 29"/>
                <a:gd name="T10" fmla="*/ 2147483647 w 90"/>
                <a:gd name="T11" fmla="*/ 0 h 29"/>
                <a:gd name="T12" fmla="*/ 0 w 90"/>
                <a:gd name="T13" fmla="*/ 0 h 29"/>
                <a:gd name="T14" fmla="*/ 0 w 90"/>
                <a:gd name="T15" fmla="*/ 2147483647 h 29"/>
                <a:gd name="T16" fmla="*/ 2147483647 w 90"/>
                <a:gd name="T17" fmla="*/ 2147483647 h 29"/>
                <a:gd name="T18" fmla="*/ 2147483647 w 90"/>
                <a:gd name="T19" fmla="*/ 0 h 29"/>
                <a:gd name="T20" fmla="*/ 2147483647 w 90"/>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29"/>
                <a:gd name="T35" fmla="*/ 90 w 9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sp>
        <p:nvSpPr>
          <p:cNvPr id="85043" name="矩形 47"/>
          <p:cNvSpPr>
            <a:spLocks noChangeArrowheads="1"/>
          </p:cNvSpPr>
          <p:nvPr/>
        </p:nvSpPr>
        <p:spPr bwMode="auto">
          <a:xfrm>
            <a:off x="1565275" y="1343025"/>
            <a:ext cx="4194175"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20000"/>
              </a:lnSpc>
            </a:pPr>
            <a:r>
              <a:rPr lang="zh-CN" altLang="en-US">
                <a:solidFill>
                  <a:srgbClr val="F2F2F2"/>
                </a:solidFill>
                <a:latin typeface="微软雅黑" pitchFamily="34" charset="-122"/>
                <a:ea typeface="微软雅黑" pitchFamily="34" charset="-122"/>
                <a:sym typeface="微软雅黑" pitchFamily="34" charset="-122"/>
              </a:rPr>
              <a:t>缴纳党费是每个党员的义务，在无正当理由的情况下，党费不得拖欠或不交，党员连续六个月没有交纳党费，经教育仍不改正，就认为是自行脱党，由党组织召开大会决定对其除名，并报上级党组织批准</a:t>
            </a:r>
          </a:p>
        </p:txBody>
      </p:sp>
      <p:sp>
        <p:nvSpPr>
          <p:cNvPr id="85044" name="矩形 47"/>
          <p:cNvSpPr>
            <a:spLocks noChangeArrowheads="1"/>
          </p:cNvSpPr>
          <p:nvPr/>
        </p:nvSpPr>
        <p:spPr bwMode="auto">
          <a:xfrm>
            <a:off x="6167438" y="3862388"/>
            <a:ext cx="4708525"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5" rIns="91428" bIns="45715">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lnSpc>
                <a:spcPct val="150000"/>
              </a:lnSpc>
            </a:pPr>
            <a:r>
              <a:rPr lang="zh-CN" altLang="en-US" sz="1800">
                <a:solidFill>
                  <a:srgbClr val="595959"/>
                </a:solidFill>
                <a:latin typeface="微软雅黑" pitchFamily="34" charset="-122"/>
                <a:ea typeface="微软雅黑" pitchFamily="34" charset="-122"/>
                <a:sym typeface="微软雅黑" pitchFamily="34" charset="-122"/>
              </a:rPr>
              <a:t>每月工资收入(税后)在 3000 元以下(含 3000元)者，交纳月工资收入的 0.5%;3000 元以上至5000 元(含5000元)者，交纳 1%;5000 元以上至 10000元(含10000 元)者，交纳1.5%;10000 元以上者，交纳 2%。</a:t>
            </a:r>
          </a:p>
        </p:txBody>
      </p:sp>
      <p:pic>
        <p:nvPicPr>
          <p:cNvPr id="94229" name="Picture 53" descr="党费比例"/>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98563"/>
            <a:ext cx="46799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5000"/>
                                        </p:tgtEl>
                                        <p:attrNameLst>
                                          <p:attrName>style.visibility</p:attrName>
                                        </p:attrNameLst>
                                      </p:cBhvr>
                                      <p:to>
                                        <p:strVal val="visible"/>
                                      </p:to>
                                    </p:set>
                                    <p:animEffect>
                                      <p:cBhvr>
                                        <p:cTn id="7" dur="500"/>
                                        <p:tgtEl>
                                          <p:spTgt spid="85000"/>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5001"/>
                                        </p:tgtEl>
                                        <p:attrNameLst>
                                          <p:attrName>style.visibility</p:attrName>
                                        </p:attrNameLst>
                                      </p:cBhvr>
                                      <p:to>
                                        <p:strVal val="visible"/>
                                      </p:to>
                                    </p:set>
                                    <p:animEffect>
                                      <p:cBhvr>
                                        <p:cTn id="11" dur="500"/>
                                        <p:tgtEl>
                                          <p:spTgt spid="85001"/>
                                        </p:tgtEl>
                                      </p:cBhvr>
                                    </p:animEffect>
                                  </p:childTnLst>
                                </p:cTn>
                              </p:par>
                              <p:par>
                                <p:cTn id="12" presetID="22" presetClass="entr" presetSubtype="2" fill="hold" grpId="0" nodeType="withEffect">
                                  <p:stCondLst>
                                    <p:cond delay="250"/>
                                  </p:stCondLst>
                                  <p:childTnLst>
                                    <p:set>
                                      <p:cBhvr>
                                        <p:cTn id="13" dur="1" fill="hold">
                                          <p:stCondLst>
                                            <p:cond delay="0"/>
                                          </p:stCondLst>
                                        </p:cTn>
                                        <p:tgtEl>
                                          <p:spTgt spid="85043"/>
                                        </p:tgtEl>
                                        <p:attrNameLst>
                                          <p:attrName>style.visibility</p:attrName>
                                        </p:attrNameLst>
                                      </p:cBhvr>
                                      <p:to>
                                        <p:strVal val="visible"/>
                                      </p:to>
                                    </p:set>
                                    <p:animEffect>
                                      <p:cBhvr>
                                        <p:cTn id="14" dur="500"/>
                                        <p:tgtEl>
                                          <p:spTgt spid="85043"/>
                                        </p:tgtEl>
                                      </p:cBhvr>
                                    </p:animEffect>
                                  </p:childTnLst>
                                </p:cTn>
                              </p:par>
                            </p:childTnLst>
                          </p:cTn>
                        </p:par>
                        <p:par>
                          <p:cTn id="15" fill="hold" nodeType="afterGroup">
                            <p:stCondLst>
                              <p:cond delay="1250"/>
                            </p:stCondLst>
                            <p:childTnLst>
                              <p:par>
                                <p:cTn id="16" presetID="21" presetClass="entr" presetSubtype="1" fill="hold" grpId="0" nodeType="afterEffect">
                                  <p:stCondLst>
                                    <p:cond delay="0"/>
                                  </p:stCondLst>
                                  <p:childTnLst>
                                    <p:set>
                                      <p:cBhvr>
                                        <p:cTn id="17" dur="1" fill="hold">
                                          <p:stCondLst>
                                            <p:cond delay="0"/>
                                          </p:stCondLst>
                                        </p:cTn>
                                        <p:tgtEl>
                                          <p:spTgt spid="85002"/>
                                        </p:tgtEl>
                                        <p:attrNameLst>
                                          <p:attrName>style.visibility</p:attrName>
                                        </p:attrNameLst>
                                      </p:cBhvr>
                                      <p:to>
                                        <p:strVal val="visible"/>
                                      </p:to>
                                    </p:set>
                                    <p:animEffect>
                                      <p:cBhvr>
                                        <p:cTn id="18" dur="400"/>
                                        <p:tgtEl>
                                          <p:spTgt spid="85002"/>
                                        </p:tgtEl>
                                      </p:cBhvr>
                                    </p:animEffect>
                                  </p:childTnLst>
                                </p:cTn>
                              </p:par>
                            </p:childTnLst>
                          </p:cTn>
                        </p:par>
                        <p:par>
                          <p:cTn id="19" fill="hold" nodeType="afterGroup">
                            <p:stCondLst>
                              <p:cond delay="1650"/>
                            </p:stCondLst>
                            <p:childTnLst>
                              <p:par>
                                <p:cTn id="20" presetID="21" presetClass="entr" presetSubtype="1" fill="hold" grpId="0" nodeType="afterEffect">
                                  <p:stCondLst>
                                    <p:cond delay="0"/>
                                  </p:stCondLst>
                                  <p:childTnLst>
                                    <p:set>
                                      <p:cBhvr>
                                        <p:cTn id="21" dur="1" fill="hold">
                                          <p:stCondLst>
                                            <p:cond delay="0"/>
                                          </p:stCondLst>
                                        </p:cTn>
                                        <p:tgtEl>
                                          <p:spTgt spid="85003"/>
                                        </p:tgtEl>
                                        <p:attrNameLst>
                                          <p:attrName>style.visibility</p:attrName>
                                        </p:attrNameLst>
                                      </p:cBhvr>
                                      <p:to>
                                        <p:strVal val="visible"/>
                                      </p:to>
                                    </p:set>
                                    <p:animEffect>
                                      <p:cBhvr>
                                        <p:cTn id="22" dur="400"/>
                                        <p:tgtEl>
                                          <p:spTgt spid="85003"/>
                                        </p:tgtEl>
                                      </p:cBhvr>
                                    </p:animEffect>
                                  </p:childTnLst>
                                </p:cTn>
                              </p:par>
                            </p:childTnLst>
                          </p:cTn>
                        </p:par>
                        <p:par>
                          <p:cTn id="23" fill="hold" nodeType="afterGroup">
                            <p:stCondLst>
                              <p:cond delay="2050"/>
                            </p:stCondLst>
                            <p:childTnLst>
                              <p:par>
                                <p:cTn id="24" presetID="21" presetClass="entr" presetSubtype="1" fill="hold" grpId="0" nodeType="afterEffect">
                                  <p:stCondLst>
                                    <p:cond delay="0"/>
                                  </p:stCondLst>
                                  <p:childTnLst>
                                    <p:set>
                                      <p:cBhvr>
                                        <p:cTn id="25" dur="1" fill="hold">
                                          <p:stCondLst>
                                            <p:cond delay="0"/>
                                          </p:stCondLst>
                                        </p:cTn>
                                        <p:tgtEl>
                                          <p:spTgt spid="85004"/>
                                        </p:tgtEl>
                                        <p:attrNameLst>
                                          <p:attrName>style.visibility</p:attrName>
                                        </p:attrNameLst>
                                      </p:cBhvr>
                                      <p:to>
                                        <p:strVal val="visible"/>
                                      </p:to>
                                    </p:set>
                                    <p:animEffect>
                                      <p:cBhvr>
                                        <p:cTn id="26" dur="400"/>
                                        <p:tgtEl>
                                          <p:spTgt spid="85004"/>
                                        </p:tgtEl>
                                      </p:cBhvr>
                                    </p:animEffect>
                                  </p:childTnLst>
                                </p:cTn>
                              </p:par>
                            </p:childTnLst>
                          </p:cTn>
                        </p:par>
                        <p:par>
                          <p:cTn id="27" fill="hold" nodeType="afterGroup">
                            <p:stCondLst>
                              <p:cond delay="2450"/>
                            </p:stCondLst>
                            <p:childTnLst>
                              <p:par>
                                <p:cTn id="28" presetID="21" presetClass="entr" presetSubtype="1" fill="hold" grpId="0" nodeType="afterEffect">
                                  <p:stCondLst>
                                    <p:cond delay="0"/>
                                  </p:stCondLst>
                                  <p:childTnLst>
                                    <p:set>
                                      <p:cBhvr>
                                        <p:cTn id="29" dur="1" fill="hold">
                                          <p:stCondLst>
                                            <p:cond delay="0"/>
                                          </p:stCondLst>
                                        </p:cTn>
                                        <p:tgtEl>
                                          <p:spTgt spid="85005"/>
                                        </p:tgtEl>
                                        <p:attrNameLst>
                                          <p:attrName>style.visibility</p:attrName>
                                        </p:attrNameLst>
                                      </p:cBhvr>
                                      <p:to>
                                        <p:strVal val="visible"/>
                                      </p:to>
                                    </p:set>
                                    <p:animEffect>
                                      <p:cBhvr>
                                        <p:cTn id="30" dur="400"/>
                                        <p:tgtEl>
                                          <p:spTgt spid="85005"/>
                                        </p:tgtEl>
                                      </p:cBhvr>
                                    </p:animEffect>
                                  </p:childTnLst>
                                </p:cTn>
                              </p:par>
                            </p:childTnLst>
                          </p:cTn>
                        </p:par>
                        <p:par>
                          <p:cTn id="31" fill="hold" nodeType="afterGroup">
                            <p:stCondLst>
                              <p:cond delay="2850"/>
                            </p:stCondLst>
                            <p:childTnLst>
                              <p:par>
                                <p:cTn id="32" presetID="10"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p:cBhvr>
                                        <p:cTn id="34" dur="25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p:cBhvr>
                                        <p:cTn id="37" dur="25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p:cBhvr>
                                        <p:cTn id="40" dur="25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p:cBhvr>
                                        <p:cTn id="43" dur="250"/>
                                        <p:tgtEl>
                                          <p:spTgt spid="4"/>
                                        </p:tgtEl>
                                      </p:cBhvr>
                                    </p:animEffect>
                                  </p:childTnLst>
                                </p:cTn>
                              </p:par>
                              <p:par>
                                <p:cTn id="44" presetID="14" presetClass="entr" presetSubtype="10" fill="hold" grpId="0" nodeType="withEffect">
                                  <p:stCondLst>
                                    <p:cond delay="750"/>
                                  </p:stCondLst>
                                  <p:childTnLst>
                                    <p:set>
                                      <p:cBhvr>
                                        <p:cTn id="45" dur="1" fill="hold">
                                          <p:stCondLst>
                                            <p:cond delay="0"/>
                                          </p:stCondLst>
                                        </p:cTn>
                                        <p:tgtEl>
                                          <p:spTgt spid="85044"/>
                                        </p:tgtEl>
                                        <p:attrNameLst>
                                          <p:attrName>style.visibility</p:attrName>
                                        </p:attrNameLst>
                                      </p:cBhvr>
                                      <p:to>
                                        <p:strVal val="visible"/>
                                      </p:to>
                                    </p:set>
                                    <p:animEffect>
                                      <p:cBhvr>
                                        <p:cTn id="46" dur="400"/>
                                        <p:tgtEl>
                                          <p:spTgt spid="85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0" grpId="0" bldLvl="0" autoUpdateAnimBg="0"/>
      <p:bldP spid="85001" grpId="0" bldLvl="0" animBg="1" autoUpdateAnimBg="0"/>
      <p:bldP spid="85002" grpId="0" bldLvl="0" animBg="1" autoUpdateAnimBg="0"/>
      <p:bldP spid="85003" grpId="0" bldLvl="0" animBg="1" autoUpdateAnimBg="0"/>
      <p:bldP spid="85004" grpId="0" bldLvl="0" animBg="1" autoUpdateAnimBg="0"/>
      <p:bldP spid="85005" grpId="0" bldLvl="0" animBg="1" autoUpdateAnimBg="0"/>
      <p:bldP spid="85043" grpId="0" bldLvl="0" autoUpdateAnimBg="0"/>
      <p:bldP spid="85044" grpId="0" bldLvl="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08B1D77F-0E81-44E8-A02D-E658B103C9AF}" type="slidenum">
              <a:rPr lang="zh-CN" altLang="en-US" sz="1200" smtClean="0">
                <a:solidFill>
                  <a:srgbClr val="898989"/>
                </a:solidFill>
              </a:rPr>
              <a:pPr eaLnBrk="1" hangingPunct="1"/>
              <a:t>81</a:t>
            </a:fld>
            <a:endParaRPr lang="zh-CN" altLang="en-US" sz="1800" smtClean="0"/>
          </a:p>
        </p:txBody>
      </p:sp>
      <p:pic>
        <p:nvPicPr>
          <p:cNvPr id="95235"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5236"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5237"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95238"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239"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95240"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4" name="文本框 10"/>
          <p:cNvSpPr>
            <a:spLocks noChangeArrowheads="1"/>
          </p:cNvSpPr>
          <p:nvPr/>
        </p:nvSpPr>
        <p:spPr bwMode="auto">
          <a:xfrm>
            <a:off x="1295400" y="277813"/>
            <a:ext cx="9698038"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solidFill>
                  <a:srgbClr val="595959"/>
                </a:solidFill>
                <a:ea typeface="微软雅黑" pitchFamily="34" charset="-122"/>
                <a:sym typeface="微软雅黑" pitchFamily="34" charset="-122"/>
              </a:rPr>
              <a:t>《中国环保干部选拔任用工作中回复干部党风廉洁意见的规定》</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1487488" y="2062163"/>
            <a:ext cx="1387475" cy="2519362"/>
            <a:chOff x="0" y="0"/>
            <a:chExt cx="1041400" cy="1890192"/>
          </a:xfrm>
        </p:grpSpPr>
        <p:grpSp>
          <p:nvGrpSpPr>
            <p:cNvPr id="95245" name="Group 10"/>
            <p:cNvGrpSpPr>
              <a:grpSpLocks/>
            </p:cNvGrpSpPr>
            <p:nvPr/>
          </p:nvGrpSpPr>
          <p:grpSpPr bwMode="auto">
            <a:xfrm>
              <a:off x="242795" y="1127909"/>
              <a:ext cx="546286" cy="762283"/>
              <a:chOff x="0" y="0"/>
              <a:chExt cx="546286" cy="762283"/>
            </a:xfrm>
          </p:grpSpPr>
          <p:sp>
            <p:nvSpPr>
              <p:cNvPr id="95263" name="Freeform 9"/>
              <p:cNvSpPr>
                <a:spLocks noChangeArrowheads="1"/>
              </p:cNvSpPr>
              <p:nvPr/>
            </p:nvSpPr>
            <p:spPr bwMode="auto">
              <a:xfrm>
                <a:off x="0" y="0"/>
                <a:ext cx="546286" cy="762283"/>
              </a:xfrm>
              <a:custGeom>
                <a:avLst/>
                <a:gdLst>
                  <a:gd name="T0" fmla="*/ 2147483647 w 2087"/>
                  <a:gd name="T1" fmla="*/ 2147483647 h 2910"/>
                  <a:gd name="T2" fmla="*/ 2147483647 w 2087"/>
                  <a:gd name="T3" fmla="*/ 2147483647 h 2910"/>
                  <a:gd name="T4" fmla="*/ 2147483647 w 2087"/>
                  <a:gd name="T5" fmla="*/ 2147483647 h 2910"/>
                  <a:gd name="T6" fmla="*/ 2147483647 w 2087"/>
                  <a:gd name="T7" fmla="*/ 2147483647 h 2910"/>
                  <a:gd name="T8" fmla="*/ 2147483647 w 2087"/>
                  <a:gd name="T9" fmla="*/ 2147483647 h 2910"/>
                  <a:gd name="T10" fmla="*/ 2147483647 w 2087"/>
                  <a:gd name="T11" fmla="*/ 2147483647 h 2910"/>
                  <a:gd name="T12" fmla="*/ 2147483647 w 2087"/>
                  <a:gd name="T13" fmla="*/ 2147483647 h 2910"/>
                  <a:gd name="T14" fmla="*/ 0 w 2087"/>
                  <a:gd name="T15" fmla="*/ 2147483647 h 2910"/>
                  <a:gd name="T16" fmla="*/ 2147483647 w 2087"/>
                  <a:gd name="T17" fmla="*/ 2147483647 h 2910"/>
                  <a:gd name="T18" fmla="*/ 2147483647 w 2087"/>
                  <a:gd name="T19" fmla="*/ 2147483647 h 2910"/>
                  <a:gd name="T20" fmla="*/ 2147483647 w 2087"/>
                  <a:gd name="T21" fmla="*/ 2147483647 h 2910"/>
                  <a:gd name="T22" fmla="*/ 2147483647 w 2087"/>
                  <a:gd name="T23" fmla="*/ 2147483647 h 2910"/>
                  <a:gd name="T24" fmla="*/ 2147483647 w 2087"/>
                  <a:gd name="T25" fmla="*/ 2147483647 h 2910"/>
                  <a:gd name="T26" fmla="*/ 2147483647 w 2087"/>
                  <a:gd name="T27" fmla="*/ 2147483647 h 2910"/>
                  <a:gd name="T28" fmla="*/ 2147483647 w 2087"/>
                  <a:gd name="T29" fmla="*/ 2147483647 h 2910"/>
                  <a:gd name="T30" fmla="*/ 2147483647 w 2087"/>
                  <a:gd name="T31" fmla="*/ 2147483647 h 2910"/>
                  <a:gd name="T32" fmla="*/ 2147483647 w 2087"/>
                  <a:gd name="T33" fmla="*/ 2147483647 h 2910"/>
                  <a:gd name="T34" fmla="*/ 2147483647 w 2087"/>
                  <a:gd name="T35" fmla="*/ 2147483647 h 2910"/>
                  <a:gd name="T36" fmla="*/ 2147483647 w 2087"/>
                  <a:gd name="T37" fmla="*/ 2147483647 h 2910"/>
                  <a:gd name="T38" fmla="*/ 2147483647 w 2087"/>
                  <a:gd name="T39" fmla="*/ 2147483647 h 2910"/>
                  <a:gd name="T40" fmla="*/ 2147483647 w 2087"/>
                  <a:gd name="T41" fmla="*/ 2147483647 h 2910"/>
                  <a:gd name="T42" fmla="*/ 2147483647 w 2087"/>
                  <a:gd name="T43" fmla="*/ 2147483647 h 2910"/>
                  <a:gd name="T44" fmla="*/ 2147483647 w 2087"/>
                  <a:gd name="T45" fmla="*/ 2147483647 h 2910"/>
                  <a:gd name="T46" fmla="*/ 2147483647 w 2087"/>
                  <a:gd name="T47" fmla="*/ 2147483647 h 2910"/>
                  <a:gd name="T48" fmla="*/ 2147483647 w 2087"/>
                  <a:gd name="T49" fmla="*/ 2147483647 h 2910"/>
                  <a:gd name="T50" fmla="*/ 2147483647 w 2087"/>
                  <a:gd name="T51" fmla="*/ 2147483647 h 2910"/>
                  <a:gd name="T52" fmla="*/ 2147483647 w 2087"/>
                  <a:gd name="T53" fmla="*/ 2147483647 h 2910"/>
                  <a:gd name="T54" fmla="*/ 2147483647 w 2087"/>
                  <a:gd name="T55" fmla="*/ 2147483647 h 2910"/>
                  <a:gd name="T56" fmla="*/ 2147483647 w 2087"/>
                  <a:gd name="T57" fmla="*/ 2147483647 h 2910"/>
                  <a:gd name="T58" fmla="*/ 2147483647 w 2087"/>
                  <a:gd name="T59" fmla="*/ 2147483647 h 2910"/>
                  <a:gd name="T60" fmla="*/ 2147483647 w 2087"/>
                  <a:gd name="T61" fmla="*/ 2147483647 h 2910"/>
                  <a:gd name="T62" fmla="*/ 2147483647 w 2087"/>
                  <a:gd name="T63" fmla="*/ 2147483647 h 2910"/>
                  <a:gd name="T64" fmla="*/ 2147483647 w 2087"/>
                  <a:gd name="T65" fmla="*/ 2147483647 h 2910"/>
                  <a:gd name="T66" fmla="*/ 2147483647 w 2087"/>
                  <a:gd name="T67" fmla="*/ 2147483647 h 2910"/>
                  <a:gd name="T68" fmla="*/ 2147483647 w 2087"/>
                  <a:gd name="T69" fmla="*/ 2147483647 h 2910"/>
                  <a:gd name="T70" fmla="*/ 2147483647 w 2087"/>
                  <a:gd name="T71" fmla="*/ 2147483647 h 2910"/>
                  <a:gd name="T72" fmla="*/ 2147483647 w 2087"/>
                  <a:gd name="T73" fmla="*/ 2147483647 h 2910"/>
                  <a:gd name="T74" fmla="*/ 2147483647 w 2087"/>
                  <a:gd name="T75" fmla="*/ 2147483647 h 2910"/>
                  <a:gd name="T76" fmla="*/ 2147483647 w 2087"/>
                  <a:gd name="T77" fmla="*/ 2147483647 h 2910"/>
                  <a:gd name="T78" fmla="*/ 2147483647 w 2087"/>
                  <a:gd name="T79" fmla="*/ 2147483647 h 2910"/>
                  <a:gd name="T80" fmla="*/ 2147483647 w 2087"/>
                  <a:gd name="T81" fmla="*/ 2147483647 h 2910"/>
                  <a:gd name="T82" fmla="*/ 2147483647 w 2087"/>
                  <a:gd name="T83" fmla="*/ 2147483647 h 2910"/>
                  <a:gd name="T84" fmla="*/ 2147483647 w 2087"/>
                  <a:gd name="T85" fmla="*/ 0 h 29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7"/>
                  <a:gd name="T130" fmla="*/ 0 h 2910"/>
                  <a:gd name="T131" fmla="*/ 2087 w 2087"/>
                  <a:gd name="T132" fmla="*/ 2910 h 29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7" h="2910">
                    <a:moveTo>
                      <a:pt x="1044" y="0"/>
                    </a:moveTo>
                    <a:lnTo>
                      <a:pt x="400" y="0"/>
                    </a:lnTo>
                    <a:lnTo>
                      <a:pt x="349" y="71"/>
                    </a:lnTo>
                    <a:lnTo>
                      <a:pt x="300" y="144"/>
                    </a:lnTo>
                    <a:lnTo>
                      <a:pt x="275" y="180"/>
                    </a:lnTo>
                    <a:lnTo>
                      <a:pt x="253" y="217"/>
                    </a:lnTo>
                    <a:lnTo>
                      <a:pt x="229" y="254"/>
                    </a:lnTo>
                    <a:lnTo>
                      <a:pt x="206" y="292"/>
                    </a:lnTo>
                    <a:lnTo>
                      <a:pt x="185" y="329"/>
                    </a:lnTo>
                    <a:lnTo>
                      <a:pt x="164" y="367"/>
                    </a:lnTo>
                    <a:lnTo>
                      <a:pt x="144" y="406"/>
                    </a:lnTo>
                    <a:lnTo>
                      <a:pt x="124" y="445"/>
                    </a:lnTo>
                    <a:lnTo>
                      <a:pt x="107" y="485"/>
                    </a:lnTo>
                    <a:lnTo>
                      <a:pt x="90" y="524"/>
                    </a:lnTo>
                    <a:lnTo>
                      <a:pt x="74" y="564"/>
                    </a:lnTo>
                    <a:lnTo>
                      <a:pt x="60" y="605"/>
                    </a:lnTo>
                    <a:lnTo>
                      <a:pt x="47" y="646"/>
                    </a:lnTo>
                    <a:lnTo>
                      <a:pt x="36" y="688"/>
                    </a:lnTo>
                    <a:lnTo>
                      <a:pt x="25" y="730"/>
                    </a:lnTo>
                    <a:lnTo>
                      <a:pt x="18" y="773"/>
                    </a:lnTo>
                    <a:lnTo>
                      <a:pt x="11" y="816"/>
                    </a:lnTo>
                    <a:lnTo>
                      <a:pt x="6" y="860"/>
                    </a:lnTo>
                    <a:lnTo>
                      <a:pt x="2" y="905"/>
                    </a:lnTo>
                    <a:lnTo>
                      <a:pt x="0" y="950"/>
                    </a:lnTo>
                    <a:lnTo>
                      <a:pt x="2" y="995"/>
                    </a:lnTo>
                    <a:lnTo>
                      <a:pt x="4" y="1041"/>
                    </a:lnTo>
                    <a:lnTo>
                      <a:pt x="10" y="1088"/>
                    </a:lnTo>
                    <a:lnTo>
                      <a:pt x="16" y="1136"/>
                    </a:lnTo>
                    <a:lnTo>
                      <a:pt x="25" y="1185"/>
                    </a:lnTo>
                    <a:lnTo>
                      <a:pt x="37" y="1234"/>
                    </a:lnTo>
                    <a:lnTo>
                      <a:pt x="52" y="1284"/>
                    </a:lnTo>
                    <a:lnTo>
                      <a:pt x="68" y="1334"/>
                    </a:lnTo>
                    <a:lnTo>
                      <a:pt x="255" y="1127"/>
                    </a:lnTo>
                    <a:lnTo>
                      <a:pt x="250" y="1168"/>
                    </a:lnTo>
                    <a:lnTo>
                      <a:pt x="246" y="1209"/>
                    </a:lnTo>
                    <a:lnTo>
                      <a:pt x="245" y="1251"/>
                    </a:lnTo>
                    <a:lnTo>
                      <a:pt x="245" y="1294"/>
                    </a:lnTo>
                    <a:lnTo>
                      <a:pt x="247" y="1338"/>
                    </a:lnTo>
                    <a:lnTo>
                      <a:pt x="250" y="1383"/>
                    </a:lnTo>
                    <a:lnTo>
                      <a:pt x="255" y="1429"/>
                    </a:lnTo>
                    <a:lnTo>
                      <a:pt x="262" y="1475"/>
                    </a:lnTo>
                    <a:lnTo>
                      <a:pt x="271" y="1523"/>
                    </a:lnTo>
                    <a:lnTo>
                      <a:pt x="282" y="1572"/>
                    </a:lnTo>
                    <a:lnTo>
                      <a:pt x="294" y="1622"/>
                    </a:lnTo>
                    <a:lnTo>
                      <a:pt x="308" y="1672"/>
                    </a:lnTo>
                    <a:lnTo>
                      <a:pt x="325" y="1724"/>
                    </a:lnTo>
                    <a:lnTo>
                      <a:pt x="344" y="1776"/>
                    </a:lnTo>
                    <a:lnTo>
                      <a:pt x="363" y="1829"/>
                    </a:lnTo>
                    <a:lnTo>
                      <a:pt x="386" y="1883"/>
                    </a:lnTo>
                    <a:lnTo>
                      <a:pt x="410" y="1939"/>
                    </a:lnTo>
                    <a:lnTo>
                      <a:pt x="436" y="1996"/>
                    </a:lnTo>
                    <a:lnTo>
                      <a:pt x="465" y="2054"/>
                    </a:lnTo>
                    <a:lnTo>
                      <a:pt x="496" y="2113"/>
                    </a:lnTo>
                    <a:lnTo>
                      <a:pt x="529" y="2173"/>
                    </a:lnTo>
                    <a:lnTo>
                      <a:pt x="564" y="2233"/>
                    </a:lnTo>
                    <a:lnTo>
                      <a:pt x="601" y="2295"/>
                    </a:lnTo>
                    <a:lnTo>
                      <a:pt x="641" y="2359"/>
                    </a:lnTo>
                    <a:lnTo>
                      <a:pt x="683" y="2424"/>
                    </a:lnTo>
                    <a:lnTo>
                      <a:pt x="727" y="2490"/>
                    </a:lnTo>
                    <a:lnTo>
                      <a:pt x="774" y="2557"/>
                    </a:lnTo>
                    <a:lnTo>
                      <a:pt x="823" y="2624"/>
                    </a:lnTo>
                    <a:lnTo>
                      <a:pt x="875" y="2694"/>
                    </a:lnTo>
                    <a:lnTo>
                      <a:pt x="929" y="2764"/>
                    </a:lnTo>
                    <a:lnTo>
                      <a:pt x="985" y="2837"/>
                    </a:lnTo>
                    <a:lnTo>
                      <a:pt x="1044" y="2910"/>
                    </a:lnTo>
                    <a:lnTo>
                      <a:pt x="1103" y="2837"/>
                    </a:lnTo>
                    <a:lnTo>
                      <a:pt x="1160" y="2764"/>
                    </a:lnTo>
                    <a:lnTo>
                      <a:pt x="1214" y="2694"/>
                    </a:lnTo>
                    <a:lnTo>
                      <a:pt x="1265" y="2624"/>
                    </a:lnTo>
                    <a:lnTo>
                      <a:pt x="1314" y="2557"/>
                    </a:lnTo>
                    <a:lnTo>
                      <a:pt x="1360" y="2490"/>
                    </a:lnTo>
                    <a:lnTo>
                      <a:pt x="1405" y="2424"/>
                    </a:lnTo>
                    <a:lnTo>
                      <a:pt x="1448" y="2359"/>
                    </a:lnTo>
                    <a:lnTo>
                      <a:pt x="1487" y="2295"/>
                    </a:lnTo>
                    <a:lnTo>
                      <a:pt x="1524" y="2233"/>
                    </a:lnTo>
                    <a:lnTo>
                      <a:pt x="1560" y="2173"/>
                    </a:lnTo>
                    <a:lnTo>
                      <a:pt x="1593" y="2113"/>
                    </a:lnTo>
                    <a:lnTo>
                      <a:pt x="1623" y="2054"/>
                    </a:lnTo>
                    <a:lnTo>
                      <a:pt x="1652" y="1996"/>
                    </a:lnTo>
                    <a:lnTo>
                      <a:pt x="1679" y="1939"/>
                    </a:lnTo>
                    <a:lnTo>
                      <a:pt x="1702" y="1883"/>
                    </a:lnTo>
                    <a:lnTo>
                      <a:pt x="1725" y="1829"/>
                    </a:lnTo>
                    <a:lnTo>
                      <a:pt x="1745" y="1776"/>
                    </a:lnTo>
                    <a:lnTo>
                      <a:pt x="1763" y="1724"/>
                    </a:lnTo>
                    <a:lnTo>
                      <a:pt x="1779" y="1672"/>
                    </a:lnTo>
                    <a:lnTo>
                      <a:pt x="1794" y="1622"/>
                    </a:lnTo>
                    <a:lnTo>
                      <a:pt x="1807" y="1572"/>
                    </a:lnTo>
                    <a:lnTo>
                      <a:pt x="1817" y="1523"/>
                    </a:lnTo>
                    <a:lnTo>
                      <a:pt x="1825" y="1475"/>
                    </a:lnTo>
                    <a:lnTo>
                      <a:pt x="1833" y="1429"/>
                    </a:lnTo>
                    <a:lnTo>
                      <a:pt x="1838" y="1383"/>
                    </a:lnTo>
                    <a:lnTo>
                      <a:pt x="1841" y="1338"/>
                    </a:lnTo>
                    <a:lnTo>
                      <a:pt x="1842" y="1294"/>
                    </a:lnTo>
                    <a:lnTo>
                      <a:pt x="1842" y="1251"/>
                    </a:lnTo>
                    <a:lnTo>
                      <a:pt x="1841" y="1209"/>
                    </a:lnTo>
                    <a:lnTo>
                      <a:pt x="1838" y="1168"/>
                    </a:lnTo>
                    <a:lnTo>
                      <a:pt x="1833" y="1127"/>
                    </a:lnTo>
                    <a:lnTo>
                      <a:pt x="2019" y="1334"/>
                    </a:lnTo>
                    <a:lnTo>
                      <a:pt x="2037" y="1284"/>
                    </a:lnTo>
                    <a:lnTo>
                      <a:pt x="2051" y="1234"/>
                    </a:lnTo>
                    <a:lnTo>
                      <a:pt x="2063" y="1185"/>
                    </a:lnTo>
                    <a:lnTo>
                      <a:pt x="2072" y="1136"/>
                    </a:lnTo>
                    <a:lnTo>
                      <a:pt x="2079" y="1088"/>
                    </a:lnTo>
                    <a:lnTo>
                      <a:pt x="2084" y="1041"/>
                    </a:lnTo>
                    <a:lnTo>
                      <a:pt x="2087" y="995"/>
                    </a:lnTo>
                    <a:lnTo>
                      <a:pt x="2087" y="950"/>
                    </a:lnTo>
                    <a:lnTo>
                      <a:pt x="2085" y="905"/>
                    </a:lnTo>
                    <a:lnTo>
                      <a:pt x="2083" y="860"/>
                    </a:lnTo>
                    <a:lnTo>
                      <a:pt x="2078" y="816"/>
                    </a:lnTo>
                    <a:lnTo>
                      <a:pt x="2071" y="773"/>
                    </a:lnTo>
                    <a:lnTo>
                      <a:pt x="2063" y="730"/>
                    </a:lnTo>
                    <a:lnTo>
                      <a:pt x="2052" y="688"/>
                    </a:lnTo>
                    <a:lnTo>
                      <a:pt x="2041" y="646"/>
                    </a:lnTo>
                    <a:lnTo>
                      <a:pt x="2029" y="605"/>
                    </a:lnTo>
                    <a:lnTo>
                      <a:pt x="2014" y="564"/>
                    </a:lnTo>
                    <a:lnTo>
                      <a:pt x="1998" y="524"/>
                    </a:lnTo>
                    <a:lnTo>
                      <a:pt x="1981" y="485"/>
                    </a:lnTo>
                    <a:lnTo>
                      <a:pt x="1964" y="445"/>
                    </a:lnTo>
                    <a:lnTo>
                      <a:pt x="1944" y="406"/>
                    </a:lnTo>
                    <a:lnTo>
                      <a:pt x="1924" y="367"/>
                    </a:lnTo>
                    <a:lnTo>
                      <a:pt x="1903" y="329"/>
                    </a:lnTo>
                    <a:lnTo>
                      <a:pt x="1882" y="292"/>
                    </a:lnTo>
                    <a:lnTo>
                      <a:pt x="1860" y="254"/>
                    </a:lnTo>
                    <a:lnTo>
                      <a:pt x="1836" y="217"/>
                    </a:lnTo>
                    <a:lnTo>
                      <a:pt x="1812" y="180"/>
                    </a:lnTo>
                    <a:lnTo>
                      <a:pt x="1788" y="144"/>
                    </a:lnTo>
                    <a:lnTo>
                      <a:pt x="1738" y="71"/>
                    </a:lnTo>
                    <a:lnTo>
                      <a:pt x="1688" y="0"/>
                    </a:lnTo>
                    <a:lnTo>
                      <a:pt x="1044" y="0"/>
                    </a:lnTo>
                  </a:path>
                </a:pathLst>
              </a:cu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64" name="Freeform 10"/>
              <p:cNvSpPr>
                <a:spLocks noChangeArrowheads="1"/>
              </p:cNvSpPr>
              <p:nvPr/>
            </p:nvSpPr>
            <p:spPr bwMode="auto">
              <a:xfrm>
                <a:off x="83883" y="0"/>
                <a:ext cx="378521" cy="523218"/>
              </a:xfrm>
              <a:custGeom>
                <a:avLst/>
                <a:gdLst>
                  <a:gd name="T0" fmla="*/ 2147483647 w 1446"/>
                  <a:gd name="T1" fmla="*/ 0 h 1996"/>
                  <a:gd name="T2" fmla="*/ 2147483647 w 1446"/>
                  <a:gd name="T3" fmla="*/ 2147483647 h 1996"/>
                  <a:gd name="T4" fmla="*/ 2147483647 w 1446"/>
                  <a:gd name="T5" fmla="*/ 2147483647 h 1996"/>
                  <a:gd name="T6" fmla="*/ 2147483647 w 1446"/>
                  <a:gd name="T7" fmla="*/ 2147483647 h 1996"/>
                  <a:gd name="T8" fmla="*/ 2147483647 w 1446"/>
                  <a:gd name="T9" fmla="*/ 2147483647 h 1996"/>
                  <a:gd name="T10" fmla="*/ 2147483647 w 1446"/>
                  <a:gd name="T11" fmla="*/ 2147483647 h 1996"/>
                  <a:gd name="T12" fmla="*/ 2147483647 w 1446"/>
                  <a:gd name="T13" fmla="*/ 2147483647 h 1996"/>
                  <a:gd name="T14" fmla="*/ 2147483647 w 1446"/>
                  <a:gd name="T15" fmla="*/ 2147483647 h 1996"/>
                  <a:gd name="T16" fmla="*/ 2147483647 w 1446"/>
                  <a:gd name="T17" fmla="*/ 2147483647 h 1996"/>
                  <a:gd name="T18" fmla="*/ 2147483647 w 1446"/>
                  <a:gd name="T19" fmla="*/ 2147483647 h 1996"/>
                  <a:gd name="T20" fmla="*/ 2147483647 w 1446"/>
                  <a:gd name="T21" fmla="*/ 2147483647 h 1996"/>
                  <a:gd name="T22" fmla="*/ 0 w 1446"/>
                  <a:gd name="T23" fmla="*/ 2147483647 h 1996"/>
                  <a:gd name="T24" fmla="*/ 2147483647 w 1446"/>
                  <a:gd name="T25" fmla="*/ 2147483647 h 1996"/>
                  <a:gd name="T26" fmla="*/ 2147483647 w 1446"/>
                  <a:gd name="T27" fmla="*/ 2147483647 h 1996"/>
                  <a:gd name="T28" fmla="*/ 2147483647 w 1446"/>
                  <a:gd name="T29" fmla="*/ 2147483647 h 1996"/>
                  <a:gd name="T30" fmla="*/ 2147483647 w 1446"/>
                  <a:gd name="T31" fmla="*/ 2147483647 h 1996"/>
                  <a:gd name="T32" fmla="*/ 2147483647 w 1446"/>
                  <a:gd name="T33" fmla="*/ 2147483647 h 1996"/>
                  <a:gd name="T34" fmla="*/ 2147483647 w 1446"/>
                  <a:gd name="T35" fmla="*/ 2147483647 h 1996"/>
                  <a:gd name="T36" fmla="*/ 2147483647 w 1446"/>
                  <a:gd name="T37" fmla="*/ 2147483647 h 1996"/>
                  <a:gd name="T38" fmla="*/ 2147483647 w 1446"/>
                  <a:gd name="T39" fmla="*/ 2147483647 h 1996"/>
                  <a:gd name="T40" fmla="*/ 2147483647 w 1446"/>
                  <a:gd name="T41" fmla="*/ 2147483647 h 1996"/>
                  <a:gd name="T42" fmla="*/ 2147483647 w 1446"/>
                  <a:gd name="T43" fmla="*/ 2147483647 h 1996"/>
                  <a:gd name="T44" fmla="*/ 2147483647 w 1446"/>
                  <a:gd name="T45" fmla="*/ 2147483647 h 1996"/>
                  <a:gd name="T46" fmla="*/ 2147483647 w 1446"/>
                  <a:gd name="T47" fmla="*/ 2147483647 h 1996"/>
                  <a:gd name="T48" fmla="*/ 2147483647 w 1446"/>
                  <a:gd name="T49" fmla="*/ 2147483647 h 1996"/>
                  <a:gd name="T50" fmla="*/ 2147483647 w 1446"/>
                  <a:gd name="T51" fmla="*/ 2147483647 h 1996"/>
                  <a:gd name="T52" fmla="*/ 2147483647 w 1446"/>
                  <a:gd name="T53" fmla="*/ 2147483647 h 1996"/>
                  <a:gd name="T54" fmla="*/ 2147483647 w 1446"/>
                  <a:gd name="T55" fmla="*/ 2147483647 h 1996"/>
                  <a:gd name="T56" fmla="*/ 2147483647 w 1446"/>
                  <a:gd name="T57" fmla="*/ 2147483647 h 1996"/>
                  <a:gd name="T58" fmla="*/ 2147483647 w 1446"/>
                  <a:gd name="T59" fmla="*/ 2147483647 h 1996"/>
                  <a:gd name="T60" fmla="*/ 2147483647 w 1446"/>
                  <a:gd name="T61" fmla="*/ 2147483647 h 1996"/>
                  <a:gd name="T62" fmla="*/ 2147483647 w 1446"/>
                  <a:gd name="T63" fmla="*/ 2147483647 h 1996"/>
                  <a:gd name="T64" fmla="*/ 2147483647 w 1446"/>
                  <a:gd name="T65" fmla="*/ 2147483647 h 1996"/>
                  <a:gd name="T66" fmla="*/ 2147483647 w 1446"/>
                  <a:gd name="T67" fmla="*/ 2147483647 h 1996"/>
                  <a:gd name="T68" fmla="*/ 2147483647 w 1446"/>
                  <a:gd name="T69" fmla="*/ 2147483647 h 1996"/>
                  <a:gd name="T70" fmla="*/ 2147483647 w 1446"/>
                  <a:gd name="T71" fmla="*/ 2147483647 h 1996"/>
                  <a:gd name="T72" fmla="*/ 2147483647 w 1446"/>
                  <a:gd name="T73" fmla="*/ 2147483647 h 1996"/>
                  <a:gd name="T74" fmla="*/ 2147483647 w 1446"/>
                  <a:gd name="T75" fmla="*/ 2147483647 h 1996"/>
                  <a:gd name="T76" fmla="*/ 2147483647 w 1446"/>
                  <a:gd name="T77" fmla="*/ 2147483647 h 1996"/>
                  <a:gd name="T78" fmla="*/ 2147483647 w 1446"/>
                  <a:gd name="T79" fmla="*/ 2147483647 h 1996"/>
                  <a:gd name="T80" fmla="*/ 2147483647 w 1446"/>
                  <a:gd name="T81" fmla="*/ 2147483647 h 1996"/>
                  <a:gd name="T82" fmla="*/ 2147483647 w 1446"/>
                  <a:gd name="T83" fmla="*/ 2147483647 h 1996"/>
                  <a:gd name="T84" fmla="*/ 2147483647 w 1446"/>
                  <a:gd name="T85" fmla="*/ 2147483647 h 1996"/>
                  <a:gd name="T86" fmla="*/ 2147483647 w 1446"/>
                  <a:gd name="T87" fmla="*/ 2147483647 h 1996"/>
                  <a:gd name="T88" fmla="*/ 2147483647 w 1446"/>
                  <a:gd name="T89" fmla="*/ 2147483647 h 1996"/>
                  <a:gd name="T90" fmla="*/ 2147483647 w 1446"/>
                  <a:gd name="T91" fmla="*/ 2147483647 h 1996"/>
                  <a:gd name="T92" fmla="*/ 2147483647 w 1446"/>
                  <a:gd name="T93" fmla="*/ 2147483647 h 1996"/>
                  <a:gd name="T94" fmla="*/ 2147483647 w 1446"/>
                  <a:gd name="T95" fmla="*/ 2147483647 h 1996"/>
                  <a:gd name="T96" fmla="*/ 2147483647 w 1446"/>
                  <a:gd name="T97" fmla="*/ 2147483647 h 1996"/>
                  <a:gd name="T98" fmla="*/ 2147483647 w 1446"/>
                  <a:gd name="T99" fmla="*/ 2147483647 h 1996"/>
                  <a:gd name="T100" fmla="*/ 2147483647 w 1446"/>
                  <a:gd name="T101" fmla="*/ 2147483647 h 1996"/>
                  <a:gd name="T102" fmla="*/ 2147483647 w 1446"/>
                  <a:gd name="T103" fmla="*/ 2147483647 h 1996"/>
                  <a:gd name="T104" fmla="*/ 2147483647 w 1446"/>
                  <a:gd name="T105" fmla="*/ 2147483647 h 1996"/>
                  <a:gd name="T106" fmla="*/ 2147483647 w 1446"/>
                  <a:gd name="T107" fmla="*/ 2147483647 h 1996"/>
                  <a:gd name="T108" fmla="*/ 2147483647 w 1446"/>
                  <a:gd name="T109" fmla="*/ 2147483647 h 1996"/>
                  <a:gd name="T110" fmla="*/ 2147483647 w 1446"/>
                  <a:gd name="T111" fmla="*/ 2147483647 h 1996"/>
                  <a:gd name="T112" fmla="*/ 2147483647 w 1446"/>
                  <a:gd name="T113" fmla="*/ 2147483647 h 1996"/>
                  <a:gd name="T114" fmla="*/ 2147483647 w 1446"/>
                  <a:gd name="T115" fmla="*/ 2147483647 h 1996"/>
                  <a:gd name="T116" fmla="*/ 2147483647 w 1446"/>
                  <a:gd name="T117" fmla="*/ 2147483647 h 1996"/>
                  <a:gd name="T118" fmla="*/ 2147483647 w 1446"/>
                  <a:gd name="T119" fmla="*/ 2147483647 h 1996"/>
                  <a:gd name="T120" fmla="*/ 2147483647 w 1446"/>
                  <a:gd name="T121" fmla="*/ 2147483647 h 1996"/>
                  <a:gd name="T122" fmla="*/ 2147483647 w 1446"/>
                  <a:gd name="T123" fmla="*/ 2147483647 h 1996"/>
                  <a:gd name="T124" fmla="*/ 2147483647 w 1446"/>
                  <a:gd name="T125" fmla="*/ 0 h 19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46"/>
                  <a:gd name="T190" fmla="*/ 0 h 1996"/>
                  <a:gd name="T191" fmla="*/ 1446 w 1446"/>
                  <a:gd name="T192" fmla="*/ 1996 h 19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46" h="1996">
                    <a:moveTo>
                      <a:pt x="723" y="0"/>
                    </a:moveTo>
                    <a:lnTo>
                      <a:pt x="278" y="0"/>
                    </a:lnTo>
                    <a:lnTo>
                      <a:pt x="242" y="50"/>
                    </a:lnTo>
                    <a:lnTo>
                      <a:pt x="208" y="103"/>
                    </a:lnTo>
                    <a:lnTo>
                      <a:pt x="190" y="131"/>
                    </a:lnTo>
                    <a:lnTo>
                      <a:pt x="175" y="159"/>
                    </a:lnTo>
                    <a:lnTo>
                      <a:pt x="159" y="188"/>
                    </a:lnTo>
                    <a:lnTo>
                      <a:pt x="143" y="217"/>
                    </a:lnTo>
                    <a:lnTo>
                      <a:pt x="127" y="247"/>
                    </a:lnTo>
                    <a:lnTo>
                      <a:pt x="112" y="277"/>
                    </a:lnTo>
                    <a:lnTo>
                      <a:pt x="99" y="308"/>
                    </a:lnTo>
                    <a:lnTo>
                      <a:pt x="86" y="339"/>
                    </a:lnTo>
                    <a:lnTo>
                      <a:pt x="74" y="371"/>
                    </a:lnTo>
                    <a:lnTo>
                      <a:pt x="62" y="403"/>
                    </a:lnTo>
                    <a:lnTo>
                      <a:pt x="52" y="436"/>
                    </a:lnTo>
                    <a:lnTo>
                      <a:pt x="41" y="469"/>
                    </a:lnTo>
                    <a:lnTo>
                      <a:pt x="32" y="502"/>
                    </a:lnTo>
                    <a:lnTo>
                      <a:pt x="24" y="536"/>
                    </a:lnTo>
                    <a:lnTo>
                      <a:pt x="17" y="569"/>
                    </a:lnTo>
                    <a:lnTo>
                      <a:pt x="12" y="604"/>
                    </a:lnTo>
                    <a:lnTo>
                      <a:pt x="7" y="638"/>
                    </a:lnTo>
                    <a:lnTo>
                      <a:pt x="3" y="674"/>
                    </a:lnTo>
                    <a:lnTo>
                      <a:pt x="2" y="708"/>
                    </a:lnTo>
                    <a:lnTo>
                      <a:pt x="0" y="742"/>
                    </a:lnTo>
                    <a:lnTo>
                      <a:pt x="0" y="778"/>
                    </a:lnTo>
                    <a:lnTo>
                      <a:pt x="3" y="812"/>
                    </a:lnTo>
                    <a:lnTo>
                      <a:pt x="6" y="848"/>
                    </a:lnTo>
                    <a:lnTo>
                      <a:pt x="11" y="882"/>
                    </a:lnTo>
                    <a:lnTo>
                      <a:pt x="17" y="918"/>
                    </a:lnTo>
                    <a:lnTo>
                      <a:pt x="25" y="954"/>
                    </a:lnTo>
                    <a:lnTo>
                      <a:pt x="36" y="988"/>
                    </a:lnTo>
                    <a:lnTo>
                      <a:pt x="46" y="1024"/>
                    </a:lnTo>
                    <a:lnTo>
                      <a:pt x="176" y="773"/>
                    </a:lnTo>
                    <a:lnTo>
                      <a:pt x="173" y="800"/>
                    </a:lnTo>
                    <a:lnTo>
                      <a:pt x="171" y="829"/>
                    </a:lnTo>
                    <a:lnTo>
                      <a:pt x="169" y="859"/>
                    </a:lnTo>
                    <a:lnTo>
                      <a:pt x="169" y="888"/>
                    </a:lnTo>
                    <a:lnTo>
                      <a:pt x="171" y="918"/>
                    </a:lnTo>
                    <a:lnTo>
                      <a:pt x="173" y="948"/>
                    </a:lnTo>
                    <a:lnTo>
                      <a:pt x="177" y="980"/>
                    </a:lnTo>
                    <a:lnTo>
                      <a:pt x="181" y="1012"/>
                    </a:lnTo>
                    <a:lnTo>
                      <a:pt x="188" y="1045"/>
                    </a:lnTo>
                    <a:lnTo>
                      <a:pt x="194" y="1078"/>
                    </a:lnTo>
                    <a:lnTo>
                      <a:pt x="204" y="1112"/>
                    </a:lnTo>
                    <a:lnTo>
                      <a:pt x="213" y="1146"/>
                    </a:lnTo>
                    <a:lnTo>
                      <a:pt x="225" y="1182"/>
                    </a:lnTo>
                    <a:lnTo>
                      <a:pt x="238" y="1218"/>
                    </a:lnTo>
                    <a:lnTo>
                      <a:pt x="251" y="1255"/>
                    </a:lnTo>
                    <a:lnTo>
                      <a:pt x="267" y="1292"/>
                    </a:lnTo>
                    <a:lnTo>
                      <a:pt x="284" y="1330"/>
                    </a:lnTo>
                    <a:lnTo>
                      <a:pt x="303" y="1368"/>
                    </a:lnTo>
                    <a:lnTo>
                      <a:pt x="322" y="1408"/>
                    </a:lnTo>
                    <a:lnTo>
                      <a:pt x="344" y="1449"/>
                    </a:lnTo>
                    <a:lnTo>
                      <a:pt x="366" y="1490"/>
                    </a:lnTo>
                    <a:lnTo>
                      <a:pt x="390" y="1532"/>
                    </a:lnTo>
                    <a:lnTo>
                      <a:pt x="416" y="1574"/>
                    </a:lnTo>
                    <a:lnTo>
                      <a:pt x="444" y="1618"/>
                    </a:lnTo>
                    <a:lnTo>
                      <a:pt x="473" y="1662"/>
                    </a:lnTo>
                    <a:lnTo>
                      <a:pt x="503" y="1706"/>
                    </a:lnTo>
                    <a:lnTo>
                      <a:pt x="536" y="1753"/>
                    </a:lnTo>
                    <a:lnTo>
                      <a:pt x="569" y="1799"/>
                    </a:lnTo>
                    <a:lnTo>
                      <a:pt x="605" y="1848"/>
                    </a:lnTo>
                    <a:lnTo>
                      <a:pt x="643" y="1895"/>
                    </a:lnTo>
                    <a:lnTo>
                      <a:pt x="682" y="1945"/>
                    </a:lnTo>
                    <a:lnTo>
                      <a:pt x="723" y="1996"/>
                    </a:lnTo>
                    <a:lnTo>
                      <a:pt x="763" y="1945"/>
                    </a:lnTo>
                    <a:lnTo>
                      <a:pt x="803" y="1895"/>
                    </a:lnTo>
                    <a:lnTo>
                      <a:pt x="840" y="1848"/>
                    </a:lnTo>
                    <a:lnTo>
                      <a:pt x="876" y="1799"/>
                    </a:lnTo>
                    <a:lnTo>
                      <a:pt x="910" y="1753"/>
                    </a:lnTo>
                    <a:lnTo>
                      <a:pt x="943" y="1706"/>
                    </a:lnTo>
                    <a:lnTo>
                      <a:pt x="973" y="1662"/>
                    </a:lnTo>
                    <a:lnTo>
                      <a:pt x="1003" y="1618"/>
                    </a:lnTo>
                    <a:lnTo>
                      <a:pt x="1030" y="1574"/>
                    </a:lnTo>
                    <a:lnTo>
                      <a:pt x="1055" y="1532"/>
                    </a:lnTo>
                    <a:lnTo>
                      <a:pt x="1080" y="1490"/>
                    </a:lnTo>
                    <a:lnTo>
                      <a:pt x="1103" y="1449"/>
                    </a:lnTo>
                    <a:lnTo>
                      <a:pt x="1124" y="1408"/>
                    </a:lnTo>
                    <a:lnTo>
                      <a:pt x="1144" y="1368"/>
                    </a:lnTo>
                    <a:lnTo>
                      <a:pt x="1162" y="1330"/>
                    </a:lnTo>
                    <a:lnTo>
                      <a:pt x="1179" y="1292"/>
                    </a:lnTo>
                    <a:lnTo>
                      <a:pt x="1195" y="1255"/>
                    </a:lnTo>
                    <a:lnTo>
                      <a:pt x="1208" y="1218"/>
                    </a:lnTo>
                    <a:lnTo>
                      <a:pt x="1222" y="1182"/>
                    </a:lnTo>
                    <a:lnTo>
                      <a:pt x="1232" y="1146"/>
                    </a:lnTo>
                    <a:lnTo>
                      <a:pt x="1243" y="1112"/>
                    </a:lnTo>
                    <a:lnTo>
                      <a:pt x="1251" y="1078"/>
                    </a:lnTo>
                    <a:lnTo>
                      <a:pt x="1259" y="1045"/>
                    </a:lnTo>
                    <a:lnTo>
                      <a:pt x="1265" y="1012"/>
                    </a:lnTo>
                    <a:lnTo>
                      <a:pt x="1269" y="980"/>
                    </a:lnTo>
                    <a:lnTo>
                      <a:pt x="1273" y="948"/>
                    </a:lnTo>
                    <a:lnTo>
                      <a:pt x="1276" y="918"/>
                    </a:lnTo>
                    <a:lnTo>
                      <a:pt x="1277" y="888"/>
                    </a:lnTo>
                    <a:lnTo>
                      <a:pt x="1277" y="859"/>
                    </a:lnTo>
                    <a:lnTo>
                      <a:pt x="1276" y="829"/>
                    </a:lnTo>
                    <a:lnTo>
                      <a:pt x="1273" y="800"/>
                    </a:lnTo>
                    <a:lnTo>
                      <a:pt x="1271" y="773"/>
                    </a:lnTo>
                    <a:lnTo>
                      <a:pt x="1399" y="1024"/>
                    </a:lnTo>
                    <a:lnTo>
                      <a:pt x="1411" y="988"/>
                    </a:lnTo>
                    <a:lnTo>
                      <a:pt x="1421" y="954"/>
                    </a:lnTo>
                    <a:lnTo>
                      <a:pt x="1429" y="918"/>
                    </a:lnTo>
                    <a:lnTo>
                      <a:pt x="1436" y="882"/>
                    </a:lnTo>
                    <a:lnTo>
                      <a:pt x="1440" y="848"/>
                    </a:lnTo>
                    <a:lnTo>
                      <a:pt x="1444" y="812"/>
                    </a:lnTo>
                    <a:lnTo>
                      <a:pt x="1445" y="778"/>
                    </a:lnTo>
                    <a:lnTo>
                      <a:pt x="1446" y="742"/>
                    </a:lnTo>
                    <a:lnTo>
                      <a:pt x="1445" y="708"/>
                    </a:lnTo>
                    <a:lnTo>
                      <a:pt x="1442" y="674"/>
                    </a:lnTo>
                    <a:lnTo>
                      <a:pt x="1440" y="638"/>
                    </a:lnTo>
                    <a:lnTo>
                      <a:pt x="1434" y="604"/>
                    </a:lnTo>
                    <a:lnTo>
                      <a:pt x="1429" y="569"/>
                    </a:lnTo>
                    <a:lnTo>
                      <a:pt x="1422" y="536"/>
                    </a:lnTo>
                    <a:lnTo>
                      <a:pt x="1414" y="502"/>
                    </a:lnTo>
                    <a:lnTo>
                      <a:pt x="1405" y="469"/>
                    </a:lnTo>
                    <a:lnTo>
                      <a:pt x="1395" y="436"/>
                    </a:lnTo>
                    <a:lnTo>
                      <a:pt x="1384" y="403"/>
                    </a:lnTo>
                    <a:lnTo>
                      <a:pt x="1372" y="371"/>
                    </a:lnTo>
                    <a:lnTo>
                      <a:pt x="1360" y="339"/>
                    </a:lnTo>
                    <a:lnTo>
                      <a:pt x="1347" y="308"/>
                    </a:lnTo>
                    <a:lnTo>
                      <a:pt x="1333" y="277"/>
                    </a:lnTo>
                    <a:lnTo>
                      <a:pt x="1318" y="247"/>
                    </a:lnTo>
                    <a:lnTo>
                      <a:pt x="1304" y="217"/>
                    </a:lnTo>
                    <a:lnTo>
                      <a:pt x="1272" y="159"/>
                    </a:lnTo>
                    <a:lnTo>
                      <a:pt x="1239" y="103"/>
                    </a:lnTo>
                    <a:lnTo>
                      <a:pt x="1205" y="50"/>
                    </a:lnTo>
                    <a:lnTo>
                      <a:pt x="1169" y="0"/>
                    </a:lnTo>
                    <a:lnTo>
                      <a:pt x="723" y="0"/>
                    </a:lnTo>
                  </a:path>
                </a:pathLst>
              </a:custGeom>
              <a:solidFill>
                <a:srgbClr val="5DD4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65" name="Freeform 24"/>
              <p:cNvSpPr>
                <a:spLocks noChangeArrowheads="1"/>
              </p:cNvSpPr>
              <p:nvPr/>
            </p:nvSpPr>
            <p:spPr bwMode="auto">
              <a:xfrm>
                <a:off x="273667" y="0"/>
                <a:ext cx="272619" cy="762283"/>
              </a:xfrm>
              <a:custGeom>
                <a:avLst/>
                <a:gdLst>
                  <a:gd name="T0" fmla="*/ 2147483647 w 1042"/>
                  <a:gd name="T1" fmla="*/ 2147483647 h 2910"/>
                  <a:gd name="T2" fmla="*/ 2147483647 w 1042"/>
                  <a:gd name="T3" fmla="*/ 2147483647 h 2910"/>
                  <a:gd name="T4" fmla="*/ 2147483647 w 1042"/>
                  <a:gd name="T5" fmla="*/ 2147483647 h 2910"/>
                  <a:gd name="T6" fmla="*/ 2147483647 w 1042"/>
                  <a:gd name="T7" fmla="*/ 2147483647 h 2910"/>
                  <a:gd name="T8" fmla="*/ 2147483647 w 1042"/>
                  <a:gd name="T9" fmla="*/ 2147483647 h 2910"/>
                  <a:gd name="T10" fmla="*/ 2147483647 w 1042"/>
                  <a:gd name="T11" fmla="*/ 2147483647 h 2910"/>
                  <a:gd name="T12" fmla="*/ 2147483647 w 1042"/>
                  <a:gd name="T13" fmla="*/ 2147483647 h 2910"/>
                  <a:gd name="T14" fmla="*/ 2147483647 w 1042"/>
                  <a:gd name="T15" fmla="*/ 2147483647 h 2910"/>
                  <a:gd name="T16" fmla="*/ 2147483647 w 1042"/>
                  <a:gd name="T17" fmla="*/ 2147483647 h 2910"/>
                  <a:gd name="T18" fmla="*/ 2147483647 w 1042"/>
                  <a:gd name="T19" fmla="*/ 2147483647 h 2910"/>
                  <a:gd name="T20" fmla="*/ 2147483647 w 1042"/>
                  <a:gd name="T21" fmla="*/ 2147483647 h 2910"/>
                  <a:gd name="T22" fmla="*/ 2147483647 w 1042"/>
                  <a:gd name="T23" fmla="*/ 2147483647 h 2910"/>
                  <a:gd name="T24" fmla="*/ 2147483647 w 1042"/>
                  <a:gd name="T25" fmla="*/ 2147483647 h 2910"/>
                  <a:gd name="T26" fmla="*/ 2147483647 w 1042"/>
                  <a:gd name="T27" fmla="*/ 2147483647 h 2910"/>
                  <a:gd name="T28" fmla="*/ 2147483647 w 1042"/>
                  <a:gd name="T29" fmla="*/ 2147483647 h 2910"/>
                  <a:gd name="T30" fmla="*/ 2147483647 w 1042"/>
                  <a:gd name="T31" fmla="*/ 2147483647 h 2910"/>
                  <a:gd name="T32" fmla="*/ 2147483647 w 1042"/>
                  <a:gd name="T33" fmla="*/ 2147483647 h 2910"/>
                  <a:gd name="T34" fmla="*/ 2147483647 w 1042"/>
                  <a:gd name="T35" fmla="*/ 2147483647 h 2910"/>
                  <a:gd name="T36" fmla="*/ 2147483647 w 1042"/>
                  <a:gd name="T37" fmla="*/ 2147483647 h 2910"/>
                  <a:gd name="T38" fmla="*/ 2147483647 w 1042"/>
                  <a:gd name="T39" fmla="*/ 2147483647 h 2910"/>
                  <a:gd name="T40" fmla="*/ 2147483647 w 1042"/>
                  <a:gd name="T41" fmla="*/ 2147483647 h 2910"/>
                  <a:gd name="T42" fmla="*/ 2147483647 w 1042"/>
                  <a:gd name="T43" fmla="*/ 2147483647 h 2910"/>
                  <a:gd name="T44" fmla="*/ 2147483647 w 1042"/>
                  <a:gd name="T45" fmla="*/ 2147483647 h 2910"/>
                  <a:gd name="T46" fmla="*/ 2147483647 w 1042"/>
                  <a:gd name="T47" fmla="*/ 2147483647 h 2910"/>
                  <a:gd name="T48" fmla="*/ 2147483647 w 1042"/>
                  <a:gd name="T49" fmla="*/ 2147483647 h 2910"/>
                  <a:gd name="T50" fmla="*/ 2147483647 w 1042"/>
                  <a:gd name="T51" fmla="*/ 2147483647 h 2910"/>
                  <a:gd name="T52" fmla="*/ 2147483647 w 1042"/>
                  <a:gd name="T53" fmla="*/ 2147483647 h 2910"/>
                  <a:gd name="T54" fmla="*/ 2147483647 w 1042"/>
                  <a:gd name="T55" fmla="*/ 2147483647 h 2910"/>
                  <a:gd name="T56" fmla="*/ 2147483647 w 1042"/>
                  <a:gd name="T57" fmla="*/ 2147483647 h 2910"/>
                  <a:gd name="T58" fmla="*/ 2147483647 w 1042"/>
                  <a:gd name="T59" fmla="*/ 2147483647 h 2910"/>
                  <a:gd name="T60" fmla="*/ 2147483647 w 1042"/>
                  <a:gd name="T61" fmla="*/ 2147483647 h 2910"/>
                  <a:gd name="T62" fmla="*/ 2147483647 w 1042"/>
                  <a:gd name="T63" fmla="*/ 0 h 2910"/>
                  <a:gd name="T64" fmla="*/ 0 w 1042"/>
                  <a:gd name="T65" fmla="*/ 2147483647 h 29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2"/>
                  <a:gd name="T100" fmla="*/ 0 h 2910"/>
                  <a:gd name="T101" fmla="*/ 1042 w 1042"/>
                  <a:gd name="T102" fmla="*/ 2910 h 29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2" h="2910">
                    <a:moveTo>
                      <a:pt x="0" y="2910"/>
                    </a:moveTo>
                    <a:lnTo>
                      <a:pt x="58" y="2837"/>
                    </a:lnTo>
                    <a:lnTo>
                      <a:pt x="115" y="2764"/>
                    </a:lnTo>
                    <a:lnTo>
                      <a:pt x="169" y="2694"/>
                    </a:lnTo>
                    <a:lnTo>
                      <a:pt x="220" y="2624"/>
                    </a:lnTo>
                    <a:lnTo>
                      <a:pt x="269" y="2556"/>
                    </a:lnTo>
                    <a:lnTo>
                      <a:pt x="317" y="2490"/>
                    </a:lnTo>
                    <a:lnTo>
                      <a:pt x="360" y="2424"/>
                    </a:lnTo>
                    <a:lnTo>
                      <a:pt x="403" y="2359"/>
                    </a:lnTo>
                    <a:lnTo>
                      <a:pt x="442" y="2295"/>
                    </a:lnTo>
                    <a:lnTo>
                      <a:pt x="479" y="2233"/>
                    </a:lnTo>
                    <a:lnTo>
                      <a:pt x="515" y="2173"/>
                    </a:lnTo>
                    <a:lnTo>
                      <a:pt x="548" y="2112"/>
                    </a:lnTo>
                    <a:lnTo>
                      <a:pt x="578" y="2054"/>
                    </a:lnTo>
                    <a:lnTo>
                      <a:pt x="607" y="1996"/>
                    </a:lnTo>
                    <a:lnTo>
                      <a:pt x="634" y="1939"/>
                    </a:lnTo>
                    <a:lnTo>
                      <a:pt x="657" y="1883"/>
                    </a:lnTo>
                    <a:lnTo>
                      <a:pt x="680" y="1829"/>
                    </a:lnTo>
                    <a:lnTo>
                      <a:pt x="700" y="1776"/>
                    </a:lnTo>
                    <a:lnTo>
                      <a:pt x="718" y="1724"/>
                    </a:lnTo>
                    <a:lnTo>
                      <a:pt x="734" y="1672"/>
                    </a:lnTo>
                    <a:lnTo>
                      <a:pt x="749" y="1622"/>
                    </a:lnTo>
                    <a:lnTo>
                      <a:pt x="762" y="1572"/>
                    </a:lnTo>
                    <a:lnTo>
                      <a:pt x="772" y="1523"/>
                    </a:lnTo>
                    <a:lnTo>
                      <a:pt x="780" y="1475"/>
                    </a:lnTo>
                    <a:lnTo>
                      <a:pt x="788" y="1429"/>
                    </a:lnTo>
                    <a:lnTo>
                      <a:pt x="793" y="1383"/>
                    </a:lnTo>
                    <a:lnTo>
                      <a:pt x="796" y="1338"/>
                    </a:lnTo>
                    <a:lnTo>
                      <a:pt x="797" y="1294"/>
                    </a:lnTo>
                    <a:lnTo>
                      <a:pt x="797" y="1251"/>
                    </a:lnTo>
                    <a:lnTo>
                      <a:pt x="796" y="1209"/>
                    </a:lnTo>
                    <a:lnTo>
                      <a:pt x="793" y="1168"/>
                    </a:lnTo>
                    <a:lnTo>
                      <a:pt x="788" y="1127"/>
                    </a:lnTo>
                    <a:lnTo>
                      <a:pt x="974" y="1334"/>
                    </a:lnTo>
                    <a:lnTo>
                      <a:pt x="992" y="1284"/>
                    </a:lnTo>
                    <a:lnTo>
                      <a:pt x="1006" y="1234"/>
                    </a:lnTo>
                    <a:lnTo>
                      <a:pt x="1018" y="1185"/>
                    </a:lnTo>
                    <a:lnTo>
                      <a:pt x="1027" y="1136"/>
                    </a:lnTo>
                    <a:lnTo>
                      <a:pt x="1034" y="1088"/>
                    </a:lnTo>
                    <a:lnTo>
                      <a:pt x="1039" y="1041"/>
                    </a:lnTo>
                    <a:lnTo>
                      <a:pt x="1042" y="995"/>
                    </a:lnTo>
                    <a:lnTo>
                      <a:pt x="1042" y="950"/>
                    </a:lnTo>
                    <a:lnTo>
                      <a:pt x="1040" y="905"/>
                    </a:lnTo>
                    <a:lnTo>
                      <a:pt x="1038" y="860"/>
                    </a:lnTo>
                    <a:lnTo>
                      <a:pt x="1033" y="816"/>
                    </a:lnTo>
                    <a:lnTo>
                      <a:pt x="1026" y="773"/>
                    </a:lnTo>
                    <a:lnTo>
                      <a:pt x="1018" y="730"/>
                    </a:lnTo>
                    <a:lnTo>
                      <a:pt x="1007" y="688"/>
                    </a:lnTo>
                    <a:lnTo>
                      <a:pt x="996" y="646"/>
                    </a:lnTo>
                    <a:lnTo>
                      <a:pt x="984" y="605"/>
                    </a:lnTo>
                    <a:lnTo>
                      <a:pt x="969" y="564"/>
                    </a:lnTo>
                    <a:lnTo>
                      <a:pt x="953" y="524"/>
                    </a:lnTo>
                    <a:lnTo>
                      <a:pt x="936" y="485"/>
                    </a:lnTo>
                    <a:lnTo>
                      <a:pt x="919" y="445"/>
                    </a:lnTo>
                    <a:lnTo>
                      <a:pt x="899" y="406"/>
                    </a:lnTo>
                    <a:lnTo>
                      <a:pt x="879" y="367"/>
                    </a:lnTo>
                    <a:lnTo>
                      <a:pt x="858" y="329"/>
                    </a:lnTo>
                    <a:lnTo>
                      <a:pt x="837" y="292"/>
                    </a:lnTo>
                    <a:lnTo>
                      <a:pt x="815" y="254"/>
                    </a:lnTo>
                    <a:lnTo>
                      <a:pt x="791" y="217"/>
                    </a:lnTo>
                    <a:lnTo>
                      <a:pt x="767" y="180"/>
                    </a:lnTo>
                    <a:lnTo>
                      <a:pt x="743" y="144"/>
                    </a:lnTo>
                    <a:lnTo>
                      <a:pt x="693" y="71"/>
                    </a:lnTo>
                    <a:lnTo>
                      <a:pt x="643" y="0"/>
                    </a:lnTo>
                    <a:lnTo>
                      <a:pt x="21" y="0"/>
                    </a:lnTo>
                    <a:lnTo>
                      <a:pt x="0" y="2910"/>
                    </a:lnTo>
                  </a:path>
                </a:pathLst>
              </a:cu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66" name="Freeform 25"/>
              <p:cNvSpPr>
                <a:spLocks noChangeArrowheads="1"/>
              </p:cNvSpPr>
              <p:nvPr/>
            </p:nvSpPr>
            <p:spPr bwMode="auto">
              <a:xfrm>
                <a:off x="273667" y="0"/>
                <a:ext cx="188736" cy="522169"/>
              </a:xfrm>
              <a:custGeom>
                <a:avLst/>
                <a:gdLst>
                  <a:gd name="T0" fmla="*/ 2147483647 w 722"/>
                  <a:gd name="T1" fmla="*/ 2147483647 h 1994"/>
                  <a:gd name="T2" fmla="*/ 2147483647 w 722"/>
                  <a:gd name="T3" fmla="*/ 2147483647 h 1994"/>
                  <a:gd name="T4" fmla="*/ 2147483647 w 722"/>
                  <a:gd name="T5" fmla="*/ 2147483647 h 1994"/>
                  <a:gd name="T6" fmla="*/ 2147483647 w 722"/>
                  <a:gd name="T7" fmla="*/ 2147483647 h 1994"/>
                  <a:gd name="T8" fmla="*/ 2147483647 w 722"/>
                  <a:gd name="T9" fmla="*/ 2147483647 h 1994"/>
                  <a:gd name="T10" fmla="*/ 2147483647 w 722"/>
                  <a:gd name="T11" fmla="*/ 2147483647 h 1994"/>
                  <a:gd name="T12" fmla="*/ 2147483647 w 722"/>
                  <a:gd name="T13" fmla="*/ 2147483647 h 1994"/>
                  <a:gd name="T14" fmla="*/ 2147483647 w 722"/>
                  <a:gd name="T15" fmla="*/ 2147483647 h 1994"/>
                  <a:gd name="T16" fmla="*/ 2147483647 w 722"/>
                  <a:gd name="T17" fmla="*/ 2147483647 h 1994"/>
                  <a:gd name="T18" fmla="*/ 2147483647 w 722"/>
                  <a:gd name="T19" fmla="*/ 2147483647 h 1994"/>
                  <a:gd name="T20" fmla="*/ 2147483647 w 722"/>
                  <a:gd name="T21" fmla="*/ 2147483647 h 1994"/>
                  <a:gd name="T22" fmla="*/ 2147483647 w 722"/>
                  <a:gd name="T23" fmla="*/ 2147483647 h 1994"/>
                  <a:gd name="T24" fmla="*/ 2147483647 w 722"/>
                  <a:gd name="T25" fmla="*/ 2147483647 h 1994"/>
                  <a:gd name="T26" fmla="*/ 2147483647 w 722"/>
                  <a:gd name="T27" fmla="*/ 2147483647 h 1994"/>
                  <a:gd name="T28" fmla="*/ 2147483647 w 722"/>
                  <a:gd name="T29" fmla="*/ 2147483647 h 1994"/>
                  <a:gd name="T30" fmla="*/ 2147483647 w 722"/>
                  <a:gd name="T31" fmla="*/ 2147483647 h 1994"/>
                  <a:gd name="T32" fmla="*/ 2147483647 w 722"/>
                  <a:gd name="T33" fmla="*/ 2147483647 h 1994"/>
                  <a:gd name="T34" fmla="*/ 2147483647 w 722"/>
                  <a:gd name="T35" fmla="*/ 2147483647 h 1994"/>
                  <a:gd name="T36" fmla="*/ 2147483647 w 722"/>
                  <a:gd name="T37" fmla="*/ 2147483647 h 1994"/>
                  <a:gd name="T38" fmla="*/ 2147483647 w 722"/>
                  <a:gd name="T39" fmla="*/ 2147483647 h 1994"/>
                  <a:gd name="T40" fmla="*/ 2147483647 w 722"/>
                  <a:gd name="T41" fmla="*/ 2147483647 h 1994"/>
                  <a:gd name="T42" fmla="*/ 2147483647 w 722"/>
                  <a:gd name="T43" fmla="*/ 2147483647 h 1994"/>
                  <a:gd name="T44" fmla="*/ 2147483647 w 722"/>
                  <a:gd name="T45" fmla="*/ 2147483647 h 1994"/>
                  <a:gd name="T46" fmla="*/ 2147483647 w 722"/>
                  <a:gd name="T47" fmla="*/ 2147483647 h 1994"/>
                  <a:gd name="T48" fmla="*/ 2147483647 w 722"/>
                  <a:gd name="T49" fmla="*/ 2147483647 h 1994"/>
                  <a:gd name="T50" fmla="*/ 2147483647 w 722"/>
                  <a:gd name="T51" fmla="*/ 2147483647 h 1994"/>
                  <a:gd name="T52" fmla="*/ 2147483647 w 722"/>
                  <a:gd name="T53" fmla="*/ 2147483647 h 1994"/>
                  <a:gd name="T54" fmla="*/ 2147483647 w 722"/>
                  <a:gd name="T55" fmla="*/ 2147483647 h 1994"/>
                  <a:gd name="T56" fmla="*/ 2147483647 w 722"/>
                  <a:gd name="T57" fmla="*/ 2147483647 h 1994"/>
                  <a:gd name="T58" fmla="*/ 2147483647 w 722"/>
                  <a:gd name="T59" fmla="*/ 2147483647 h 1994"/>
                  <a:gd name="T60" fmla="*/ 2147483647 w 722"/>
                  <a:gd name="T61" fmla="*/ 0 h 1994"/>
                  <a:gd name="T62" fmla="*/ 0 w 722"/>
                  <a:gd name="T63" fmla="*/ 2147483647 h 19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2"/>
                  <a:gd name="T97" fmla="*/ 0 h 1994"/>
                  <a:gd name="T98" fmla="*/ 722 w 722"/>
                  <a:gd name="T99" fmla="*/ 1994 h 19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2" h="1994">
                    <a:moveTo>
                      <a:pt x="0" y="1994"/>
                    </a:moveTo>
                    <a:lnTo>
                      <a:pt x="41" y="1944"/>
                    </a:lnTo>
                    <a:lnTo>
                      <a:pt x="79" y="1895"/>
                    </a:lnTo>
                    <a:lnTo>
                      <a:pt x="117" y="1846"/>
                    </a:lnTo>
                    <a:lnTo>
                      <a:pt x="153" y="1799"/>
                    </a:lnTo>
                    <a:lnTo>
                      <a:pt x="186" y="1753"/>
                    </a:lnTo>
                    <a:lnTo>
                      <a:pt x="219" y="1706"/>
                    </a:lnTo>
                    <a:lnTo>
                      <a:pt x="249" y="1662"/>
                    </a:lnTo>
                    <a:lnTo>
                      <a:pt x="279" y="1618"/>
                    </a:lnTo>
                    <a:lnTo>
                      <a:pt x="306" y="1574"/>
                    </a:lnTo>
                    <a:lnTo>
                      <a:pt x="333" y="1531"/>
                    </a:lnTo>
                    <a:lnTo>
                      <a:pt x="356" y="1490"/>
                    </a:lnTo>
                    <a:lnTo>
                      <a:pt x="379" y="1449"/>
                    </a:lnTo>
                    <a:lnTo>
                      <a:pt x="400" y="1408"/>
                    </a:lnTo>
                    <a:lnTo>
                      <a:pt x="420" y="1368"/>
                    </a:lnTo>
                    <a:lnTo>
                      <a:pt x="438" y="1330"/>
                    </a:lnTo>
                    <a:lnTo>
                      <a:pt x="455" y="1292"/>
                    </a:lnTo>
                    <a:lnTo>
                      <a:pt x="471" y="1255"/>
                    </a:lnTo>
                    <a:lnTo>
                      <a:pt x="484" y="1218"/>
                    </a:lnTo>
                    <a:lnTo>
                      <a:pt x="498" y="1182"/>
                    </a:lnTo>
                    <a:lnTo>
                      <a:pt x="508" y="1146"/>
                    </a:lnTo>
                    <a:lnTo>
                      <a:pt x="519" y="1112"/>
                    </a:lnTo>
                    <a:lnTo>
                      <a:pt x="527" y="1078"/>
                    </a:lnTo>
                    <a:lnTo>
                      <a:pt x="535" y="1045"/>
                    </a:lnTo>
                    <a:lnTo>
                      <a:pt x="541" y="1012"/>
                    </a:lnTo>
                    <a:lnTo>
                      <a:pt x="545" y="980"/>
                    </a:lnTo>
                    <a:lnTo>
                      <a:pt x="549" y="948"/>
                    </a:lnTo>
                    <a:lnTo>
                      <a:pt x="552" y="918"/>
                    </a:lnTo>
                    <a:lnTo>
                      <a:pt x="553" y="888"/>
                    </a:lnTo>
                    <a:lnTo>
                      <a:pt x="553" y="859"/>
                    </a:lnTo>
                    <a:lnTo>
                      <a:pt x="552" y="829"/>
                    </a:lnTo>
                    <a:lnTo>
                      <a:pt x="549" y="800"/>
                    </a:lnTo>
                    <a:lnTo>
                      <a:pt x="547" y="773"/>
                    </a:lnTo>
                    <a:lnTo>
                      <a:pt x="675" y="1024"/>
                    </a:lnTo>
                    <a:lnTo>
                      <a:pt x="687" y="988"/>
                    </a:lnTo>
                    <a:lnTo>
                      <a:pt x="697" y="954"/>
                    </a:lnTo>
                    <a:lnTo>
                      <a:pt x="705" y="918"/>
                    </a:lnTo>
                    <a:lnTo>
                      <a:pt x="712" y="882"/>
                    </a:lnTo>
                    <a:lnTo>
                      <a:pt x="716" y="848"/>
                    </a:lnTo>
                    <a:lnTo>
                      <a:pt x="720" y="812"/>
                    </a:lnTo>
                    <a:lnTo>
                      <a:pt x="721" y="778"/>
                    </a:lnTo>
                    <a:lnTo>
                      <a:pt x="722" y="742"/>
                    </a:lnTo>
                    <a:lnTo>
                      <a:pt x="721" y="708"/>
                    </a:lnTo>
                    <a:lnTo>
                      <a:pt x="718" y="674"/>
                    </a:lnTo>
                    <a:lnTo>
                      <a:pt x="716" y="638"/>
                    </a:lnTo>
                    <a:lnTo>
                      <a:pt x="710" y="604"/>
                    </a:lnTo>
                    <a:lnTo>
                      <a:pt x="705" y="569"/>
                    </a:lnTo>
                    <a:lnTo>
                      <a:pt x="698" y="536"/>
                    </a:lnTo>
                    <a:lnTo>
                      <a:pt x="690" y="502"/>
                    </a:lnTo>
                    <a:lnTo>
                      <a:pt x="681" y="469"/>
                    </a:lnTo>
                    <a:lnTo>
                      <a:pt x="671" y="436"/>
                    </a:lnTo>
                    <a:lnTo>
                      <a:pt x="660" y="403"/>
                    </a:lnTo>
                    <a:lnTo>
                      <a:pt x="648" y="371"/>
                    </a:lnTo>
                    <a:lnTo>
                      <a:pt x="636" y="339"/>
                    </a:lnTo>
                    <a:lnTo>
                      <a:pt x="623" y="308"/>
                    </a:lnTo>
                    <a:lnTo>
                      <a:pt x="609" y="277"/>
                    </a:lnTo>
                    <a:lnTo>
                      <a:pt x="594" y="247"/>
                    </a:lnTo>
                    <a:lnTo>
                      <a:pt x="580" y="217"/>
                    </a:lnTo>
                    <a:lnTo>
                      <a:pt x="548" y="159"/>
                    </a:lnTo>
                    <a:lnTo>
                      <a:pt x="515" y="103"/>
                    </a:lnTo>
                    <a:lnTo>
                      <a:pt x="481" y="50"/>
                    </a:lnTo>
                    <a:lnTo>
                      <a:pt x="445" y="0"/>
                    </a:lnTo>
                    <a:lnTo>
                      <a:pt x="21" y="0"/>
                    </a:lnTo>
                    <a:lnTo>
                      <a:pt x="0" y="1994"/>
                    </a:lnTo>
                    <a:close/>
                  </a:path>
                </a:pathLst>
              </a:custGeom>
              <a:solidFill>
                <a:srgbClr val="008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nvGrpSpPr>
            <p:cNvPr id="95246" name="Group 15"/>
            <p:cNvGrpSpPr>
              <a:grpSpLocks/>
            </p:cNvGrpSpPr>
            <p:nvPr/>
          </p:nvGrpSpPr>
          <p:grpSpPr bwMode="auto">
            <a:xfrm>
              <a:off x="0" y="0"/>
              <a:ext cx="1041400" cy="1177749"/>
              <a:chOff x="0" y="0"/>
              <a:chExt cx="1041400" cy="1177749"/>
            </a:xfrm>
          </p:grpSpPr>
          <p:sp>
            <p:nvSpPr>
              <p:cNvPr id="95247" name="Freeform 10"/>
              <p:cNvSpPr>
                <a:spLocks noChangeArrowheads="1"/>
              </p:cNvSpPr>
              <p:nvPr/>
            </p:nvSpPr>
            <p:spPr bwMode="auto">
              <a:xfrm>
                <a:off x="520700" y="0"/>
                <a:ext cx="336652" cy="1067759"/>
              </a:xfrm>
              <a:custGeom>
                <a:avLst/>
                <a:gdLst>
                  <a:gd name="T0" fmla="*/ 2147483647 w 5096"/>
                  <a:gd name="T1" fmla="*/ 2147483647 h 16159"/>
                  <a:gd name="T2" fmla="*/ 2147483647 w 5096"/>
                  <a:gd name="T3" fmla="*/ 2147483647 h 16159"/>
                  <a:gd name="T4" fmla="*/ 2147483647 w 5096"/>
                  <a:gd name="T5" fmla="*/ 2147483647 h 16159"/>
                  <a:gd name="T6" fmla="*/ 2147483647 w 5096"/>
                  <a:gd name="T7" fmla="*/ 2147483647 h 16159"/>
                  <a:gd name="T8" fmla="*/ 2147483647 w 5096"/>
                  <a:gd name="T9" fmla="*/ 2147483647 h 16159"/>
                  <a:gd name="T10" fmla="*/ 2147483647 w 5096"/>
                  <a:gd name="T11" fmla="*/ 2147483647 h 16159"/>
                  <a:gd name="T12" fmla="*/ 2147483647 w 5096"/>
                  <a:gd name="T13" fmla="*/ 2147483647 h 16159"/>
                  <a:gd name="T14" fmla="*/ 2147483647 w 5096"/>
                  <a:gd name="T15" fmla="*/ 2147483647 h 16159"/>
                  <a:gd name="T16" fmla="*/ 2147483647 w 5096"/>
                  <a:gd name="T17" fmla="*/ 2147483647 h 16159"/>
                  <a:gd name="T18" fmla="*/ 2147483647 w 5096"/>
                  <a:gd name="T19" fmla="*/ 2147483647 h 16159"/>
                  <a:gd name="T20" fmla="*/ 2147483647 w 5096"/>
                  <a:gd name="T21" fmla="*/ 2147483647 h 16159"/>
                  <a:gd name="T22" fmla="*/ 2147483647 w 5096"/>
                  <a:gd name="T23" fmla="*/ 2147483647 h 16159"/>
                  <a:gd name="T24" fmla="*/ 2147483647 w 5096"/>
                  <a:gd name="T25" fmla="*/ 2147483647 h 16159"/>
                  <a:gd name="T26" fmla="*/ 2147483647 w 5096"/>
                  <a:gd name="T27" fmla="*/ 2147483647 h 16159"/>
                  <a:gd name="T28" fmla="*/ 2147483647 w 5096"/>
                  <a:gd name="T29" fmla="*/ 2147483647 h 16159"/>
                  <a:gd name="T30" fmla="*/ 2147483647 w 5096"/>
                  <a:gd name="T31" fmla="*/ 2147483647 h 16159"/>
                  <a:gd name="T32" fmla="*/ 2147483647 w 5096"/>
                  <a:gd name="T33" fmla="*/ 2147483647 h 16159"/>
                  <a:gd name="T34" fmla="*/ 2147483647 w 5096"/>
                  <a:gd name="T35" fmla="*/ 2147483647 h 16159"/>
                  <a:gd name="T36" fmla="*/ 2147483647 w 5096"/>
                  <a:gd name="T37" fmla="*/ 2147483647 h 16159"/>
                  <a:gd name="T38" fmla="*/ 2147483647 w 5096"/>
                  <a:gd name="T39" fmla="*/ 2147483647 h 16159"/>
                  <a:gd name="T40" fmla="*/ 2147483647 w 5096"/>
                  <a:gd name="T41" fmla="*/ 2147483647 h 16159"/>
                  <a:gd name="T42" fmla="*/ 2147483647 w 5096"/>
                  <a:gd name="T43" fmla="*/ 2147483647 h 16159"/>
                  <a:gd name="T44" fmla="*/ 2147483647 w 5096"/>
                  <a:gd name="T45" fmla="*/ 2147483647 h 16159"/>
                  <a:gd name="T46" fmla="*/ 2147483647 w 5096"/>
                  <a:gd name="T47" fmla="*/ 2147483647 h 16159"/>
                  <a:gd name="T48" fmla="*/ 2147483647 w 5096"/>
                  <a:gd name="T49" fmla="*/ 2147483647 h 16159"/>
                  <a:gd name="T50" fmla="*/ 2147483647 w 5096"/>
                  <a:gd name="T51" fmla="*/ 2147483647 h 16159"/>
                  <a:gd name="T52" fmla="*/ 2147483647 w 5096"/>
                  <a:gd name="T53" fmla="*/ 2147483647 h 16159"/>
                  <a:gd name="T54" fmla="*/ 2147483647 w 5096"/>
                  <a:gd name="T55" fmla="*/ 2147483647 h 16159"/>
                  <a:gd name="T56" fmla="*/ 2147483647 w 5096"/>
                  <a:gd name="T57" fmla="*/ 2147483647 h 16159"/>
                  <a:gd name="T58" fmla="*/ 2147483647 w 5096"/>
                  <a:gd name="T59" fmla="*/ 2147483647 h 16159"/>
                  <a:gd name="T60" fmla="*/ 2147483647 w 5096"/>
                  <a:gd name="T61" fmla="*/ 2147483647 h 16159"/>
                  <a:gd name="T62" fmla="*/ 2147483647 w 5096"/>
                  <a:gd name="T63" fmla="*/ 2147483647 h 16159"/>
                  <a:gd name="T64" fmla="*/ 0 w 5096"/>
                  <a:gd name="T65" fmla="*/ 0 h 16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6"/>
                  <a:gd name="T100" fmla="*/ 0 h 16159"/>
                  <a:gd name="T101" fmla="*/ 5096 w 5096"/>
                  <a:gd name="T102" fmla="*/ 16159 h 161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6" h="16159">
                    <a:moveTo>
                      <a:pt x="0" y="0"/>
                    </a:moveTo>
                    <a:lnTo>
                      <a:pt x="282" y="238"/>
                    </a:lnTo>
                    <a:lnTo>
                      <a:pt x="559" y="490"/>
                    </a:lnTo>
                    <a:lnTo>
                      <a:pt x="831" y="758"/>
                    </a:lnTo>
                    <a:lnTo>
                      <a:pt x="1096" y="1040"/>
                    </a:lnTo>
                    <a:lnTo>
                      <a:pt x="1354" y="1337"/>
                    </a:lnTo>
                    <a:lnTo>
                      <a:pt x="1605" y="1650"/>
                    </a:lnTo>
                    <a:lnTo>
                      <a:pt x="1850" y="1978"/>
                    </a:lnTo>
                    <a:lnTo>
                      <a:pt x="2086" y="2320"/>
                    </a:lnTo>
                    <a:lnTo>
                      <a:pt x="2315" y="2677"/>
                    </a:lnTo>
                    <a:lnTo>
                      <a:pt x="2538" y="3050"/>
                    </a:lnTo>
                    <a:lnTo>
                      <a:pt x="2752" y="3437"/>
                    </a:lnTo>
                    <a:lnTo>
                      <a:pt x="2959" y="3839"/>
                    </a:lnTo>
                    <a:lnTo>
                      <a:pt x="3157" y="4257"/>
                    </a:lnTo>
                    <a:lnTo>
                      <a:pt x="3347" y="4690"/>
                    </a:lnTo>
                    <a:lnTo>
                      <a:pt x="3528" y="5137"/>
                    </a:lnTo>
                    <a:lnTo>
                      <a:pt x="3700" y="5598"/>
                    </a:lnTo>
                    <a:lnTo>
                      <a:pt x="3863" y="6075"/>
                    </a:lnTo>
                    <a:lnTo>
                      <a:pt x="4017" y="6567"/>
                    </a:lnTo>
                    <a:lnTo>
                      <a:pt x="4162" y="7074"/>
                    </a:lnTo>
                    <a:lnTo>
                      <a:pt x="4297" y="7596"/>
                    </a:lnTo>
                    <a:lnTo>
                      <a:pt x="4422" y="8132"/>
                    </a:lnTo>
                    <a:lnTo>
                      <a:pt x="4538" y="8684"/>
                    </a:lnTo>
                    <a:lnTo>
                      <a:pt x="4643" y="9251"/>
                    </a:lnTo>
                    <a:lnTo>
                      <a:pt x="4738" y="9832"/>
                    </a:lnTo>
                    <a:lnTo>
                      <a:pt x="4821" y="10428"/>
                    </a:lnTo>
                    <a:lnTo>
                      <a:pt x="4895" y="11040"/>
                    </a:lnTo>
                    <a:lnTo>
                      <a:pt x="4957" y="11665"/>
                    </a:lnTo>
                    <a:lnTo>
                      <a:pt x="5008" y="12306"/>
                    </a:lnTo>
                    <a:lnTo>
                      <a:pt x="5048" y="12961"/>
                    </a:lnTo>
                    <a:lnTo>
                      <a:pt x="5076" y="13632"/>
                    </a:lnTo>
                    <a:lnTo>
                      <a:pt x="5092" y="14318"/>
                    </a:lnTo>
                    <a:lnTo>
                      <a:pt x="5096" y="15019"/>
                    </a:lnTo>
                    <a:lnTo>
                      <a:pt x="5083" y="15116"/>
                    </a:lnTo>
                    <a:lnTo>
                      <a:pt x="5044" y="15207"/>
                    </a:lnTo>
                    <a:lnTo>
                      <a:pt x="4980" y="15293"/>
                    </a:lnTo>
                    <a:lnTo>
                      <a:pt x="4894" y="15375"/>
                    </a:lnTo>
                    <a:lnTo>
                      <a:pt x="4788" y="15451"/>
                    </a:lnTo>
                    <a:lnTo>
                      <a:pt x="4662" y="15523"/>
                    </a:lnTo>
                    <a:lnTo>
                      <a:pt x="4519" y="15588"/>
                    </a:lnTo>
                    <a:lnTo>
                      <a:pt x="4359" y="15650"/>
                    </a:lnTo>
                    <a:lnTo>
                      <a:pt x="4186" y="15707"/>
                    </a:lnTo>
                    <a:lnTo>
                      <a:pt x="4000" y="15759"/>
                    </a:lnTo>
                    <a:lnTo>
                      <a:pt x="3802" y="15809"/>
                    </a:lnTo>
                    <a:lnTo>
                      <a:pt x="3596" y="15853"/>
                    </a:lnTo>
                    <a:lnTo>
                      <a:pt x="3381" y="15895"/>
                    </a:lnTo>
                    <a:lnTo>
                      <a:pt x="3161" y="15931"/>
                    </a:lnTo>
                    <a:lnTo>
                      <a:pt x="2937" y="15965"/>
                    </a:lnTo>
                    <a:lnTo>
                      <a:pt x="2709" y="15995"/>
                    </a:lnTo>
                    <a:lnTo>
                      <a:pt x="2480" y="16022"/>
                    </a:lnTo>
                    <a:lnTo>
                      <a:pt x="2251" y="16047"/>
                    </a:lnTo>
                    <a:lnTo>
                      <a:pt x="2024" y="16068"/>
                    </a:lnTo>
                    <a:lnTo>
                      <a:pt x="1800" y="16087"/>
                    </a:lnTo>
                    <a:lnTo>
                      <a:pt x="1583" y="16102"/>
                    </a:lnTo>
                    <a:lnTo>
                      <a:pt x="1371" y="16116"/>
                    </a:lnTo>
                    <a:lnTo>
                      <a:pt x="1169" y="16128"/>
                    </a:lnTo>
                    <a:lnTo>
                      <a:pt x="977" y="16137"/>
                    </a:lnTo>
                    <a:lnTo>
                      <a:pt x="796" y="16145"/>
                    </a:lnTo>
                    <a:lnTo>
                      <a:pt x="630" y="16150"/>
                    </a:lnTo>
                    <a:lnTo>
                      <a:pt x="478" y="16155"/>
                    </a:lnTo>
                    <a:lnTo>
                      <a:pt x="341" y="16157"/>
                    </a:lnTo>
                    <a:lnTo>
                      <a:pt x="224" y="16159"/>
                    </a:lnTo>
                    <a:lnTo>
                      <a:pt x="127" y="16159"/>
                    </a:lnTo>
                    <a:lnTo>
                      <a:pt x="52" y="16159"/>
                    </a:lnTo>
                    <a:lnTo>
                      <a:pt x="0" y="16158"/>
                    </a:lnTo>
                    <a:lnTo>
                      <a:pt x="0" y="0"/>
                    </a:lnTo>
                  </a:path>
                </a:pathLst>
              </a:cu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48" name="Freeform 11"/>
              <p:cNvSpPr>
                <a:spLocks noChangeArrowheads="1"/>
              </p:cNvSpPr>
              <p:nvPr/>
            </p:nvSpPr>
            <p:spPr bwMode="auto">
              <a:xfrm>
                <a:off x="184048" y="0"/>
                <a:ext cx="336652" cy="1067759"/>
              </a:xfrm>
              <a:custGeom>
                <a:avLst/>
                <a:gdLst>
                  <a:gd name="T0" fmla="*/ 2147483647 w 5098"/>
                  <a:gd name="T1" fmla="*/ 2147483647 h 16159"/>
                  <a:gd name="T2" fmla="*/ 2147483647 w 5098"/>
                  <a:gd name="T3" fmla="*/ 2147483647 h 16159"/>
                  <a:gd name="T4" fmla="*/ 2147483647 w 5098"/>
                  <a:gd name="T5" fmla="*/ 2147483647 h 16159"/>
                  <a:gd name="T6" fmla="*/ 2147483647 w 5098"/>
                  <a:gd name="T7" fmla="*/ 2147483647 h 16159"/>
                  <a:gd name="T8" fmla="*/ 2147483647 w 5098"/>
                  <a:gd name="T9" fmla="*/ 2147483647 h 16159"/>
                  <a:gd name="T10" fmla="*/ 2147483647 w 5098"/>
                  <a:gd name="T11" fmla="*/ 2147483647 h 16159"/>
                  <a:gd name="T12" fmla="*/ 2147483647 w 5098"/>
                  <a:gd name="T13" fmla="*/ 2147483647 h 16159"/>
                  <a:gd name="T14" fmla="*/ 2147483647 w 5098"/>
                  <a:gd name="T15" fmla="*/ 2147483647 h 16159"/>
                  <a:gd name="T16" fmla="*/ 2147483647 w 5098"/>
                  <a:gd name="T17" fmla="*/ 2147483647 h 16159"/>
                  <a:gd name="T18" fmla="*/ 2147483647 w 5098"/>
                  <a:gd name="T19" fmla="*/ 2147483647 h 16159"/>
                  <a:gd name="T20" fmla="*/ 2147483647 w 5098"/>
                  <a:gd name="T21" fmla="*/ 2147483647 h 16159"/>
                  <a:gd name="T22" fmla="*/ 2147483647 w 5098"/>
                  <a:gd name="T23" fmla="*/ 2147483647 h 16159"/>
                  <a:gd name="T24" fmla="*/ 2147483647 w 5098"/>
                  <a:gd name="T25" fmla="*/ 2147483647 h 16159"/>
                  <a:gd name="T26" fmla="*/ 2147483647 w 5098"/>
                  <a:gd name="T27" fmla="*/ 2147483647 h 16159"/>
                  <a:gd name="T28" fmla="*/ 2147483647 w 5098"/>
                  <a:gd name="T29" fmla="*/ 2147483647 h 16159"/>
                  <a:gd name="T30" fmla="*/ 2147483647 w 5098"/>
                  <a:gd name="T31" fmla="*/ 2147483647 h 16159"/>
                  <a:gd name="T32" fmla="*/ 2147483647 w 5098"/>
                  <a:gd name="T33" fmla="*/ 2147483647 h 16159"/>
                  <a:gd name="T34" fmla="*/ 2147483647 w 5098"/>
                  <a:gd name="T35" fmla="*/ 2147483647 h 16159"/>
                  <a:gd name="T36" fmla="*/ 2147483647 w 5098"/>
                  <a:gd name="T37" fmla="*/ 2147483647 h 16159"/>
                  <a:gd name="T38" fmla="*/ 2147483647 w 5098"/>
                  <a:gd name="T39" fmla="*/ 2147483647 h 16159"/>
                  <a:gd name="T40" fmla="*/ 2147483647 w 5098"/>
                  <a:gd name="T41" fmla="*/ 2147483647 h 16159"/>
                  <a:gd name="T42" fmla="*/ 2147483647 w 5098"/>
                  <a:gd name="T43" fmla="*/ 2147483647 h 16159"/>
                  <a:gd name="T44" fmla="*/ 2147483647 w 5098"/>
                  <a:gd name="T45" fmla="*/ 2147483647 h 16159"/>
                  <a:gd name="T46" fmla="*/ 2147483647 w 5098"/>
                  <a:gd name="T47" fmla="*/ 2147483647 h 16159"/>
                  <a:gd name="T48" fmla="*/ 2147483647 w 5098"/>
                  <a:gd name="T49" fmla="*/ 2147483647 h 16159"/>
                  <a:gd name="T50" fmla="*/ 2147483647 w 5098"/>
                  <a:gd name="T51" fmla="*/ 2147483647 h 16159"/>
                  <a:gd name="T52" fmla="*/ 2147483647 w 5098"/>
                  <a:gd name="T53" fmla="*/ 2147483647 h 16159"/>
                  <a:gd name="T54" fmla="*/ 2147483647 w 5098"/>
                  <a:gd name="T55" fmla="*/ 2147483647 h 16159"/>
                  <a:gd name="T56" fmla="*/ 2147483647 w 5098"/>
                  <a:gd name="T57" fmla="*/ 2147483647 h 16159"/>
                  <a:gd name="T58" fmla="*/ 2147483647 w 5098"/>
                  <a:gd name="T59" fmla="*/ 2147483647 h 16159"/>
                  <a:gd name="T60" fmla="*/ 2147483647 w 5098"/>
                  <a:gd name="T61" fmla="*/ 2147483647 h 16159"/>
                  <a:gd name="T62" fmla="*/ 2147483647 w 5098"/>
                  <a:gd name="T63" fmla="*/ 2147483647 h 16159"/>
                  <a:gd name="T64" fmla="*/ 2147483647 w 5098"/>
                  <a:gd name="T65" fmla="*/ 0 h 16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8"/>
                  <a:gd name="T100" fmla="*/ 0 h 16159"/>
                  <a:gd name="T101" fmla="*/ 5098 w 5098"/>
                  <a:gd name="T102" fmla="*/ 16159 h 161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8" h="16159">
                    <a:moveTo>
                      <a:pt x="5098" y="0"/>
                    </a:moveTo>
                    <a:lnTo>
                      <a:pt x="4814" y="238"/>
                    </a:lnTo>
                    <a:lnTo>
                      <a:pt x="4537" y="490"/>
                    </a:lnTo>
                    <a:lnTo>
                      <a:pt x="4265" y="758"/>
                    </a:lnTo>
                    <a:lnTo>
                      <a:pt x="4000" y="1040"/>
                    </a:lnTo>
                    <a:lnTo>
                      <a:pt x="3742" y="1337"/>
                    </a:lnTo>
                    <a:lnTo>
                      <a:pt x="3491" y="1650"/>
                    </a:lnTo>
                    <a:lnTo>
                      <a:pt x="3246" y="1978"/>
                    </a:lnTo>
                    <a:lnTo>
                      <a:pt x="3010" y="2320"/>
                    </a:lnTo>
                    <a:lnTo>
                      <a:pt x="2781" y="2677"/>
                    </a:lnTo>
                    <a:lnTo>
                      <a:pt x="2558" y="3050"/>
                    </a:lnTo>
                    <a:lnTo>
                      <a:pt x="2344" y="3437"/>
                    </a:lnTo>
                    <a:lnTo>
                      <a:pt x="2137" y="3839"/>
                    </a:lnTo>
                    <a:lnTo>
                      <a:pt x="1939" y="4257"/>
                    </a:lnTo>
                    <a:lnTo>
                      <a:pt x="1749" y="4690"/>
                    </a:lnTo>
                    <a:lnTo>
                      <a:pt x="1568" y="5137"/>
                    </a:lnTo>
                    <a:lnTo>
                      <a:pt x="1396" y="5598"/>
                    </a:lnTo>
                    <a:lnTo>
                      <a:pt x="1233" y="6075"/>
                    </a:lnTo>
                    <a:lnTo>
                      <a:pt x="1079" y="6567"/>
                    </a:lnTo>
                    <a:lnTo>
                      <a:pt x="934" y="7074"/>
                    </a:lnTo>
                    <a:lnTo>
                      <a:pt x="799" y="7596"/>
                    </a:lnTo>
                    <a:lnTo>
                      <a:pt x="674" y="8132"/>
                    </a:lnTo>
                    <a:lnTo>
                      <a:pt x="558" y="8684"/>
                    </a:lnTo>
                    <a:lnTo>
                      <a:pt x="453" y="9251"/>
                    </a:lnTo>
                    <a:lnTo>
                      <a:pt x="358" y="9832"/>
                    </a:lnTo>
                    <a:lnTo>
                      <a:pt x="275" y="10428"/>
                    </a:lnTo>
                    <a:lnTo>
                      <a:pt x="201" y="11040"/>
                    </a:lnTo>
                    <a:lnTo>
                      <a:pt x="139" y="11665"/>
                    </a:lnTo>
                    <a:lnTo>
                      <a:pt x="88" y="12306"/>
                    </a:lnTo>
                    <a:lnTo>
                      <a:pt x="48" y="12961"/>
                    </a:lnTo>
                    <a:lnTo>
                      <a:pt x="20" y="13632"/>
                    </a:lnTo>
                    <a:lnTo>
                      <a:pt x="4" y="14318"/>
                    </a:lnTo>
                    <a:lnTo>
                      <a:pt x="0" y="15019"/>
                    </a:lnTo>
                    <a:lnTo>
                      <a:pt x="13" y="15116"/>
                    </a:lnTo>
                    <a:lnTo>
                      <a:pt x="52" y="15207"/>
                    </a:lnTo>
                    <a:lnTo>
                      <a:pt x="116" y="15293"/>
                    </a:lnTo>
                    <a:lnTo>
                      <a:pt x="202" y="15375"/>
                    </a:lnTo>
                    <a:lnTo>
                      <a:pt x="308" y="15451"/>
                    </a:lnTo>
                    <a:lnTo>
                      <a:pt x="434" y="15523"/>
                    </a:lnTo>
                    <a:lnTo>
                      <a:pt x="577" y="15588"/>
                    </a:lnTo>
                    <a:lnTo>
                      <a:pt x="737" y="15650"/>
                    </a:lnTo>
                    <a:lnTo>
                      <a:pt x="910" y="15707"/>
                    </a:lnTo>
                    <a:lnTo>
                      <a:pt x="1096" y="15759"/>
                    </a:lnTo>
                    <a:lnTo>
                      <a:pt x="1294" y="15809"/>
                    </a:lnTo>
                    <a:lnTo>
                      <a:pt x="1500" y="15853"/>
                    </a:lnTo>
                    <a:lnTo>
                      <a:pt x="1715" y="15895"/>
                    </a:lnTo>
                    <a:lnTo>
                      <a:pt x="1935" y="15931"/>
                    </a:lnTo>
                    <a:lnTo>
                      <a:pt x="2159" y="15965"/>
                    </a:lnTo>
                    <a:lnTo>
                      <a:pt x="2387" y="15995"/>
                    </a:lnTo>
                    <a:lnTo>
                      <a:pt x="2616" y="16022"/>
                    </a:lnTo>
                    <a:lnTo>
                      <a:pt x="2845" y="16047"/>
                    </a:lnTo>
                    <a:lnTo>
                      <a:pt x="3072" y="16068"/>
                    </a:lnTo>
                    <a:lnTo>
                      <a:pt x="3296" y="16087"/>
                    </a:lnTo>
                    <a:lnTo>
                      <a:pt x="3513" y="16102"/>
                    </a:lnTo>
                    <a:lnTo>
                      <a:pt x="3725" y="16116"/>
                    </a:lnTo>
                    <a:lnTo>
                      <a:pt x="3927" y="16128"/>
                    </a:lnTo>
                    <a:lnTo>
                      <a:pt x="4119" y="16137"/>
                    </a:lnTo>
                    <a:lnTo>
                      <a:pt x="4300" y="16145"/>
                    </a:lnTo>
                    <a:lnTo>
                      <a:pt x="4466" y="16150"/>
                    </a:lnTo>
                    <a:lnTo>
                      <a:pt x="4618" y="16155"/>
                    </a:lnTo>
                    <a:lnTo>
                      <a:pt x="4755" y="16157"/>
                    </a:lnTo>
                    <a:lnTo>
                      <a:pt x="4872" y="16159"/>
                    </a:lnTo>
                    <a:lnTo>
                      <a:pt x="4969" y="16159"/>
                    </a:lnTo>
                    <a:lnTo>
                      <a:pt x="5044" y="16159"/>
                    </a:lnTo>
                    <a:lnTo>
                      <a:pt x="5098" y="16158"/>
                    </a:lnTo>
                    <a:lnTo>
                      <a:pt x="5098" y="0"/>
                    </a:lnTo>
                  </a:path>
                </a:pathLst>
              </a:cu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49" name="Freeform 5"/>
              <p:cNvSpPr>
                <a:spLocks noChangeArrowheads="1"/>
              </p:cNvSpPr>
              <p:nvPr/>
            </p:nvSpPr>
            <p:spPr bwMode="auto">
              <a:xfrm>
                <a:off x="332027" y="195609"/>
                <a:ext cx="377346" cy="78614"/>
              </a:xfrm>
              <a:custGeom>
                <a:avLst/>
                <a:gdLst>
                  <a:gd name="T0" fmla="*/ 2147483647 w 5714"/>
                  <a:gd name="T1" fmla="*/ 2147483647 h 1188"/>
                  <a:gd name="T2" fmla="*/ 2147483647 w 5714"/>
                  <a:gd name="T3" fmla="*/ 2147483647 h 1188"/>
                  <a:gd name="T4" fmla="*/ 2147483647 w 5714"/>
                  <a:gd name="T5" fmla="*/ 2147483647 h 1188"/>
                  <a:gd name="T6" fmla="*/ 2147483647 w 5714"/>
                  <a:gd name="T7" fmla="*/ 2147483647 h 1188"/>
                  <a:gd name="T8" fmla="*/ 2147483647 w 5714"/>
                  <a:gd name="T9" fmla="*/ 2147483647 h 1188"/>
                  <a:gd name="T10" fmla="*/ 2147483647 w 5714"/>
                  <a:gd name="T11" fmla="*/ 2147483647 h 1188"/>
                  <a:gd name="T12" fmla="*/ 2147483647 w 5714"/>
                  <a:gd name="T13" fmla="*/ 2147483647 h 1188"/>
                  <a:gd name="T14" fmla="*/ 2147483647 w 5714"/>
                  <a:gd name="T15" fmla="*/ 2147483647 h 1188"/>
                  <a:gd name="T16" fmla="*/ 2147483647 w 5714"/>
                  <a:gd name="T17" fmla="*/ 2147483647 h 1188"/>
                  <a:gd name="T18" fmla="*/ 2147483647 w 5714"/>
                  <a:gd name="T19" fmla="*/ 2147483647 h 1188"/>
                  <a:gd name="T20" fmla="*/ 2147483647 w 5714"/>
                  <a:gd name="T21" fmla="*/ 2147483647 h 1188"/>
                  <a:gd name="T22" fmla="*/ 2147483647 w 5714"/>
                  <a:gd name="T23" fmla="*/ 2147483647 h 1188"/>
                  <a:gd name="T24" fmla="*/ 2147483647 w 5714"/>
                  <a:gd name="T25" fmla="*/ 2147483647 h 1188"/>
                  <a:gd name="T26" fmla="*/ 2147483647 w 5714"/>
                  <a:gd name="T27" fmla="*/ 2147483647 h 1188"/>
                  <a:gd name="T28" fmla="*/ 2147483647 w 5714"/>
                  <a:gd name="T29" fmla="*/ 2147483647 h 1188"/>
                  <a:gd name="T30" fmla="*/ 2147483647 w 5714"/>
                  <a:gd name="T31" fmla="*/ 2147483647 h 1188"/>
                  <a:gd name="T32" fmla="*/ 2147483647 w 5714"/>
                  <a:gd name="T33" fmla="*/ 2147483647 h 1188"/>
                  <a:gd name="T34" fmla="*/ 2147483647 w 5714"/>
                  <a:gd name="T35" fmla="*/ 2147483647 h 1188"/>
                  <a:gd name="T36" fmla="*/ 2147483647 w 5714"/>
                  <a:gd name="T37" fmla="*/ 2147483647 h 1188"/>
                  <a:gd name="T38" fmla="*/ 2147483647 w 5714"/>
                  <a:gd name="T39" fmla="*/ 2147483647 h 1188"/>
                  <a:gd name="T40" fmla="*/ 2147483647 w 5714"/>
                  <a:gd name="T41" fmla="*/ 2147483647 h 1188"/>
                  <a:gd name="T42" fmla="*/ 2147483647 w 5714"/>
                  <a:gd name="T43" fmla="*/ 2147483647 h 1188"/>
                  <a:gd name="T44" fmla="*/ 2147483647 w 5714"/>
                  <a:gd name="T45" fmla="*/ 2147483647 h 1188"/>
                  <a:gd name="T46" fmla="*/ 2147483647 w 5714"/>
                  <a:gd name="T47" fmla="*/ 2147483647 h 1188"/>
                  <a:gd name="T48" fmla="*/ 2147483647 w 5714"/>
                  <a:gd name="T49" fmla="*/ 2147483647 h 1188"/>
                  <a:gd name="T50" fmla="*/ 2147483647 w 5714"/>
                  <a:gd name="T51" fmla="*/ 2147483647 h 1188"/>
                  <a:gd name="T52" fmla="*/ 2147483647 w 5714"/>
                  <a:gd name="T53" fmla="*/ 2147483647 h 1188"/>
                  <a:gd name="T54" fmla="*/ 2147483647 w 5714"/>
                  <a:gd name="T55" fmla="*/ 2147483647 h 1188"/>
                  <a:gd name="T56" fmla="*/ 2147483647 w 5714"/>
                  <a:gd name="T57" fmla="*/ 2147483647 h 1188"/>
                  <a:gd name="T58" fmla="*/ 2147483647 w 5714"/>
                  <a:gd name="T59" fmla="*/ 2147483647 h 1188"/>
                  <a:gd name="T60" fmla="*/ 2147483647 w 5714"/>
                  <a:gd name="T61" fmla="*/ 2147483647 h 1188"/>
                  <a:gd name="T62" fmla="*/ 2147483647 w 5714"/>
                  <a:gd name="T63" fmla="*/ 2147483647 h 1188"/>
                  <a:gd name="T64" fmla="*/ 2147483647 w 5714"/>
                  <a:gd name="T65" fmla="*/ 2147483647 h 1188"/>
                  <a:gd name="T66" fmla="*/ 2147483647 w 5714"/>
                  <a:gd name="T67" fmla="*/ 2147483647 h 1188"/>
                  <a:gd name="T68" fmla="*/ 2147483647 w 5714"/>
                  <a:gd name="T69" fmla="*/ 2147483647 h 1188"/>
                  <a:gd name="T70" fmla="*/ 2147483647 w 5714"/>
                  <a:gd name="T71" fmla="*/ 2147483647 h 1188"/>
                  <a:gd name="T72" fmla="*/ 2147483647 w 5714"/>
                  <a:gd name="T73" fmla="*/ 2147483647 h 1188"/>
                  <a:gd name="T74" fmla="*/ 2147483647 w 5714"/>
                  <a:gd name="T75" fmla="*/ 2147483647 h 1188"/>
                  <a:gd name="T76" fmla="*/ 2147483647 w 5714"/>
                  <a:gd name="T77" fmla="*/ 2147483647 h 1188"/>
                  <a:gd name="T78" fmla="*/ 2147483647 w 5714"/>
                  <a:gd name="T79" fmla="*/ 2147483647 h 1188"/>
                  <a:gd name="T80" fmla="*/ 2147483647 w 5714"/>
                  <a:gd name="T81" fmla="*/ 2147483647 h 1188"/>
                  <a:gd name="T82" fmla="*/ 2147483647 w 5714"/>
                  <a:gd name="T83" fmla="*/ 2147483647 h 1188"/>
                  <a:gd name="T84" fmla="*/ 2147483647 w 5714"/>
                  <a:gd name="T85" fmla="*/ 2147483647 h 1188"/>
                  <a:gd name="T86" fmla="*/ 2147483647 w 5714"/>
                  <a:gd name="T87" fmla="*/ 2147483647 h 1188"/>
                  <a:gd name="T88" fmla="*/ 2147483647 w 5714"/>
                  <a:gd name="T89" fmla="*/ 2147483647 h 1188"/>
                  <a:gd name="T90" fmla="*/ 2147483647 w 5714"/>
                  <a:gd name="T91" fmla="*/ 2147483647 h 1188"/>
                  <a:gd name="T92" fmla="*/ 2147483647 w 5714"/>
                  <a:gd name="T93" fmla="*/ 2147483647 h 1188"/>
                  <a:gd name="T94" fmla="*/ 2147483647 w 5714"/>
                  <a:gd name="T95" fmla="*/ 2147483647 h 1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14"/>
                  <a:gd name="T145" fmla="*/ 0 h 1188"/>
                  <a:gd name="T146" fmla="*/ 5714 w 5714"/>
                  <a:gd name="T147" fmla="*/ 1188 h 11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14" h="1188">
                    <a:moveTo>
                      <a:pt x="5714" y="673"/>
                    </a:moveTo>
                    <a:lnTo>
                      <a:pt x="5635" y="703"/>
                    </a:lnTo>
                    <a:lnTo>
                      <a:pt x="5556" y="733"/>
                    </a:lnTo>
                    <a:lnTo>
                      <a:pt x="5476" y="761"/>
                    </a:lnTo>
                    <a:lnTo>
                      <a:pt x="5395" y="789"/>
                    </a:lnTo>
                    <a:lnTo>
                      <a:pt x="5313" y="816"/>
                    </a:lnTo>
                    <a:lnTo>
                      <a:pt x="5230" y="841"/>
                    </a:lnTo>
                    <a:lnTo>
                      <a:pt x="5148" y="867"/>
                    </a:lnTo>
                    <a:lnTo>
                      <a:pt x="5064" y="891"/>
                    </a:lnTo>
                    <a:lnTo>
                      <a:pt x="4979" y="914"/>
                    </a:lnTo>
                    <a:lnTo>
                      <a:pt x="4893" y="936"/>
                    </a:lnTo>
                    <a:lnTo>
                      <a:pt x="4807" y="959"/>
                    </a:lnTo>
                    <a:lnTo>
                      <a:pt x="4720" y="979"/>
                    </a:lnTo>
                    <a:lnTo>
                      <a:pt x="4633" y="999"/>
                    </a:lnTo>
                    <a:lnTo>
                      <a:pt x="4545" y="1018"/>
                    </a:lnTo>
                    <a:lnTo>
                      <a:pt x="4455" y="1036"/>
                    </a:lnTo>
                    <a:lnTo>
                      <a:pt x="4366" y="1053"/>
                    </a:lnTo>
                    <a:lnTo>
                      <a:pt x="4275" y="1068"/>
                    </a:lnTo>
                    <a:lnTo>
                      <a:pt x="4185" y="1084"/>
                    </a:lnTo>
                    <a:lnTo>
                      <a:pt x="4093" y="1097"/>
                    </a:lnTo>
                    <a:lnTo>
                      <a:pt x="4002" y="1111"/>
                    </a:lnTo>
                    <a:lnTo>
                      <a:pt x="3909" y="1123"/>
                    </a:lnTo>
                    <a:lnTo>
                      <a:pt x="3816" y="1134"/>
                    </a:lnTo>
                    <a:lnTo>
                      <a:pt x="3722" y="1144"/>
                    </a:lnTo>
                    <a:lnTo>
                      <a:pt x="3627" y="1153"/>
                    </a:lnTo>
                    <a:lnTo>
                      <a:pt x="3533" y="1161"/>
                    </a:lnTo>
                    <a:lnTo>
                      <a:pt x="3437" y="1168"/>
                    </a:lnTo>
                    <a:lnTo>
                      <a:pt x="3342" y="1174"/>
                    </a:lnTo>
                    <a:lnTo>
                      <a:pt x="3246" y="1179"/>
                    </a:lnTo>
                    <a:lnTo>
                      <a:pt x="3149" y="1183"/>
                    </a:lnTo>
                    <a:lnTo>
                      <a:pt x="3052" y="1186"/>
                    </a:lnTo>
                    <a:lnTo>
                      <a:pt x="2955" y="1187"/>
                    </a:lnTo>
                    <a:lnTo>
                      <a:pt x="2858" y="1188"/>
                    </a:lnTo>
                    <a:lnTo>
                      <a:pt x="2759" y="1187"/>
                    </a:lnTo>
                    <a:lnTo>
                      <a:pt x="2662" y="1186"/>
                    </a:lnTo>
                    <a:lnTo>
                      <a:pt x="2565" y="1183"/>
                    </a:lnTo>
                    <a:lnTo>
                      <a:pt x="2468" y="1179"/>
                    </a:lnTo>
                    <a:lnTo>
                      <a:pt x="2372" y="1174"/>
                    </a:lnTo>
                    <a:lnTo>
                      <a:pt x="2277" y="1168"/>
                    </a:lnTo>
                    <a:lnTo>
                      <a:pt x="2181" y="1161"/>
                    </a:lnTo>
                    <a:lnTo>
                      <a:pt x="2087" y="1153"/>
                    </a:lnTo>
                    <a:lnTo>
                      <a:pt x="1992" y="1144"/>
                    </a:lnTo>
                    <a:lnTo>
                      <a:pt x="1898" y="1134"/>
                    </a:lnTo>
                    <a:lnTo>
                      <a:pt x="1805" y="1123"/>
                    </a:lnTo>
                    <a:lnTo>
                      <a:pt x="1712" y="1111"/>
                    </a:lnTo>
                    <a:lnTo>
                      <a:pt x="1621" y="1097"/>
                    </a:lnTo>
                    <a:lnTo>
                      <a:pt x="1529" y="1084"/>
                    </a:lnTo>
                    <a:lnTo>
                      <a:pt x="1439" y="1068"/>
                    </a:lnTo>
                    <a:lnTo>
                      <a:pt x="1348" y="1053"/>
                    </a:lnTo>
                    <a:lnTo>
                      <a:pt x="1259" y="1036"/>
                    </a:lnTo>
                    <a:lnTo>
                      <a:pt x="1169" y="1018"/>
                    </a:lnTo>
                    <a:lnTo>
                      <a:pt x="1081" y="999"/>
                    </a:lnTo>
                    <a:lnTo>
                      <a:pt x="994" y="979"/>
                    </a:lnTo>
                    <a:lnTo>
                      <a:pt x="907" y="959"/>
                    </a:lnTo>
                    <a:lnTo>
                      <a:pt x="821" y="936"/>
                    </a:lnTo>
                    <a:lnTo>
                      <a:pt x="735" y="914"/>
                    </a:lnTo>
                    <a:lnTo>
                      <a:pt x="650" y="891"/>
                    </a:lnTo>
                    <a:lnTo>
                      <a:pt x="566" y="867"/>
                    </a:lnTo>
                    <a:lnTo>
                      <a:pt x="484" y="841"/>
                    </a:lnTo>
                    <a:lnTo>
                      <a:pt x="401" y="816"/>
                    </a:lnTo>
                    <a:lnTo>
                      <a:pt x="319" y="789"/>
                    </a:lnTo>
                    <a:lnTo>
                      <a:pt x="238" y="761"/>
                    </a:lnTo>
                    <a:lnTo>
                      <a:pt x="158" y="733"/>
                    </a:lnTo>
                    <a:lnTo>
                      <a:pt x="79" y="703"/>
                    </a:lnTo>
                    <a:lnTo>
                      <a:pt x="0" y="673"/>
                    </a:lnTo>
                    <a:lnTo>
                      <a:pt x="46" y="587"/>
                    </a:lnTo>
                    <a:lnTo>
                      <a:pt x="90" y="501"/>
                    </a:lnTo>
                    <a:lnTo>
                      <a:pt x="136" y="416"/>
                    </a:lnTo>
                    <a:lnTo>
                      <a:pt x="182" y="331"/>
                    </a:lnTo>
                    <a:lnTo>
                      <a:pt x="228" y="247"/>
                    </a:lnTo>
                    <a:lnTo>
                      <a:pt x="275" y="164"/>
                    </a:lnTo>
                    <a:lnTo>
                      <a:pt x="322" y="82"/>
                    </a:lnTo>
                    <a:lnTo>
                      <a:pt x="370" y="0"/>
                    </a:lnTo>
                    <a:lnTo>
                      <a:pt x="440" y="22"/>
                    </a:lnTo>
                    <a:lnTo>
                      <a:pt x="510" y="45"/>
                    </a:lnTo>
                    <a:lnTo>
                      <a:pt x="582" y="66"/>
                    </a:lnTo>
                    <a:lnTo>
                      <a:pt x="654" y="86"/>
                    </a:lnTo>
                    <a:lnTo>
                      <a:pt x="726" y="106"/>
                    </a:lnTo>
                    <a:lnTo>
                      <a:pt x="800" y="126"/>
                    </a:lnTo>
                    <a:lnTo>
                      <a:pt x="873" y="144"/>
                    </a:lnTo>
                    <a:lnTo>
                      <a:pt x="947" y="163"/>
                    </a:lnTo>
                    <a:lnTo>
                      <a:pt x="1022" y="180"/>
                    </a:lnTo>
                    <a:lnTo>
                      <a:pt x="1097" y="197"/>
                    </a:lnTo>
                    <a:lnTo>
                      <a:pt x="1173" y="212"/>
                    </a:lnTo>
                    <a:lnTo>
                      <a:pt x="1249" y="228"/>
                    </a:lnTo>
                    <a:lnTo>
                      <a:pt x="1325" y="243"/>
                    </a:lnTo>
                    <a:lnTo>
                      <a:pt x="1402" y="257"/>
                    </a:lnTo>
                    <a:lnTo>
                      <a:pt x="1480" y="271"/>
                    </a:lnTo>
                    <a:lnTo>
                      <a:pt x="1557" y="283"/>
                    </a:lnTo>
                    <a:lnTo>
                      <a:pt x="1635" y="294"/>
                    </a:lnTo>
                    <a:lnTo>
                      <a:pt x="1715" y="305"/>
                    </a:lnTo>
                    <a:lnTo>
                      <a:pt x="1794" y="316"/>
                    </a:lnTo>
                    <a:lnTo>
                      <a:pt x="1873" y="325"/>
                    </a:lnTo>
                    <a:lnTo>
                      <a:pt x="1954" y="334"/>
                    </a:lnTo>
                    <a:lnTo>
                      <a:pt x="2034" y="343"/>
                    </a:lnTo>
                    <a:lnTo>
                      <a:pt x="2115" y="350"/>
                    </a:lnTo>
                    <a:lnTo>
                      <a:pt x="2195" y="357"/>
                    </a:lnTo>
                    <a:lnTo>
                      <a:pt x="2277" y="363"/>
                    </a:lnTo>
                    <a:lnTo>
                      <a:pt x="2359" y="368"/>
                    </a:lnTo>
                    <a:lnTo>
                      <a:pt x="2441" y="372"/>
                    </a:lnTo>
                    <a:lnTo>
                      <a:pt x="2524" y="376"/>
                    </a:lnTo>
                    <a:lnTo>
                      <a:pt x="2606" y="379"/>
                    </a:lnTo>
                    <a:lnTo>
                      <a:pt x="2690" y="380"/>
                    </a:lnTo>
                    <a:lnTo>
                      <a:pt x="2774" y="382"/>
                    </a:lnTo>
                    <a:lnTo>
                      <a:pt x="2858" y="382"/>
                    </a:lnTo>
                    <a:lnTo>
                      <a:pt x="2940" y="382"/>
                    </a:lnTo>
                    <a:lnTo>
                      <a:pt x="3024" y="380"/>
                    </a:lnTo>
                    <a:lnTo>
                      <a:pt x="3108" y="379"/>
                    </a:lnTo>
                    <a:lnTo>
                      <a:pt x="3190" y="376"/>
                    </a:lnTo>
                    <a:lnTo>
                      <a:pt x="3273" y="372"/>
                    </a:lnTo>
                    <a:lnTo>
                      <a:pt x="3355" y="368"/>
                    </a:lnTo>
                    <a:lnTo>
                      <a:pt x="3437" y="363"/>
                    </a:lnTo>
                    <a:lnTo>
                      <a:pt x="3518" y="357"/>
                    </a:lnTo>
                    <a:lnTo>
                      <a:pt x="3599" y="350"/>
                    </a:lnTo>
                    <a:lnTo>
                      <a:pt x="3680" y="343"/>
                    </a:lnTo>
                    <a:lnTo>
                      <a:pt x="3760" y="334"/>
                    </a:lnTo>
                    <a:lnTo>
                      <a:pt x="3841" y="325"/>
                    </a:lnTo>
                    <a:lnTo>
                      <a:pt x="3920" y="316"/>
                    </a:lnTo>
                    <a:lnTo>
                      <a:pt x="3999" y="305"/>
                    </a:lnTo>
                    <a:lnTo>
                      <a:pt x="4079" y="294"/>
                    </a:lnTo>
                    <a:lnTo>
                      <a:pt x="4157" y="283"/>
                    </a:lnTo>
                    <a:lnTo>
                      <a:pt x="4234" y="271"/>
                    </a:lnTo>
                    <a:lnTo>
                      <a:pt x="4312" y="257"/>
                    </a:lnTo>
                    <a:lnTo>
                      <a:pt x="4389" y="243"/>
                    </a:lnTo>
                    <a:lnTo>
                      <a:pt x="4465" y="228"/>
                    </a:lnTo>
                    <a:lnTo>
                      <a:pt x="4541" y="212"/>
                    </a:lnTo>
                    <a:lnTo>
                      <a:pt x="4617" y="197"/>
                    </a:lnTo>
                    <a:lnTo>
                      <a:pt x="4692" y="180"/>
                    </a:lnTo>
                    <a:lnTo>
                      <a:pt x="4767" y="162"/>
                    </a:lnTo>
                    <a:lnTo>
                      <a:pt x="4841" y="144"/>
                    </a:lnTo>
                    <a:lnTo>
                      <a:pt x="4914" y="126"/>
                    </a:lnTo>
                    <a:lnTo>
                      <a:pt x="4988" y="106"/>
                    </a:lnTo>
                    <a:lnTo>
                      <a:pt x="5060" y="86"/>
                    </a:lnTo>
                    <a:lnTo>
                      <a:pt x="5132" y="66"/>
                    </a:lnTo>
                    <a:lnTo>
                      <a:pt x="5204" y="45"/>
                    </a:lnTo>
                    <a:lnTo>
                      <a:pt x="5274" y="22"/>
                    </a:lnTo>
                    <a:lnTo>
                      <a:pt x="5344" y="0"/>
                    </a:lnTo>
                    <a:lnTo>
                      <a:pt x="5392" y="82"/>
                    </a:lnTo>
                    <a:lnTo>
                      <a:pt x="5439" y="164"/>
                    </a:lnTo>
                    <a:lnTo>
                      <a:pt x="5486" y="247"/>
                    </a:lnTo>
                    <a:lnTo>
                      <a:pt x="5532" y="331"/>
                    </a:lnTo>
                    <a:lnTo>
                      <a:pt x="5578" y="416"/>
                    </a:lnTo>
                    <a:lnTo>
                      <a:pt x="5624" y="501"/>
                    </a:lnTo>
                    <a:lnTo>
                      <a:pt x="5668" y="587"/>
                    </a:lnTo>
                    <a:lnTo>
                      <a:pt x="5714" y="673"/>
                    </a:lnTo>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50" name="Freeform 6"/>
              <p:cNvSpPr>
                <a:spLocks noChangeArrowheads="1"/>
              </p:cNvSpPr>
              <p:nvPr/>
            </p:nvSpPr>
            <p:spPr bwMode="auto">
              <a:xfrm>
                <a:off x="520700" y="195609"/>
                <a:ext cx="188673" cy="78614"/>
              </a:xfrm>
              <a:custGeom>
                <a:avLst/>
                <a:gdLst>
                  <a:gd name="T0" fmla="*/ 0 w 2856"/>
                  <a:gd name="T1" fmla="*/ 2147483647 h 1188"/>
                  <a:gd name="T2" fmla="*/ 2147483647 w 2856"/>
                  <a:gd name="T3" fmla="*/ 2147483647 h 1188"/>
                  <a:gd name="T4" fmla="*/ 2147483647 w 2856"/>
                  <a:gd name="T5" fmla="*/ 2147483647 h 1188"/>
                  <a:gd name="T6" fmla="*/ 2147483647 w 2856"/>
                  <a:gd name="T7" fmla="*/ 2147483647 h 1188"/>
                  <a:gd name="T8" fmla="*/ 2147483647 w 2856"/>
                  <a:gd name="T9" fmla="*/ 2147483647 h 1188"/>
                  <a:gd name="T10" fmla="*/ 2147483647 w 2856"/>
                  <a:gd name="T11" fmla="*/ 2147483647 h 1188"/>
                  <a:gd name="T12" fmla="*/ 2147483647 w 2856"/>
                  <a:gd name="T13" fmla="*/ 2147483647 h 1188"/>
                  <a:gd name="T14" fmla="*/ 2147483647 w 2856"/>
                  <a:gd name="T15" fmla="*/ 2147483647 h 1188"/>
                  <a:gd name="T16" fmla="*/ 2147483647 w 2856"/>
                  <a:gd name="T17" fmla="*/ 2147483647 h 1188"/>
                  <a:gd name="T18" fmla="*/ 2147483647 w 2856"/>
                  <a:gd name="T19" fmla="*/ 2147483647 h 1188"/>
                  <a:gd name="T20" fmla="*/ 2147483647 w 2856"/>
                  <a:gd name="T21" fmla="*/ 2147483647 h 1188"/>
                  <a:gd name="T22" fmla="*/ 2147483647 w 2856"/>
                  <a:gd name="T23" fmla="*/ 2147483647 h 1188"/>
                  <a:gd name="T24" fmla="*/ 2147483647 w 2856"/>
                  <a:gd name="T25" fmla="*/ 2147483647 h 1188"/>
                  <a:gd name="T26" fmla="*/ 2147483647 w 2856"/>
                  <a:gd name="T27" fmla="*/ 2147483647 h 1188"/>
                  <a:gd name="T28" fmla="*/ 2147483647 w 2856"/>
                  <a:gd name="T29" fmla="*/ 2147483647 h 1188"/>
                  <a:gd name="T30" fmla="*/ 2147483647 w 2856"/>
                  <a:gd name="T31" fmla="*/ 2147483647 h 1188"/>
                  <a:gd name="T32" fmla="*/ 2147483647 w 2856"/>
                  <a:gd name="T33" fmla="*/ 2147483647 h 1188"/>
                  <a:gd name="T34" fmla="*/ 2147483647 w 2856"/>
                  <a:gd name="T35" fmla="*/ 2147483647 h 1188"/>
                  <a:gd name="T36" fmla="*/ 2147483647 w 2856"/>
                  <a:gd name="T37" fmla="*/ 2147483647 h 1188"/>
                  <a:gd name="T38" fmla="*/ 2147483647 w 2856"/>
                  <a:gd name="T39" fmla="*/ 2147483647 h 1188"/>
                  <a:gd name="T40" fmla="*/ 2147483647 w 2856"/>
                  <a:gd name="T41" fmla="*/ 2147483647 h 1188"/>
                  <a:gd name="T42" fmla="*/ 2147483647 w 2856"/>
                  <a:gd name="T43" fmla="*/ 2147483647 h 1188"/>
                  <a:gd name="T44" fmla="*/ 2147483647 w 2856"/>
                  <a:gd name="T45" fmla="*/ 2147483647 h 1188"/>
                  <a:gd name="T46" fmla="*/ 2147483647 w 2856"/>
                  <a:gd name="T47" fmla="*/ 2147483647 h 1188"/>
                  <a:gd name="T48" fmla="*/ 2147483647 w 2856"/>
                  <a:gd name="T49" fmla="*/ 2147483647 h 1188"/>
                  <a:gd name="T50" fmla="*/ 2147483647 w 2856"/>
                  <a:gd name="T51" fmla="*/ 2147483647 h 1188"/>
                  <a:gd name="T52" fmla="*/ 2147483647 w 2856"/>
                  <a:gd name="T53" fmla="*/ 2147483647 h 1188"/>
                  <a:gd name="T54" fmla="*/ 2147483647 w 2856"/>
                  <a:gd name="T55" fmla="*/ 2147483647 h 1188"/>
                  <a:gd name="T56" fmla="*/ 2147483647 w 2856"/>
                  <a:gd name="T57" fmla="*/ 2147483647 h 1188"/>
                  <a:gd name="T58" fmla="*/ 2147483647 w 2856"/>
                  <a:gd name="T59" fmla="*/ 2147483647 h 1188"/>
                  <a:gd name="T60" fmla="*/ 2147483647 w 2856"/>
                  <a:gd name="T61" fmla="*/ 2147483647 h 1188"/>
                  <a:gd name="T62" fmla="*/ 2147483647 w 2856"/>
                  <a:gd name="T63" fmla="*/ 2147483647 h 1188"/>
                  <a:gd name="T64" fmla="*/ 2147483647 w 2856"/>
                  <a:gd name="T65" fmla="*/ 2147483647 h 1188"/>
                  <a:gd name="T66" fmla="*/ 2147483647 w 2856"/>
                  <a:gd name="T67" fmla="*/ 2147483647 h 1188"/>
                  <a:gd name="T68" fmla="*/ 2147483647 w 2856"/>
                  <a:gd name="T69" fmla="*/ 2147483647 h 1188"/>
                  <a:gd name="T70" fmla="*/ 2147483647 w 2856"/>
                  <a:gd name="T71" fmla="*/ 2147483647 h 1188"/>
                  <a:gd name="T72" fmla="*/ 2147483647 w 2856"/>
                  <a:gd name="T73" fmla="*/ 2147483647 h 1188"/>
                  <a:gd name="T74" fmla="*/ 0 w 2856"/>
                  <a:gd name="T75" fmla="*/ 2147483647 h 1188"/>
                  <a:gd name="T76" fmla="*/ 0 w 2856"/>
                  <a:gd name="T77" fmla="*/ 2147483647 h 11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56"/>
                  <a:gd name="T118" fmla="*/ 0 h 1188"/>
                  <a:gd name="T119" fmla="*/ 2856 w 2856"/>
                  <a:gd name="T120" fmla="*/ 1188 h 118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56" h="1188">
                    <a:moveTo>
                      <a:pt x="0" y="1188"/>
                    </a:moveTo>
                    <a:lnTo>
                      <a:pt x="0" y="1188"/>
                    </a:lnTo>
                    <a:lnTo>
                      <a:pt x="97" y="1187"/>
                    </a:lnTo>
                    <a:lnTo>
                      <a:pt x="194" y="1186"/>
                    </a:lnTo>
                    <a:lnTo>
                      <a:pt x="291" y="1183"/>
                    </a:lnTo>
                    <a:lnTo>
                      <a:pt x="388" y="1179"/>
                    </a:lnTo>
                    <a:lnTo>
                      <a:pt x="484" y="1174"/>
                    </a:lnTo>
                    <a:lnTo>
                      <a:pt x="579" y="1168"/>
                    </a:lnTo>
                    <a:lnTo>
                      <a:pt x="675" y="1161"/>
                    </a:lnTo>
                    <a:lnTo>
                      <a:pt x="770" y="1153"/>
                    </a:lnTo>
                    <a:lnTo>
                      <a:pt x="864" y="1144"/>
                    </a:lnTo>
                    <a:lnTo>
                      <a:pt x="958" y="1134"/>
                    </a:lnTo>
                    <a:lnTo>
                      <a:pt x="1051" y="1123"/>
                    </a:lnTo>
                    <a:lnTo>
                      <a:pt x="1144" y="1111"/>
                    </a:lnTo>
                    <a:lnTo>
                      <a:pt x="1235" y="1097"/>
                    </a:lnTo>
                    <a:lnTo>
                      <a:pt x="1327" y="1084"/>
                    </a:lnTo>
                    <a:lnTo>
                      <a:pt x="1417" y="1068"/>
                    </a:lnTo>
                    <a:lnTo>
                      <a:pt x="1508" y="1053"/>
                    </a:lnTo>
                    <a:lnTo>
                      <a:pt x="1597" y="1036"/>
                    </a:lnTo>
                    <a:lnTo>
                      <a:pt x="1687" y="1018"/>
                    </a:lnTo>
                    <a:lnTo>
                      <a:pt x="1775" y="999"/>
                    </a:lnTo>
                    <a:lnTo>
                      <a:pt x="1862" y="979"/>
                    </a:lnTo>
                    <a:lnTo>
                      <a:pt x="1949" y="959"/>
                    </a:lnTo>
                    <a:lnTo>
                      <a:pt x="2035" y="936"/>
                    </a:lnTo>
                    <a:lnTo>
                      <a:pt x="2121" y="914"/>
                    </a:lnTo>
                    <a:lnTo>
                      <a:pt x="2206" y="891"/>
                    </a:lnTo>
                    <a:lnTo>
                      <a:pt x="2290" y="867"/>
                    </a:lnTo>
                    <a:lnTo>
                      <a:pt x="2372" y="841"/>
                    </a:lnTo>
                    <a:lnTo>
                      <a:pt x="2455" y="816"/>
                    </a:lnTo>
                    <a:lnTo>
                      <a:pt x="2537" y="789"/>
                    </a:lnTo>
                    <a:lnTo>
                      <a:pt x="2618" y="761"/>
                    </a:lnTo>
                    <a:lnTo>
                      <a:pt x="2699" y="733"/>
                    </a:lnTo>
                    <a:lnTo>
                      <a:pt x="2777" y="703"/>
                    </a:lnTo>
                    <a:lnTo>
                      <a:pt x="2856" y="673"/>
                    </a:lnTo>
                    <a:lnTo>
                      <a:pt x="2810" y="587"/>
                    </a:lnTo>
                    <a:lnTo>
                      <a:pt x="2766" y="501"/>
                    </a:lnTo>
                    <a:lnTo>
                      <a:pt x="2720" y="416"/>
                    </a:lnTo>
                    <a:lnTo>
                      <a:pt x="2674" y="331"/>
                    </a:lnTo>
                    <a:lnTo>
                      <a:pt x="2628" y="247"/>
                    </a:lnTo>
                    <a:lnTo>
                      <a:pt x="2581" y="164"/>
                    </a:lnTo>
                    <a:lnTo>
                      <a:pt x="2534" y="82"/>
                    </a:lnTo>
                    <a:lnTo>
                      <a:pt x="2486" y="0"/>
                    </a:lnTo>
                    <a:lnTo>
                      <a:pt x="2416" y="22"/>
                    </a:lnTo>
                    <a:lnTo>
                      <a:pt x="2346" y="45"/>
                    </a:lnTo>
                    <a:lnTo>
                      <a:pt x="2274" y="66"/>
                    </a:lnTo>
                    <a:lnTo>
                      <a:pt x="2203" y="86"/>
                    </a:lnTo>
                    <a:lnTo>
                      <a:pt x="2130" y="106"/>
                    </a:lnTo>
                    <a:lnTo>
                      <a:pt x="2056" y="126"/>
                    </a:lnTo>
                    <a:lnTo>
                      <a:pt x="1983" y="144"/>
                    </a:lnTo>
                    <a:lnTo>
                      <a:pt x="1909" y="163"/>
                    </a:lnTo>
                    <a:lnTo>
                      <a:pt x="1834" y="180"/>
                    </a:lnTo>
                    <a:lnTo>
                      <a:pt x="1759" y="197"/>
                    </a:lnTo>
                    <a:lnTo>
                      <a:pt x="1683" y="212"/>
                    </a:lnTo>
                    <a:lnTo>
                      <a:pt x="1607" y="228"/>
                    </a:lnTo>
                    <a:lnTo>
                      <a:pt x="1531" y="243"/>
                    </a:lnTo>
                    <a:lnTo>
                      <a:pt x="1454" y="257"/>
                    </a:lnTo>
                    <a:lnTo>
                      <a:pt x="1376" y="271"/>
                    </a:lnTo>
                    <a:lnTo>
                      <a:pt x="1299" y="283"/>
                    </a:lnTo>
                    <a:lnTo>
                      <a:pt x="1221" y="294"/>
                    </a:lnTo>
                    <a:lnTo>
                      <a:pt x="1141" y="305"/>
                    </a:lnTo>
                    <a:lnTo>
                      <a:pt x="1062" y="316"/>
                    </a:lnTo>
                    <a:lnTo>
                      <a:pt x="983" y="325"/>
                    </a:lnTo>
                    <a:lnTo>
                      <a:pt x="902" y="334"/>
                    </a:lnTo>
                    <a:lnTo>
                      <a:pt x="822" y="343"/>
                    </a:lnTo>
                    <a:lnTo>
                      <a:pt x="741" y="350"/>
                    </a:lnTo>
                    <a:lnTo>
                      <a:pt x="661" y="357"/>
                    </a:lnTo>
                    <a:lnTo>
                      <a:pt x="579" y="363"/>
                    </a:lnTo>
                    <a:lnTo>
                      <a:pt x="497" y="368"/>
                    </a:lnTo>
                    <a:lnTo>
                      <a:pt x="415" y="372"/>
                    </a:lnTo>
                    <a:lnTo>
                      <a:pt x="332" y="376"/>
                    </a:lnTo>
                    <a:lnTo>
                      <a:pt x="250" y="379"/>
                    </a:lnTo>
                    <a:lnTo>
                      <a:pt x="166" y="380"/>
                    </a:lnTo>
                    <a:lnTo>
                      <a:pt x="83" y="382"/>
                    </a:lnTo>
                    <a:lnTo>
                      <a:pt x="0" y="382"/>
                    </a:lnTo>
                    <a:lnTo>
                      <a:pt x="0" y="1188"/>
                    </a:lnTo>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51" name="Freeform 7"/>
              <p:cNvSpPr>
                <a:spLocks noChangeArrowheads="1"/>
              </p:cNvSpPr>
              <p:nvPr/>
            </p:nvSpPr>
            <p:spPr bwMode="auto">
              <a:xfrm>
                <a:off x="0" y="710760"/>
                <a:ext cx="199309" cy="446711"/>
              </a:xfrm>
              <a:custGeom>
                <a:avLst/>
                <a:gdLst>
                  <a:gd name="T0" fmla="*/ 2147483647 w 3021"/>
                  <a:gd name="T1" fmla="*/ 0 h 6762"/>
                  <a:gd name="T2" fmla="*/ 0 w 3021"/>
                  <a:gd name="T3" fmla="*/ 2147483647 h 6762"/>
                  <a:gd name="T4" fmla="*/ 2147483647 w 3021"/>
                  <a:gd name="T5" fmla="*/ 2147483647 h 6762"/>
                  <a:gd name="T6" fmla="*/ 2147483647 w 3021"/>
                  <a:gd name="T7" fmla="*/ 2147483647 h 6762"/>
                  <a:gd name="T8" fmla="*/ 2147483647 w 3021"/>
                  <a:gd name="T9" fmla="*/ 2147483647 h 6762"/>
                  <a:gd name="T10" fmla="*/ 2147483647 w 3021"/>
                  <a:gd name="T11" fmla="*/ 2147483647 h 6762"/>
                  <a:gd name="T12" fmla="*/ 2147483647 w 3021"/>
                  <a:gd name="T13" fmla="*/ 2147483647 h 6762"/>
                  <a:gd name="T14" fmla="*/ 2147483647 w 3021"/>
                  <a:gd name="T15" fmla="*/ 2147483647 h 6762"/>
                  <a:gd name="T16" fmla="*/ 2147483647 w 3021"/>
                  <a:gd name="T17" fmla="*/ 2147483647 h 6762"/>
                  <a:gd name="T18" fmla="*/ 2147483647 w 3021"/>
                  <a:gd name="T19" fmla="*/ 2147483647 h 6762"/>
                  <a:gd name="T20" fmla="*/ 2147483647 w 3021"/>
                  <a:gd name="T21" fmla="*/ 2147483647 h 6762"/>
                  <a:gd name="T22" fmla="*/ 2147483647 w 3021"/>
                  <a:gd name="T23" fmla="*/ 2147483647 h 6762"/>
                  <a:gd name="T24" fmla="*/ 2147483647 w 3021"/>
                  <a:gd name="T25" fmla="*/ 2147483647 h 6762"/>
                  <a:gd name="T26" fmla="*/ 2147483647 w 3021"/>
                  <a:gd name="T27" fmla="*/ 2147483647 h 6762"/>
                  <a:gd name="T28" fmla="*/ 2147483647 w 3021"/>
                  <a:gd name="T29" fmla="*/ 2147483647 h 6762"/>
                  <a:gd name="T30" fmla="*/ 2147483647 w 3021"/>
                  <a:gd name="T31" fmla="*/ 2147483647 h 6762"/>
                  <a:gd name="T32" fmla="*/ 2147483647 w 3021"/>
                  <a:gd name="T33" fmla="*/ 2147483647 h 6762"/>
                  <a:gd name="T34" fmla="*/ 2147483647 w 3021"/>
                  <a:gd name="T35" fmla="*/ 2147483647 h 6762"/>
                  <a:gd name="T36" fmla="*/ 2147483647 w 3021"/>
                  <a:gd name="T37" fmla="*/ 2147483647 h 6762"/>
                  <a:gd name="T38" fmla="*/ 2147483647 w 3021"/>
                  <a:gd name="T39" fmla="*/ 2147483647 h 6762"/>
                  <a:gd name="T40" fmla="*/ 2147483647 w 3021"/>
                  <a:gd name="T41" fmla="*/ 2147483647 h 6762"/>
                  <a:gd name="T42" fmla="*/ 2147483647 w 3021"/>
                  <a:gd name="T43" fmla="*/ 2147483647 h 6762"/>
                  <a:gd name="T44" fmla="*/ 2147483647 w 3021"/>
                  <a:gd name="T45" fmla="*/ 2147483647 h 6762"/>
                  <a:gd name="T46" fmla="*/ 2147483647 w 3021"/>
                  <a:gd name="T47" fmla="*/ 2147483647 h 6762"/>
                  <a:gd name="T48" fmla="*/ 2147483647 w 3021"/>
                  <a:gd name="T49" fmla="*/ 2147483647 h 6762"/>
                  <a:gd name="T50" fmla="*/ 2147483647 w 3021"/>
                  <a:gd name="T51" fmla="*/ 2147483647 h 6762"/>
                  <a:gd name="T52" fmla="*/ 2147483647 w 3021"/>
                  <a:gd name="T53" fmla="*/ 2147483647 h 6762"/>
                  <a:gd name="T54" fmla="*/ 2147483647 w 3021"/>
                  <a:gd name="T55" fmla="*/ 2147483647 h 6762"/>
                  <a:gd name="T56" fmla="*/ 2147483647 w 3021"/>
                  <a:gd name="T57" fmla="*/ 2147483647 h 6762"/>
                  <a:gd name="T58" fmla="*/ 2147483647 w 3021"/>
                  <a:gd name="T59" fmla="*/ 2147483647 h 6762"/>
                  <a:gd name="T60" fmla="*/ 2147483647 w 3021"/>
                  <a:gd name="T61" fmla="*/ 2147483647 h 6762"/>
                  <a:gd name="T62" fmla="*/ 2147483647 w 3021"/>
                  <a:gd name="T63" fmla="*/ 2147483647 h 6762"/>
                  <a:gd name="T64" fmla="*/ 2147483647 w 3021"/>
                  <a:gd name="T65" fmla="*/ 2147483647 h 6762"/>
                  <a:gd name="T66" fmla="*/ 2147483647 w 3021"/>
                  <a:gd name="T67" fmla="*/ 2147483647 h 6762"/>
                  <a:gd name="T68" fmla="*/ 2147483647 w 3021"/>
                  <a:gd name="T69" fmla="*/ 2147483647 h 6762"/>
                  <a:gd name="T70" fmla="*/ 2147483647 w 3021"/>
                  <a:gd name="T71" fmla="*/ 2147483647 h 6762"/>
                  <a:gd name="T72" fmla="*/ 2147483647 w 3021"/>
                  <a:gd name="T73" fmla="*/ 2147483647 h 6762"/>
                  <a:gd name="T74" fmla="*/ 2147483647 w 3021"/>
                  <a:gd name="T75" fmla="*/ 2147483647 h 6762"/>
                  <a:gd name="T76" fmla="*/ 2147483647 w 3021"/>
                  <a:gd name="T77" fmla="*/ 2147483647 h 6762"/>
                  <a:gd name="T78" fmla="*/ 2147483647 w 3021"/>
                  <a:gd name="T79" fmla="*/ 2147483647 h 6762"/>
                  <a:gd name="T80" fmla="*/ 2147483647 w 3021"/>
                  <a:gd name="T81" fmla="*/ 2147483647 h 6762"/>
                  <a:gd name="T82" fmla="*/ 2147483647 w 3021"/>
                  <a:gd name="T83" fmla="*/ 2147483647 h 6762"/>
                  <a:gd name="T84" fmla="*/ 2147483647 w 3021"/>
                  <a:gd name="T85" fmla="*/ 2147483647 h 6762"/>
                  <a:gd name="T86" fmla="*/ 2147483647 w 3021"/>
                  <a:gd name="T87" fmla="*/ 2147483647 h 6762"/>
                  <a:gd name="T88" fmla="*/ 2147483647 w 3021"/>
                  <a:gd name="T89" fmla="*/ 2147483647 h 6762"/>
                  <a:gd name="T90" fmla="*/ 2147483647 w 3021"/>
                  <a:gd name="T91" fmla="*/ 2147483647 h 6762"/>
                  <a:gd name="T92" fmla="*/ 2147483647 w 3021"/>
                  <a:gd name="T93" fmla="*/ 2147483647 h 6762"/>
                  <a:gd name="T94" fmla="*/ 2147483647 w 3021"/>
                  <a:gd name="T95" fmla="*/ 2147483647 h 6762"/>
                  <a:gd name="T96" fmla="*/ 2147483647 w 3021"/>
                  <a:gd name="T97" fmla="*/ 2147483647 h 6762"/>
                  <a:gd name="T98" fmla="*/ 2147483647 w 3021"/>
                  <a:gd name="T99" fmla="*/ 2147483647 h 6762"/>
                  <a:gd name="T100" fmla="*/ 2147483647 w 3021"/>
                  <a:gd name="T101" fmla="*/ 2147483647 h 6762"/>
                  <a:gd name="T102" fmla="*/ 2147483647 w 3021"/>
                  <a:gd name="T103" fmla="*/ 2147483647 h 6762"/>
                  <a:gd name="T104" fmla="*/ 2147483647 w 3021"/>
                  <a:gd name="T105" fmla="*/ 2147483647 h 6762"/>
                  <a:gd name="T106" fmla="*/ 2147483647 w 3021"/>
                  <a:gd name="T107" fmla="*/ 2147483647 h 6762"/>
                  <a:gd name="T108" fmla="*/ 2147483647 w 3021"/>
                  <a:gd name="T109" fmla="*/ 2147483647 h 6762"/>
                  <a:gd name="T110" fmla="*/ 2147483647 w 3021"/>
                  <a:gd name="T111" fmla="*/ 0 h 67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021"/>
                  <a:gd name="T169" fmla="*/ 0 h 6762"/>
                  <a:gd name="T170" fmla="*/ 3021 w 3021"/>
                  <a:gd name="T171" fmla="*/ 6762 h 67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021" h="6762">
                    <a:moveTo>
                      <a:pt x="3021" y="0"/>
                    </a:moveTo>
                    <a:lnTo>
                      <a:pt x="0" y="1815"/>
                    </a:lnTo>
                    <a:lnTo>
                      <a:pt x="386" y="6345"/>
                    </a:lnTo>
                    <a:lnTo>
                      <a:pt x="1350" y="6762"/>
                    </a:lnTo>
                    <a:lnTo>
                      <a:pt x="1387" y="6675"/>
                    </a:lnTo>
                    <a:lnTo>
                      <a:pt x="1424" y="6589"/>
                    </a:lnTo>
                    <a:lnTo>
                      <a:pt x="1461" y="6503"/>
                    </a:lnTo>
                    <a:lnTo>
                      <a:pt x="1499" y="6418"/>
                    </a:lnTo>
                    <a:lnTo>
                      <a:pt x="1537" y="6333"/>
                    </a:lnTo>
                    <a:lnTo>
                      <a:pt x="1576" y="6249"/>
                    </a:lnTo>
                    <a:lnTo>
                      <a:pt x="1615" y="6166"/>
                    </a:lnTo>
                    <a:lnTo>
                      <a:pt x="1654" y="6083"/>
                    </a:lnTo>
                    <a:lnTo>
                      <a:pt x="1694" y="6000"/>
                    </a:lnTo>
                    <a:lnTo>
                      <a:pt x="1735" y="5919"/>
                    </a:lnTo>
                    <a:lnTo>
                      <a:pt x="1777" y="5838"/>
                    </a:lnTo>
                    <a:lnTo>
                      <a:pt x="1818" y="5759"/>
                    </a:lnTo>
                    <a:lnTo>
                      <a:pt x="1861" y="5680"/>
                    </a:lnTo>
                    <a:lnTo>
                      <a:pt x="1904" y="5601"/>
                    </a:lnTo>
                    <a:lnTo>
                      <a:pt x="1948" y="5523"/>
                    </a:lnTo>
                    <a:lnTo>
                      <a:pt x="1992" y="5447"/>
                    </a:lnTo>
                    <a:lnTo>
                      <a:pt x="2037" y="5371"/>
                    </a:lnTo>
                    <a:lnTo>
                      <a:pt x="2083" y="5295"/>
                    </a:lnTo>
                    <a:lnTo>
                      <a:pt x="2129" y="5221"/>
                    </a:lnTo>
                    <a:lnTo>
                      <a:pt x="2176" y="5148"/>
                    </a:lnTo>
                    <a:lnTo>
                      <a:pt x="2224" y="5076"/>
                    </a:lnTo>
                    <a:lnTo>
                      <a:pt x="2272" y="5005"/>
                    </a:lnTo>
                    <a:lnTo>
                      <a:pt x="2321" y="4934"/>
                    </a:lnTo>
                    <a:lnTo>
                      <a:pt x="2371" y="4864"/>
                    </a:lnTo>
                    <a:lnTo>
                      <a:pt x="2421" y="4796"/>
                    </a:lnTo>
                    <a:lnTo>
                      <a:pt x="2473" y="4729"/>
                    </a:lnTo>
                    <a:lnTo>
                      <a:pt x="2525" y="4662"/>
                    </a:lnTo>
                    <a:lnTo>
                      <a:pt x="2579" y="4596"/>
                    </a:lnTo>
                    <a:lnTo>
                      <a:pt x="2633" y="4532"/>
                    </a:lnTo>
                    <a:lnTo>
                      <a:pt x="2687" y="4468"/>
                    </a:lnTo>
                    <a:lnTo>
                      <a:pt x="2742" y="4406"/>
                    </a:lnTo>
                    <a:lnTo>
                      <a:pt x="2799" y="4345"/>
                    </a:lnTo>
                    <a:lnTo>
                      <a:pt x="2795" y="4324"/>
                    </a:lnTo>
                    <a:lnTo>
                      <a:pt x="2791" y="4304"/>
                    </a:lnTo>
                    <a:lnTo>
                      <a:pt x="2789" y="4283"/>
                    </a:lnTo>
                    <a:lnTo>
                      <a:pt x="2788" y="4262"/>
                    </a:lnTo>
                    <a:lnTo>
                      <a:pt x="2788" y="3977"/>
                    </a:lnTo>
                    <a:lnTo>
                      <a:pt x="2790" y="3695"/>
                    </a:lnTo>
                    <a:lnTo>
                      <a:pt x="2795" y="3415"/>
                    </a:lnTo>
                    <a:lnTo>
                      <a:pt x="2800" y="3137"/>
                    </a:lnTo>
                    <a:lnTo>
                      <a:pt x="2809" y="2863"/>
                    </a:lnTo>
                    <a:lnTo>
                      <a:pt x="2819" y="2591"/>
                    </a:lnTo>
                    <a:lnTo>
                      <a:pt x="2830" y="2321"/>
                    </a:lnTo>
                    <a:lnTo>
                      <a:pt x="2845" y="2054"/>
                    </a:lnTo>
                    <a:lnTo>
                      <a:pt x="2860" y="1788"/>
                    </a:lnTo>
                    <a:lnTo>
                      <a:pt x="2877" y="1525"/>
                    </a:lnTo>
                    <a:lnTo>
                      <a:pt x="2897" y="1265"/>
                    </a:lnTo>
                    <a:lnTo>
                      <a:pt x="2919" y="1008"/>
                    </a:lnTo>
                    <a:lnTo>
                      <a:pt x="2942" y="752"/>
                    </a:lnTo>
                    <a:lnTo>
                      <a:pt x="2967" y="499"/>
                    </a:lnTo>
                    <a:lnTo>
                      <a:pt x="2993" y="248"/>
                    </a:lnTo>
                    <a:lnTo>
                      <a:pt x="3021" y="0"/>
                    </a:lnTo>
                    <a:close/>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52" name="Freeform 8"/>
              <p:cNvSpPr>
                <a:spLocks noChangeArrowheads="1"/>
              </p:cNvSpPr>
              <p:nvPr/>
            </p:nvSpPr>
            <p:spPr bwMode="auto">
              <a:xfrm>
                <a:off x="842091" y="710760"/>
                <a:ext cx="199309" cy="446711"/>
              </a:xfrm>
              <a:custGeom>
                <a:avLst/>
                <a:gdLst>
                  <a:gd name="T0" fmla="*/ 0 w 3021"/>
                  <a:gd name="T1" fmla="*/ 0 h 6762"/>
                  <a:gd name="T2" fmla="*/ 2147483647 w 3021"/>
                  <a:gd name="T3" fmla="*/ 2147483647 h 6762"/>
                  <a:gd name="T4" fmla="*/ 2147483647 w 3021"/>
                  <a:gd name="T5" fmla="*/ 2147483647 h 6762"/>
                  <a:gd name="T6" fmla="*/ 2147483647 w 3021"/>
                  <a:gd name="T7" fmla="*/ 2147483647 h 6762"/>
                  <a:gd name="T8" fmla="*/ 2147483647 w 3021"/>
                  <a:gd name="T9" fmla="*/ 2147483647 h 6762"/>
                  <a:gd name="T10" fmla="*/ 2147483647 w 3021"/>
                  <a:gd name="T11" fmla="*/ 2147483647 h 6762"/>
                  <a:gd name="T12" fmla="*/ 2147483647 w 3021"/>
                  <a:gd name="T13" fmla="*/ 2147483647 h 6762"/>
                  <a:gd name="T14" fmla="*/ 2147483647 w 3021"/>
                  <a:gd name="T15" fmla="*/ 2147483647 h 6762"/>
                  <a:gd name="T16" fmla="*/ 2147483647 w 3021"/>
                  <a:gd name="T17" fmla="*/ 2147483647 h 6762"/>
                  <a:gd name="T18" fmla="*/ 2147483647 w 3021"/>
                  <a:gd name="T19" fmla="*/ 2147483647 h 6762"/>
                  <a:gd name="T20" fmla="*/ 2147483647 w 3021"/>
                  <a:gd name="T21" fmla="*/ 2147483647 h 6762"/>
                  <a:gd name="T22" fmla="*/ 2147483647 w 3021"/>
                  <a:gd name="T23" fmla="*/ 2147483647 h 6762"/>
                  <a:gd name="T24" fmla="*/ 2147483647 w 3021"/>
                  <a:gd name="T25" fmla="*/ 2147483647 h 6762"/>
                  <a:gd name="T26" fmla="*/ 2147483647 w 3021"/>
                  <a:gd name="T27" fmla="*/ 2147483647 h 6762"/>
                  <a:gd name="T28" fmla="*/ 2147483647 w 3021"/>
                  <a:gd name="T29" fmla="*/ 2147483647 h 6762"/>
                  <a:gd name="T30" fmla="*/ 2147483647 w 3021"/>
                  <a:gd name="T31" fmla="*/ 2147483647 h 6762"/>
                  <a:gd name="T32" fmla="*/ 2147483647 w 3021"/>
                  <a:gd name="T33" fmla="*/ 2147483647 h 6762"/>
                  <a:gd name="T34" fmla="*/ 2147483647 w 3021"/>
                  <a:gd name="T35" fmla="*/ 2147483647 h 6762"/>
                  <a:gd name="T36" fmla="*/ 2147483647 w 3021"/>
                  <a:gd name="T37" fmla="*/ 2147483647 h 6762"/>
                  <a:gd name="T38" fmla="*/ 2147483647 w 3021"/>
                  <a:gd name="T39" fmla="*/ 2147483647 h 6762"/>
                  <a:gd name="T40" fmla="*/ 2147483647 w 3021"/>
                  <a:gd name="T41" fmla="*/ 2147483647 h 6762"/>
                  <a:gd name="T42" fmla="*/ 2147483647 w 3021"/>
                  <a:gd name="T43" fmla="*/ 2147483647 h 6762"/>
                  <a:gd name="T44" fmla="*/ 2147483647 w 3021"/>
                  <a:gd name="T45" fmla="*/ 2147483647 h 6762"/>
                  <a:gd name="T46" fmla="*/ 2147483647 w 3021"/>
                  <a:gd name="T47" fmla="*/ 2147483647 h 6762"/>
                  <a:gd name="T48" fmla="*/ 2147483647 w 3021"/>
                  <a:gd name="T49" fmla="*/ 2147483647 h 6762"/>
                  <a:gd name="T50" fmla="*/ 2147483647 w 3021"/>
                  <a:gd name="T51" fmla="*/ 2147483647 h 6762"/>
                  <a:gd name="T52" fmla="*/ 2147483647 w 3021"/>
                  <a:gd name="T53" fmla="*/ 2147483647 h 6762"/>
                  <a:gd name="T54" fmla="*/ 2147483647 w 3021"/>
                  <a:gd name="T55" fmla="*/ 2147483647 h 6762"/>
                  <a:gd name="T56" fmla="*/ 2147483647 w 3021"/>
                  <a:gd name="T57" fmla="*/ 2147483647 h 6762"/>
                  <a:gd name="T58" fmla="*/ 2147483647 w 3021"/>
                  <a:gd name="T59" fmla="*/ 2147483647 h 6762"/>
                  <a:gd name="T60" fmla="*/ 2147483647 w 3021"/>
                  <a:gd name="T61" fmla="*/ 2147483647 h 6762"/>
                  <a:gd name="T62" fmla="*/ 2147483647 w 3021"/>
                  <a:gd name="T63" fmla="*/ 2147483647 h 6762"/>
                  <a:gd name="T64" fmla="*/ 2147483647 w 3021"/>
                  <a:gd name="T65" fmla="*/ 2147483647 h 6762"/>
                  <a:gd name="T66" fmla="*/ 2147483647 w 3021"/>
                  <a:gd name="T67" fmla="*/ 2147483647 h 6762"/>
                  <a:gd name="T68" fmla="*/ 2147483647 w 3021"/>
                  <a:gd name="T69" fmla="*/ 2147483647 h 6762"/>
                  <a:gd name="T70" fmla="*/ 2147483647 w 3021"/>
                  <a:gd name="T71" fmla="*/ 2147483647 h 6762"/>
                  <a:gd name="T72" fmla="*/ 2147483647 w 3021"/>
                  <a:gd name="T73" fmla="*/ 2147483647 h 6762"/>
                  <a:gd name="T74" fmla="*/ 2147483647 w 3021"/>
                  <a:gd name="T75" fmla="*/ 2147483647 h 6762"/>
                  <a:gd name="T76" fmla="*/ 2147483647 w 3021"/>
                  <a:gd name="T77" fmla="*/ 2147483647 h 6762"/>
                  <a:gd name="T78" fmla="*/ 2147483647 w 3021"/>
                  <a:gd name="T79" fmla="*/ 2147483647 h 6762"/>
                  <a:gd name="T80" fmla="*/ 2147483647 w 3021"/>
                  <a:gd name="T81" fmla="*/ 2147483647 h 6762"/>
                  <a:gd name="T82" fmla="*/ 2147483647 w 3021"/>
                  <a:gd name="T83" fmla="*/ 2147483647 h 6762"/>
                  <a:gd name="T84" fmla="*/ 2147483647 w 3021"/>
                  <a:gd name="T85" fmla="*/ 2147483647 h 6762"/>
                  <a:gd name="T86" fmla="*/ 2147483647 w 3021"/>
                  <a:gd name="T87" fmla="*/ 2147483647 h 6762"/>
                  <a:gd name="T88" fmla="*/ 2147483647 w 3021"/>
                  <a:gd name="T89" fmla="*/ 2147483647 h 6762"/>
                  <a:gd name="T90" fmla="*/ 2147483647 w 3021"/>
                  <a:gd name="T91" fmla="*/ 2147483647 h 6762"/>
                  <a:gd name="T92" fmla="*/ 2147483647 w 3021"/>
                  <a:gd name="T93" fmla="*/ 2147483647 h 6762"/>
                  <a:gd name="T94" fmla="*/ 2147483647 w 3021"/>
                  <a:gd name="T95" fmla="*/ 2147483647 h 6762"/>
                  <a:gd name="T96" fmla="*/ 2147483647 w 3021"/>
                  <a:gd name="T97" fmla="*/ 2147483647 h 6762"/>
                  <a:gd name="T98" fmla="*/ 2147483647 w 3021"/>
                  <a:gd name="T99" fmla="*/ 2147483647 h 6762"/>
                  <a:gd name="T100" fmla="*/ 2147483647 w 3021"/>
                  <a:gd name="T101" fmla="*/ 2147483647 h 6762"/>
                  <a:gd name="T102" fmla="*/ 2147483647 w 3021"/>
                  <a:gd name="T103" fmla="*/ 2147483647 h 6762"/>
                  <a:gd name="T104" fmla="*/ 2147483647 w 3021"/>
                  <a:gd name="T105" fmla="*/ 2147483647 h 6762"/>
                  <a:gd name="T106" fmla="*/ 2147483647 w 3021"/>
                  <a:gd name="T107" fmla="*/ 2147483647 h 6762"/>
                  <a:gd name="T108" fmla="*/ 2147483647 w 3021"/>
                  <a:gd name="T109" fmla="*/ 2147483647 h 6762"/>
                  <a:gd name="T110" fmla="*/ 0 w 3021"/>
                  <a:gd name="T111" fmla="*/ 0 h 67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021"/>
                  <a:gd name="T169" fmla="*/ 0 h 6762"/>
                  <a:gd name="T170" fmla="*/ 3021 w 3021"/>
                  <a:gd name="T171" fmla="*/ 6762 h 67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021" h="6762">
                    <a:moveTo>
                      <a:pt x="0" y="0"/>
                    </a:moveTo>
                    <a:lnTo>
                      <a:pt x="3021" y="1815"/>
                    </a:lnTo>
                    <a:lnTo>
                      <a:pt x="2635" y="6345"/>
                    </a:lnTo>
                    <a:lnTo>
                      <a:pt x="1671" y="6762"/>
                    </a:lnTo>
                    <a:lnTo>
                      <a:pt x="1634" y="6675"/>
                    </a:lnTo>
                    <a:lnTo>
                      <a:pt x="1597" y="6589"/>
                    </a:lnTo>
                    <a:lnTo>
                      <a:pt x="1560" y="6503"/>
                    </a:lnTo>
                    <a:lnTo>
                      <a:pt x="1522" y="6418"/>
                    </a:lnTo>
                    <a:lnTo>
                      <a:pt x="1484" y="6333"/>
                    </a:lnTo>
                    <a:lnTo>
                      <a:pt x="1445" y="6248"/>
                    </a:lnTo>
                    <a:lnTo>
                      <a:pt x="1406" y="6166"/>
                    </a:lnTo>
                    <a:lnTo>
                      <a:pt x="1367" y="6083"/>
                    </a:lnTo>
                    <a:lnTo>
                      <a:pt x="1327" y="6000"/>
                    </a:lnTo>
                    <a:lnTo>
                      <a:pt x="1286" y="5919"/>
                    </a:lnTo>
                    <a:lnTo>
                      <a:pt x="1244" y="5838"/>
                    </a:lnTo>
                    <a:lnTo>
                      <a:pt x="1203" y="5759"/>
                    </a:lnTo>
                    <a:lnTo>
                      <a:pt x="1160" y="5680"/>
                    </a:lnTo>
                    <a:lnTo>
                      <a:pt x="1117" y="5601"/>
                    </a:lnTo>
                    <a:lnTo>
                      <a:pt x="1073" y="5523"/>
                    </a:lnTo>
                    <a:lnTo>
                      <a:pt x="1029" y="5447"/>
                    </a:lnTo>
                    <a:lnTo>
                      <a:pt x="984" y="5371"/>
                    </a:lnTo>
                    <a:lnTo>
                      <a:pt x="938" y="5295"/>
                    </a:lnTo>
                    <a:lnTo>
                      <a:pt x="892" y="5221"/>
                    </a:lnTo>
                    <a:lnTo>
                      <a:pt x="845" y="5148"/>
                    </a:lnTo>
                    <a:lnTo>
                      <a:pt x="797" y="5076"/>
                    </a:lnTo>
                    <a:lnTo>
                      <a:pt x="749" y="5005"/>
                    </a:lnTo>
                    <a:lnTo>
                      <a:pt x="700" y="4934"/>
                    </a:lnTo>
                    <a:lnTo>
                      <a:pt x="650" y="4864"/>
                    </a:lnTo>
                    <a:lnTo>
                      <a:pt x="600" y="4796"/>
                    </a:lnTo>
                    <a:lnTo>
                      <a:pt x="548" y="4729"/>
                    </a:lnTo>
                    <a:lnTo>
                      <a:pt x="496" y="4662"/>
                    </a:lnTo>
                    <a:lnTo>
                      <a:pt x="442" y="4596"/>
                    </a:lnTo>
                    <a:lnTo>
                      <a:pt x="388" y="4532"/>
                    </a:lnTo>
                    <a:lnTo>
                      <a:pt x="334" y="4468"/>
                    </a:lnTo>
                    <a:lnTo>
                      <a:pt x="279" y="4406"/>
                    </a:lnTo>
                    <a:lnTo>
                      <a:pt x="222" y="4345"/>
                    </a:lnTo>
                    <a:lnTo>
                      <a:pt x="226" y="4324"/>
                    </a:lnTo>
                    <a:lnTo>
                      <a:pt x="230" y="4304"/>
                    </a:lnTo>
                    <a:lnTo>
                      <a:pt x="232" y="4283"/>
                    </a:lnTo>
                    <a:lnTo>
                      <a:pt x="233" y="4262"/>
                    </a:lnTo>
                    <a:lnTo>
                      <a:pt x="233" y="3977"/>
                    </a:lnTo>
                    <a:lnTo>
                      <a:pt x="231" y="3695"/>
                    </a:lnTo>
                    <a:lnTo>
                      <a:pt x="226" y="3415"/>
                    </a:lnTo>
                    <a:lnTo>
                      <a:pt x="221" y="3137"/>
                    </a:lnTo>
                    <a:lnTo>
                      <a:pt x="212" y="2863"/>
                    </a:lnTo>
                    <a:lnTo>
                      <a:pt x="202" y="2591"/>
                    </a:lnTo>
                    <a:lnTo>
                      <a:pt x="191" y="2321"/>
                    </a:lnTo>
                    <a:lnTo>
                      <a:pt x="176" y="2054"/>
                    </a:lnTo>
                    <a:lnTo>
                      <a:pt x="161" y="1788"/>
                    </a:lnTo>
                    <a:lnTo>
                      <a:pt x="144" y="1525"/>
                    </a:lnTo>
                    <a:lnTo>
                      <a:pt x="124" y="1265"/>
                    </a:lnTo>
                    <a:lnTo>
                      <a:pt x="102" y="1007"/>
                    </a:lnTo>
                    <a:lnTo>
                      <a:pt x="79" y="752"/>
                    </a:lnTo>
                    <a:lnTo>
                      <a:pt x="54" y="498"/>
                    </a:lnTo>
                    <a:lnTo>
                      <a:pt x="28" y="248"/>
                    </a:lnTo>
                    <a:lnTo>
                      <a:pt x="0" y="0"/>
                    </a:lnTo>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53" name="Freeform 9"/>
              <p:cNvSpPr>
                <a:spLocks noChangeArrowheads="1"/>
              </p:cNvSpPr>
              <p:nvPr/>
            </p:nvSpPr>
            <p:spPr bwMode="auto">
              <a:xfrm>
                <a:off x="227517" y="1067227"/>
                <a:ext cx="293183" cy="110522"/>
              </a:xfrm>
              <a:custGeom>
                <a:avLst/>
                <a:gdLst>
                  <a:gd name="T0" fmla="*/ 2147483647 w 4441"/>
                  <a:gd name="T1" fmla="*/ 2147483647 h 1674"/>
                  <a:gd name="T2" fmla="*/ 2147483647 w 4441"/>
                  <a:gd name="T3" fmla="*/ 2147483647 h 1674"/>
                  <a:gd name="T4" fmla="*/ 2147483647 w 4441"/>
                  <a:gd name="T5" fmla="*/ 2147483647 h 1674"/>
                  <a:gd name="T6" fmla="*/ 2147483647 w 4441"/>
                  <a:gd name="T7" fmla="*/ 2147483647 h 1674"/>
                  <a:gd name="T8" fmla="*/ 2147483647 w 4441"/>
                  <a:gd name="T9" fmla="*/ 2147483647 h 1674"/>
                  <a:gd name="T10" fmla="*/ 2147483647 w 4441"/>
                  <a:gd name="T11" fmla="*/ 2147483647 h 1674"/>
                  <a:gd name="T12" fmla="*/ 2147483647 w 4441"/>
                  <a:gd name="T13" fmla="*/ 2147483647 h 1674"/>
                  <a:gd name="T14" fmla="*/ 2147483647 w 4441"/>
                  <a:gd name="T15" fmla="*/ 2147483647 h 1674"/>
                  <a:gd name="T16" fmla="*/ 2147483647 w 4441"/>
                  <a:gd name="T17" fmla="*/ 2147483647 h 1674"/>
                  <a:gd name="T18" fmla="*/ 2147483647 w 4441"/>
                  <a:gd name="T19" fmla="*/ 2147483647 h 1674"/>
                  <a:gd name="T20" fmla="*/ 2147483647 w 4441"/>
                  <a:gd name="T21" fmla="*/ 2147483647 h 1674"/>
                  <a:gd name="T22" fmla="*/ 2147483647 w 4441"/>
                  <a:gd name="T23" fmla="*/ 2147483647 h 1674"/>
                  <a:gd name="T24" fmla="*/ 2147483647 w 4441"/>
                  <a:gd name="T25" fmla="*/ 2147483647 h 1674"/>
                  <a:gd name="T26" fmla="*/ 2147483647 w 4441"/>
                  <a:gd name="T27" fmla="*/ 2147483647 h 1674"/>
                  <a:gd name="T28" fmla="*/ 2147483647 w 4441"/>
                  <a:gd name="T29" fmla="*/ 2147483647 h 1674"/>
                  <a:gd name="T30" fmla="*/ 2147483647 w 4441"/>
                  <a:gd name="T31" fmla="*/ 2147483647 h 1674"/>
                  <a:gd name="T32" fmla="*/ 2147483647 w 4441"/>
                  <a:gd name="T33" fmla="*/ 2147483647 h 1674"/>
                  <a:gd name="T34" fmla="*/ 2147483647 w 4441"/>
                  <a:gd name="T35" fmla="*/ 2147483647 h 1674"/>
                  <a:gd name="T36" fmla="*/ 2147483647 w 4441"/>
                  <a:gd name="T37" fmla="*/ 2147483647 h 1674"/>
                  <a:gd name="T38" fmla="*/ 2147483647 w 4441"/>
                  <a:gd name="T39" fmla="*/ 2147483647 h 1674"/>
                  <a:gd name="T40" fmla="*/ 2147483647 w 4441"/>
                  <a:gd name="T41" fmla="*/ 2147483647 h 1674"/>
                  <a:gd name="T42" fmla="*/ 2147483647 w 4441"/>
                  <a:gd name="T43" fmla="*/ 2147483647 h 1674"/>
                  <a:gd name="T44" fmla="*/ 2147483647 w 4441"/>
                  <a:gd name="T45" fmla="*/ 2147483647 h 1674"/>
                  <a:gd name="T46" fmla="*/ 2147483647 w 4441"/>
                  <a:gd name="T47" fmla="*/ 2147483647 h 1674"/>
                  <a:gd name="T48" fmla="*/ 2147483647 w 4441"/>
                  <a:gd name="T49" fmla="*/ 2147483647 h 1674"/>
                  <a:gd name="T50" fmla="*/ 2147483647 w 4441"/>
                  <a:gd name="T51" fmla="*/ 2147483647 h 1674"/>
                  <a:gd name="T52" fmla="*/ 2147483647 w 4441"/>
                  <a:gd name="T53" fmla="*/ 2147483647 h 1674"/>
                  <a:gd name="T54" fmla="*/ 2147483647 w 4441"/>
                  <a:gd name="T55" fmla="*/ 2147483647 h 1674"/>
                  <a:gd name="T56" fmla="*/ 2147483647 w 4441"/>
                  <a:gd name="T57" fmla="*/ 2147483647 h 1674"/>
                  <a:gd name="T58" fmla="*/ 2147483647 w 4441"/>
                  <a:gd name="T59" fmla="*/ 2147483647 h 1674"/>
                  <a:gd name="T60" fmla="*/ 2147483647 w 4441"/>
                  <a:gd name="T61" fmla="*/ 2147483647 h 1674"/>
                  <a:gd name="T62" fmla="*/ 2147483647 w 4441"/>
                  <a:gd name="T63" fmla="*/ 2147483647 h 1674"/>
                  <a:gd name="T64" fmla="*/ 0 w 4441"/>
                  <a:gd name="T65" fmla="*/ 0 h 16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41"/>
                  <a:gd name="T100" fmla="*/ 0 h 1674"/>
                  <a:gd name="T101" fmla="*/ 4441 w 4441"/>
                  <a:gd name="T102" fmla="*/ 1674 h 16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41" h="1674">
                    <a:moveTo>
                      <a:pt x="0" y="0"/>
                    </a:moveTo>
                    <a:lnTo>
                      <a:pt x="21" y="119"/>
                    </a:lnTo>
                    <a:lnTo>
                      <a:pt x="51" y="233"/>
                    </a:lnTo>
                    <a:lnTo>
                      <a:pt x="90" y="343"/>
                    </a:lnTo>
                    <a:lnTo>
                      <a:pt x="136" y="447"/>
                    </a:lnTo>
                    <a:lnTo>
                      <a:pt x="191" y="546"/>
                    </a:lnTo>
                    <a:lnTo>
                      <a:pt x="254" y="640"/>
                    </a:lnTo>
                    <a:lnTo>
                      <a:pt x="325" y="729"/>
                    </a:lnTo>
                    <a:lnTo>
                      <a:pt x="403" y="814"/>
                    </a:lnTo>
                    <a:lnTo>
                      <a:pt x="489" y="894"/>
                    </a:lnTo>
                    <a:lnTo>
                      <a:pt x="583" y="970"/>
                    </a:lnTo>
                    <a:lnTo>
                      <a:pt x="685" y="1041"/>
                    </a:lnTo>
                    <a:lnTo>
                      <a:pt x="794" y="1108"/>
                    </a:lnTo>
                    <a:lnTo>
                      <a:pt x="911" y="1171"/>
                    </a:lnTo>
                    <a:lnTo>
                      <a:pt x="1035" y="1229"/>
                    </a:lnTo>
                    <a:lnTo>
                      <a:pt x="1166" y="1282"/>
                    </a:lnTo>
                    <a:lnTo>
                      <a:pt x="1305" y="1333"/>
                    </a:lnTo>
                    <a:lnTo>
                      <a:pt x="1451" y="1380"/>
                    </a:lnTo>
                    <a:lnTo>
                      <a:pt x="1604" y="1422"/>
                    </a:lnTo>
                    <a:lnTo>
                      <a:pt x="1764" y="1461"/>
                    </a:lnTo>
                    <a:lnTo>
                      <a:pt x="1930" y="1497"/>
                    </a:lnTo>
                    <a:lnTo>
                      <a:pt x="2103" y="1528"/>
                    </a:lnTo>
                    <a:lnTo>
                      <a:pt x="2284" y="1557"/>
                    </a:lnTo>
                    <a:lnTo>
                      <a:pt x="2471" y="1582"/>
                    </a:lnTo>
                    <a:lnTo>
                      <a:pt x="2664" y="1604"/>
                    </a:lnTo>
                    <a:lnTo>
                      <a:pt x="2864" y="1622"/>
                    </a:lnTo>
                    <a:lnTo>
                      <a:pt x="3071" y="1638"/>
                    </a:lnTo>
                    <a:lnTo>
                      <a:pt x="3283" y="1651"/>
                    </a:lnTo>
                    <a:lnTo>
                      <a:pt x="3503" y="1660"/>
                    </a:lnTo>
                    <a:lnTo>
                      <a:pt x="3728" y="1668"/>
                    </a:lnTo>
                    <a:lnTo>
                      <a:pt x="3959" y="1671"/>
                    </a:lnTo>
                    <a:lnTo>
                      <a:pt x="4197" y="1674"/>
                    </a:lnTo>
                    <a:lnTo>
                      <a:pt x="4441" y="1672"/>
                    </a:lnTo>
                    <a:lnTo>
                      <a:pt x="4441" y="687"/>
                    </a:lnTo>
                    <a:lnTo>
                      <a:pt x="4231" y="685"/>
                    </a:lnTo>
                    <a:lnTo>
                      <a:pt x="4025" y="681"/>
                    </a:lnTo>
                    <a:lnTo>
                      <a:pt x="3823" y="678"/>
                    </a:lnTo>
                    <a:lnTo>
                      <a:pt x="3625" y="673"/>
                    </a:lnTo>
                    <a:lnTo>
                      <a:pt x="3432" y="668"/>
                    </a:lnTo>
                    <a:lnTo>
                      <a:pt x="3243" y="661"/>
                    </a:lnTo>
                    <a:lnTo>
                      <a:pt x="3057" y="653"/>
                    </a:lnTo>
                    <a:lnTo>
                      <a:pt x="2878" y="644"/>
                    </a:lnTo>
                    <a:lnTo>
                      <a:pt x="2701" y="634"/>
                    </a:lnTo>
                    <a:lnTo>
                      <a:pt x="2529" y="624"/>
                    </a:lnTo>
                    <a:lnTo>
                      <a:pt x="2363" y="612"/>
                    </a:lnTo>
                    <a:lnTo>
                      <a:pt x="2199" y="599"/>
                    </a:lnTo>
                    <a:lnTo>
                      <a:pt x="2042" y="584"/>
                    </a:lnTo>
                    <a:lnTo>
                      <a:pt x="1889" y="567"/>
                    </a:lnTo>
                    <a:lnTo>
                      <a:pt x="1740" y="551"/>
                    </a:lnTo>
                    <a:lnTo>
                      <a:pt x="1596" y="532"/>
                    </a:lnTo>
                    <a:lnTo>
                      <a:pt x="1458" y="511"/>
                    </a:lnTo>
                    <a:lnTo>
                      <a:pt x="1324" y="489"/>
                    </a:lnTo>
                    <a:lnTo>
                      <a:pt x="1194" y="467"/>
                    </a:lnTo>
                    <a:lnTo>
                      <a:pt x="1071" y="441"/>
                    </a:lnTo>
                    <a:lnTo>
                      <a:pt x="952" y="414"/>
                    </a:lnTo>
                    <a:lnTo>
                      <a:pt x="839" y="386"/>
                    </a:lnTo>
                    <a:lnTo>
                      <a:pt x="730" y="356"/>
                    </a:lnTo>
                    <a:lnTo>
                      <a:pt x="626" y="325"/>
                    </a:lnTo>
                    <a:lnTo>
                      <a:pt x="529" y="290"/>
                    </a:lnTo>
                    <a:lnTo>
                      <a:pt x="437" y="256"/>
                    </a:lnTo>
                    <a:lnTo>
                      <a:pt x="349" y="218"/>
                    </a:lnTo>
                    <a:lnTo>
                      <a:pt x="269" y="178"/>
                    </a:lnTo>
                    <a:lnTo>
                      <a:pt x="193" y="136"/>
                    </a:lnTo>
                    <a:lnTo>
                      <a:pt x="123" y="92"/>
                    </a:lnTo>
                    <a:lnTo>
                      <a:pt x="58" y="47"/>
                    </a:lnTo>
                    <a:lnTo>
                      <a:pt x="0" y="0"/>
                    </a:lnTo>
                    <a:close/>
                  </a:path>
                </a:pathLst>
              </a:custGeom>
              <a:solidFill>
                <a:srgbClr val="008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54" name="Line 12"/>
              <p:cNvSpPr>
                <a:spLocks noChangeShapeType="1"/>
              </p:cNvSpPr>
              <p:nvPr/>
            </p:nvSpPr>
            <p:spPr bwMode="auto">
              <a:xfrm>
                <a:off x="520700" y="342663"/>
                <a:ext cx="463" cy="566481"/>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5255" name="Group 24"/>
              <p:cNvGrpSpPr>
                <a:grpSpLocks/>
              </p:cNvGrpSpPr>
              <p:nvPr/>
            </p:nvGrpSpPr>
            <p:grpSpPr bwMode="auto">
              <a:xfrm>
                <a:off x="392040" y="463422"/>
                <a:ext cx="256032" cy="256032"/>
                <a:chOff x="0" y="0"/>
                <a:chExt cx="256032" cy="256032"/>
              </a:xfrm>
            </p:grpSpPr>
            <p:pic>
              <p:nvPicPr>
                <p:cNvPr id="95261" name="Freeform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56032"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62" name="Text Box 31"/>
                <p:cNvSpPr>
                  <a:spLocks noChangeArrowheads="1"/>
                </p:cNvSpPr>
                <p:nvPr/>
              </p:nvSpPr>
              <p:spPr bwMode="auto">
                <a:xfrm>
                  <a:off x="-1284" y="-2376"/>
                  <a:ext cx="259888"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latin typeface="Calibri" pitchFamily="34" charset="0"/>
                    <a:sym typeface="Arial" pitchFamily="34" charset="0"/>
                  </a:endParaRPr>
                </a:p>
              </p:txBody>
            </p:sp>
          </p:grpSp>
          <p:sp>
            <p:nvSpPr>
              <p:cNvPr id="95256" name="Freeform 16"/>
              <p:cNvSpPr>
                <a:spLocks noChangeArrowheads="1"/>
              </p:cNvSpPr>
              <p:nvPr/>
            </p:nvSpPr>
            <p:spPr bwMode="auto">
              <a:xfrm>
                <a:off x="209945" y="1024290"/>
                <a:ext cx="310755" cy="90637"/>
              </a:xfrm>
              <a:custGeom>
                <a:avLst/>
                <a:gdLst>
                  <a:gd name="T0" fmla="*/ 2147483647 w 4704"/>
                  <a:gd name="T1" fmla="*/ 2147483647 h 1372"/>
                  <a:gd name="T2" fmla="*/ 2147483647 w 4704"/>
                  <a:gd name="T3" fmla="*/ 2147483647 h 1372"/>
                  <a:gd name="T4" fmla="*/ 0 w 4704"/>
                  <a:gd name="T5" fmla="*/ 2147483647 h 1372"/>
                  <a:gd name="T6" fmla="*/ 1257011381 w 4704"/>
                  <a:gd name="T7" fmla="*/ 2147483647 h 1372"/>
                  <a:gd name="T8" fmla="*/ 2147483647 w 4704"/>
                  <a:gd name="T9" fmla="*/ 2147483647 h 1372"/>
                  <a:gd name="T10" fmla="*/ 2147483647 w 4704"/>
                  <a:gd name="T11" fmla="*/ 2147483647 h 1372"/>
                  <a:gd name="T12" fmla="*/ 2147483647 w 4704"/>
                  <a:gd name="T13" fmla="*/ 2147483647 h 1372"/>
                  <a:gd name="T14" fmla="*/ 2147483647 w 4704"/>
                  <a:gd name="T15" fmla="*/ 2147483647 h 1372"/>
                  <a:gd name="T16" fmla="*/ 2147483647 w 4704"/>
                  <a:gd name="T17" fmla="*/ 2147483647 h 1372"/>
                  <a:gd name="T18" fmla="*/ 2147483647 w 4704"/>
                  <a:gd name="T19" fmla="*/ 2147483647 h 1372"/>
                  <a:gd name="T20" fmla="*/ 2147483647 w 4704"/>
                  <a:gd name="T21" fmla="*/ 2147483647 h 1372"/>
                  <a:gd name="T22" fmla="*/ 2147483647 w 4704"/>
                  <a:gd name="T23" fmla="*/ 2147483647 h 1372"/>
                  <a:gd name="T24" fmla="*/ 2147483647 w 4704"/>
                  <a:gd name="T25" fmla="*/ 2147483647 h 1372"/>
                  <a:gd name="T26" fmla="*/ 2147483647 w 4704"/>
                  <a:gd name="T27" fmla="*/ 2147483647 h 1372"/>
                  <a:gd name="T28" fmla="*/ 2147483647 w 4704"/>
                  <a:gd name="T29" fmla="*/ 2147483647 h 1372"/>
                  <a:gd name="T30" fmla="*/ 2147483647 w 4704"/>
                  <a:gd name="T31" fmla="*/ 2147483647 h 1372"/>
                  <a:gd name="T32" fmla="*/ 2147483647 w 4704"/>
                  <a:gd name="T33" fmla="*/ 2147483647 h 1372"/>
                  <a:gd name="T34" fmla="*/ 2147483647 w 4704"/>
                  <a:gd name="T35" fmla="*/ 2147483647 h 1372"/>
                  <a:gd name="T36" fmla="*/ 2147483647 w 4704"/>
                  <a:gd name="T37" fmla="*/ 2147483647 h 1372"/>
                  <a:gd name="T38" fmla="*/ 2147483647 w 4704"/>
                  <a:gd name="T39" fmla="*/ 2147483647 h 1372"/>
                  <a:gd name="T40" fmla="*/ 2147483647 w 4704"/>
                  <a:gd name="T41" fmla="*/ 2147483647 h 1372"/>
                  <a:gd name="T42" fmla="*/ 2147483647 w 4704"/>
                  <a:gd name="T43" fmla="*/ 2147483647 h 1372"/>
                  <a:gd name="T44" fmla="*/ 2147483647 w 4704"/>
                  <a:gd name="T45" fmla="*/ 2147483647 h 1372"/>
                  <a:gd name="T46" fmla="*/ 2147483647 w 4704"/>
                  <a:gd name="T47" fmla="*/ 2147483647 h 1372"/>
                  <a:gd name="T48" fmla="*/ 2147483647 w 4704"/>
                  <a:gd name="T49" fmla="*/ 2147483647 h 1372"/>
                  <a:gd name="T50" fmla="*/ 2147483647 w 4704"/>
                  <a:gd name="T51" fmla="*/ 2147483647 h 1372"/>
                  <a:gd name="T52" fmla="*/ 2147483647 w 4704"/>
                  <a:gd name="T53" fmla="*/ 2147483647 h 1372"/>
                  <a:gd name="T54" fmla="*/ 2147483647 w 4704"/>
                  <a:gd name="T55" fmla="*/ 2147483647 h 1372"/>
                  <a:gd name="T56" fmla="*/ 2147483647 w 4704"/>
                  <a:gd name="T57" fmla="*/ 2147483647 h 1372"/>
                  <a:gd name="T58" fmla="*/ 2147483647 w 4704"/>
                  <a:gd name="T59" fmla="*/ 2147483647 h 1372"/>
                  <a:gd name="T60" fmla="*/ 2147483647 w 4704"/>
                  <a:gd name="T61" fmla="*/ 2147483647 h 1372"/>
                  <a:gd name="T62" fmla="*/ 2147483647 w 4704"/>
                  <a:gd name="T63" fmla="*/ 2147483647 h 1372"/>
                  <a:gd name="T64" fmla="*/ 2147483647 w 4704"/>
                  <a:gd name="T65" fmla="*/ 2147483647 h 1372"/>
                  <a:gd name="T66" fmla="*/ 2147483647 w 4704"/>
                  <a:gd name="T67" fmla="*/ 2147483647 h 1372"/>
                  <a:gd name="T68" fmla="*/ 2147483647 w 4704"/>
                  <a:gd name="T69" fmla="*/ 2147483647 h 1372"/>
                  <a:gd name="T70" fmla="*/ 2147483647 w 4704"/>
                  <a:gd name="T71" fmla="*/ 2147483647 h 1372"/>
                  <a:gd name="T72" fmla="*/ 2147483647 w 4704"/>
                  <a:gd name="T73" fmla="*/ 2147483647 h 1372"/>
                  <a:gd name="T74" fmla="*/ 2147483647 w 4704"/>
                  <a:gd name="T75" fmla="*/ 2147483647 h 1372"/>
                  <a:gd name="T76" fmla="*/ 2147483647 w 4704"/>
                  <a:gd name="T77" fmla="*/ 2147483647 h 1372"/>
                  <a:gd name="T78" fmla="*/ 2147483647 w 4704"/>
                  <a:gd name="T79" fmla="*/ 2147483647 h 1372"/>
                  <a:gd name="T80" fmla="*/ 2147483647 w 4704"/>
                  <a:gd name="T81" fmla="*/ 2147483647 h 1372"/>
                  <a:gd name="T82" fmla="*/ 2147483647 w 4704"/>
                  <a:gd name="T83" fmla="*/ 2147483647 h 1372"/>
                  <a:gd name="T84" fmla="*/ 2147483647 w 4704"/>
                  <a:gd name="T85" fmla="*/ 2147483647 h 1372"/>
                  <a:gd name="T86" fmla="*/ 2147483647 w 4704"/>
                  <a:gd name="T87" fmla="*/ 2147483647 h 1372"/>
                  <a:gd name="T88" fmla="*/ 2147483647 w 4704"/>
                  <a:gd name="T89" fmla="*/ 2147483647 h 1372"/>
                  <a:gd name="T90" fmla="*/ 2147483647 w 4704"/>
                  <a:gd name="T91" fmla="*/ 2147483647 h 1372"/>
                  <a:gd name="T92" fmla="*/ 2147483647 w 4704"/>
                  <a:gd name="T93" fmla="*/ 2147483647 h 1372"/>
                  <a:gd name="T94" fmla="*/ 2147483647 w 4704"/>
                  <a:gd name="T95" fmla="*/ 2147483647 h 1372"/>
                  <a:gd name="T96" fmla="*/ 2147483647 w 4704"/>
                  <a:gd name="T97" fmla="*/ 2147483647 h 1372"/>
                  <a:gd name="T98" fmla="*/ 2147483647 w 4704"/>
                  <a:gd name="T99" fmla="*/ 0 h 137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704"/>
                  <a:gd name="T151" fmla="*/ 0 h 1372"/>
                  <a:gd name="T152" fmla="*/ 4704 w 4704"/>
                  <a:gd name="T153" fmla="*/ 1372 h 137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704" h="1372">
                    <a:moveTo>
                      <a:pt x="10" y="0"/>
                    </a:moveTo>
                    <a:lnTo>
                      <a:pt x="7" y="27"/>
                    </a:lnTo>
                    <a:lnTo>
                      <a:pt x="4" y="52"/>
                    </a:lnTo>
                    <a:lnTo>
                      <a:pt x="2" y="77"/>
                    </a:lnTo>
                    <a:lnTo>
                      <a:pt x="0" y="103"/>
                    </a:lnTo>
                    <a:lnTo>
                      <a:pt x="0" y="127"/>
                    </a:lnTo>
                    <a:lnTo>
                      <a:pt x="0" y="152"/>
                    </a:lnTo>
                    <a:lnTo>
                      <a:pt x="1" y="176"/>
                    </a:lnTo>
                    <a:lnTo>
                      <a:pt x="2" y="201"/>
                    </a:lnTo>
                    <a:lnTo>
                      <a:pt x="5" y="225"/>
                    </a:lnTo>
                    <a:lnTo>
                      <a:pt x="8" y="249"/>
                    </a:lnTo>
                    <a:lnTo>
                      <a:pt x="12" y="272"/>
                    </a:lnTo>
                    <a:lnTo>
                      <a:pt x="17" y="296"/>
                    </a:lnTo>
                    <a:lnTo>
                      <a:pt x="23" y="318"/>
                    </a:lnTo>
                    <a:lnTo>
                      <a:pt x="29" y="342"/>
                    </a:lnTo>
                    <a:lnTo>
                      <a:pt x="36" y="364"/>
                    </a:lnTo>
                    <a:lnTo>
                      <a:pt x="44" y="386"/>
                    </a:lnTo>
                    <a:lnTo>
                      <a:pt x="52" y="409"/>
                    </a:lnTo>
                    <a:lnTo>
                      <a:pt x="62" y="430"/>
                    </a:lnTo>
                    <a:lnTo>
                      <a:pt x="72" y="451"/>
                    </a:lnTo>
                    <a:lnTo>
                      <a:pt x="82" y="472"/>
                    </a:lnTo>
                    <a:lnTo>
                      <a:pt x="93" y="494"/>
                    </a:lnTo>
                    <a:lnTo>
                      <a:pt x="105" y="515"/>
                    </a:lnTo>
                    <a:lnTo>
                      <a:pt x="119" y="535"/>
                    </a:lnTo>
                    <a:lnTo>
                      <a:pt x="132" y="556"/>
                    </a:lnTo>
                    <a:lnTo>
                      <a:pt x="147" y="576"/>
                    </a:lnTo>
                    <a:lnTo>
                      <a:pt x="161" y="596"/>
                    </a:lnTo>
                    <a:lnTo>
                      <a:pt x="177" y="615"/>
                    </a:lnTo>
                    <a:lnTo>
                      <a:pt x="193" y="636"/>
                    </a:lnTo>
                    <a:lnTo>
                      <a:pt x="211" y="655"/>
                    </a:lnTo>
                    <a:lnTo>
                      <a:pt x="229" y="674"/>
                    </a:lnTo>
                    <a:lnTo>
                      <a:pt x="247" y="691"/>
                    </a:lnTo>
                    <a:lnTo>
                      <a:pt x="267" y="710"/>
                    </a:lnTo>
                    <a:lnTo>
                      <a:pt x="265" y="697"/>
                    </a:lnTo>
                    <a:lnTo>
                      <a:pt x="263" y="685"/>
                    </a:lnTo>
                    <a:lnTo>
                      <a:pt x="321" y="732"/>
                    </a:lnTo>
                    <a:lnTo>
                      <a:pt x="386" y="777"/>
                    </a:lnTo>
                    <a:lnTo>
                      <a:pt x="456" y="821"/>
                    </a:lnTo>
                    <a:lnTo>
                      <a:pt x="532" y="863"/>
                    </a:lnTo>
                    <a:lnTo>
                      <a:pt x="612" y="903"/>
                    </a:lnTo>
                    <a:lnTo>
                      <a:pt x="700" y="941"/>
                    </a:lnTo>
                    <a:lnTo>
                      <a:pt x="792" y="975"/>
                    </a:lnTo>
                    <a:lnTo>
                      <a:pt x="889" y="1010"/>
                    </a:lnTo>
                    <a:lnTo>
                      <a:pt x="993" y="1041"/>
                    </a:lnTo>
                    <a:lnTo>
                      <a:pt x="1102" y="1071"/>
                    </a:lnTo>
                    <a:lnTo>
                      <a:pt x="1215" y="1099"/>
                    </a:lnTo>
                    <a:lnTo>
                      <a:pt x="1334" y="1126"/>
                    </a:lnTo>
                    <a:lnTo>
                      <a:pt x="1457" y="1152"/>
                    </a:lnTo>
                    <a:lnTo>
                      <a:pt x="1587" y="1174"/>
                    </a:lnTo>
                    <a:lnTo>
                      <a:pt x="1721" y="1196"/>
                    </a:lnTo>
                    <a:lnTo>
                      <a:pt x="1859" y="1217"/>
                    </a:lnTo>
                    <a:lnTo>
                      <a:pt x="2003" y="1236"/>
                    </a:lnTo>
                    <a:lnTo>
                      <a:pt x="2152" y="1252"/>
                    </a:lnTo>
                    <a:lnTo>
                      <a:pt x="2305" y="1269"/>
                    </a:lnTo>
                    <a:lnTo>
                      <a:pt x="2462" y="1284"/>
                    </a:lnTo>
                    <a:lnTo>
                      <a:pt x="2626" y="1297"/>
                    </a:lnTo>
                    <a:lnTo>
                      <a:pt x="2792" y="1309"/>
                    </a:lnTo>
                    <a:lnTo>
                      <a:pt x="2964" y="1319"/>
                    </a:lnTo>
                    <a:lnTo>
                      <a:pt x="3141" y="1329"/>
                    </a:lnTo>
                    <a:lnTo>
                      <a:pt x="3320" y="1338"/>
                    </a:lnTo>
                    <a:lnTo>
                      <a:pt x="3506" y="1346"/>
                    </a:lnTo>
                    <a:lnTo>
                      <a:pt x="3695" y="1353"/>
                    </a:lnTo>
                    <a:lnTo>
                      <a:pt x="3888" y="1358"/>
                    </a:lnTo>
                    <a:lnTo>
                      <a:pt x="4086" y="1363"/>
                    </a:lnTo>
                    <a:lnTo>
                      <a:pt x="4288" y="1366"/>
                    </a:lnTo>
                    <a:lnTo>
                      <a:pt x="4494" y="1370"/>
                    </a:lnTo>
                    <a:lnTo>
                      <a:pt x="4704" y="1372"/>
                    </a:lnTo>
                    <a:lnTo>
                      <a:pt x="4704" y="652"/>
                    </a:lnTo>
                    <a:lnTo>
                      <a:pt x="4661" y="653"/>
                    </a:lnTo>
                    <a:lnTo>
                      <a:pt x="4604" y="653"/>
                    </a:lnTo>
                    <a:lnTo>
                      <a:pt x="4533" y="653"/>
                    </a:lnTo>
                    <a:lnTo>
                      <a:pt x="4447" y="652"/>
                    </a:lnTo>
                    <a:lnTo>
                      <a:pt x="4347" y="651"/>
                    </a:lnTo>
                    <a:lnTo>
                      <a:pt x="4237" y="649"/>
                    </a:lnTo>
                    <a:lnTo>
                      <a:pt x="4114" y="646"/>
                    </a:lnTo>
                    <a:lnTo>
                      <a:pt x="3982" y="641"/>
                    </a:lnTo>
                    <a:lnTo>
                      <a:pt x="3839" y="636"/>
                    </a:lnTo>
                    <a:lnTo>
                      <a:pt x="3688" y="629"/>
                    </a:lnTo>
                    <a:lnTo>
                      <a:pt x="3529" y="621"/>
                    </a:lnTo>
                    <a:lnTo>
                      <a:pt x="3364" y="612"/>
                    </a:lnTo>
                    <a:lnTo>
                      <a:pt x="3193" y="601"/>
                    </a:lnTo>
                    <a:lnTo>
                      <a:pt x="3017" y="589"/>
                    </a:lnTo>
                    <a:lnTo>
                      <a:pt x="2837" y="575"/>
                    </a:lnTo>
                    <a:lnTo>
                      <a:pt x="2652" y="560"/>
                    </a:lnTo>
                    <a:lnTo>
                      <a:pt x="2467" y="542"/>
                    </a:lnTo>
                    <a:lnTo>
                      <a:pt x="2279" y="523"/>
                    </a:lnTo>
                    <a:lnTo>
                      <a:pt x="2092" y="501"/>
                    </a:lnTo>
                    <a:lnTo>
                      <a:pt x="1904" y="478"/>
                    </a:lnTo>
                    <a:lnTo>
                      <a:pt x="1718" y="452"/>
                    </a:lnTo>
                    <a:lnTo>
                      <a:pt x="1534" y="424"/>
                    </a:lnTo>
                    <a:lnTo>
                      <a:pt x="1353" y="394"/>
                    </a:lnTo>
                    <a:lnTo>
                      <a:pt x="1177" y="361"/>
                    </a:lnTo>
                    <a:lnTo>
                      <a:pt x="1005" y="326"/>
                    </a:lnTo>
                    <a:lnTo>
                      <a:pt x="838" y="288"/>
                    </a:lnTo>
                    <a:lnTo>
                      <a:pt x="678" y="247"/>
                    </a:lnTo>
                    <a:lnTo>
                      <a:pt x="526" y="203"/>
                    </a:lnTo>
                    <a:lnTo>
                      <a:pt x="382" y="157"/>
                    </a:lnTo>
                    <a:lnTo>
                      <a:pt x="248" y="108"/>
                    </a:lnTo>
                    <a:lnTo>
                      <a:pt x="124" y="56"/>
                    </a:lnTo>
                    <a:lnTo>
                      <a:pt x="10" y="0"/>
                    </a:lnTo>
                    <a:close/>
                  </a:path>
                </a:pathLst>
              </a:custGeom>
              <a:solidFill>
                <a:srgbClr val="0054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57" name="Freeform 17"/>
              <p:cNvSpPr>
                <a:spLocks noChangeArrowheads="1"/>
              </p:cNvSpPr>
              <p:nvPr/>
            </p:nvSpPr>
            <p:spPr bwMode="auto">
              <a:xfrm>
                <a:off x="520700" y="1067227"/>
                <a:ext cx="293183" cy="110522"/>
              </a:xfrm>
              <a:custGeom>
                <a:avLst/>
                <a:gdLst>
                  <a:gd name="T0" fmla="*/ 2147483647 w 4439"/>
                  <a:gd name="T1" fmla="*/ 2147483647 h 1674"/>
                  <a:gd name="T2" fmla="*/ 2147483647 w 4439"/>
                  <a:gd name="T3" fmla="*/ 2147483647 h 1674"/>
                  <a:gd name="T4" fmla="*/ 2147483647 w 4439"/>
                  <a:gd name="T5" fmla="*/ 2147483647 h 1674"/>
                  <a:gd name="T6" fmla="*/ 2147483647 w 4439"/>
                  <a:gd name="T7" fmla="*/ 2147483647 h 1674"/>
                  <a:gd name="T8" fmla="*/ 2147483647 w 4439"/>
                  <a:gd name="T9" fmla="*/ 2147483647 h 1674"/>
                  <a:gd name="T10" fmla="*/ 2147483647 w 4439"/>
                  <a:gd name="T11" fmla="*/ 2147483647 h 1674"/>
                  <a:gd name="T12" fmla="*/ 2147483647 w 4439"/>
                  <a:gd name="T13" fmla="*/ 2147483647 h 1674"/>
                  <a:gd name="T14" fmla="*/ 2147483647 w 4439"/>
                  <a:gd name="T15" fmla="*/ 2147483647 h 1674"/>
                  <a:gd name="T16" fmla="*/ 2147483647 w 4439"/>
                  <a:gd name="T17" fmla="*/ 2147483647 h 1674"/>
                  <a:gd name="T18" fmla="*/ 2147483647 w 4439"/>
                  <a:gd name="T19" fmla="*/ 2147483647 h 1674"/>
                  <a:gd name="T20" fmla="*/ 2147483647 w 4439"/>
                  <a:gd name="T21" fmla="*/ 2147483647 h 1674"/>
                  <a:gd name="T22" fmla="*/ 2147483647 w 4439"/>
                  <a:gd name="T23" fmla="*/ 2147483647 h 1674"/>
                  <a:gd name="T24" fmla="*/ 2147483647 w 4439"/>
                  <a:gd name="T25" fmla="*/ 2147483647 h 1674"/>
                  <a:gd name="T26" fmla="*/ 2147483647 w 4439"/>
                  <a:gd name="T27" fmla="*/ 2147483647 h 1674"/>
                  <a:gd name="T28" fmla="*/ 2147483647 w 4439"/>
                  <a:gd name="T29" fmla="*/ 2147483647 h 1674"/>
                  <a:gd name="T30" fmla="*/ 2147483647 w 4439"/>
                  <a:gd name="T31" fmla="*/ 2147483647 h 1674"/>
                  <a:gd name="T32" fmla="*/ 0 w 4439"/>
                  <a:gd name="T33" fmla="*/ 2147483647 h 1674"/>
                  <a:gd name="T34" fmla="*/ 2147483647 w 4439"/>
                  <a:gd name="T35" fmla="*/ 2147483647 h 1674"/>
                  <a:gd name="T36" fmla="*/ 2147483647 w 4439"/>
                  <a:gd name="T37" fmla="*/ 2147483647 h 1674"/>
                  <a:gd name="T38" fmla="*/ 2147483647 w 4439"/>
                  <a:gd name="T39" fmla="*/ 2147483647 h 1674"/>
                  <a:gd name="T40" fmla="*/ 2147483647 w 4439"/>
                  <a:gd name="T41" fmla="*/ 2147483647 h 1674"/>
                  <a:gd name="T42" fmla="*/ 2147483647 w 4439"/>
                  <a:gd name="T43" fmla="*/ 2147483647 h 1674"/>
                  <a:gd name="T44" fmla="*/ 2147483647 w 4439"/>
                  <a:gd name="T45" fmla="*/ 2147483647 h 1674"/>
                  <a:gd name="T46" fmla="*/ 2147483647 w 4439"/>
                  <a:gd name="T47" fmla="*/ 2147483647 h 1674"/>
                  <a:gd name="T48" fmla="*/ 2147483647 w 4439"/>
                  <a:gd name="T49" fmla="*/ 2147483647 h 1674"/>
                  <a:gd name="T50" fmla="*/ 2147483647 w 4439"/>
                  <a:gd name="T51" fmla="*/ 2147483647 h 1674"/>
                  <a:gd name="T52" fmla="*/ 2147483647 w 4439"/>
                  <a:gd name="T53" fmla="*/ 2147483647 h 1674"/>
                  <a:gd name="T54" fmla="*/ 2147483647 w 4439"/>
                  <a:gd name="T55" fmla="*/ 2147483647 h 1674"/>
                  <a:gd name="T56" fmla="*/ 2147483647 w 4439"/>
                  <a:gd name="T57" fmla="*/ 2147483647 h 1674"/>
                  <a:gd name="T58" fmla="*/ 2147483647 w 4439"/>
                  <a:gd name="T59" fmla="*/ 2147483647 h 1674"/>
                  <a:gd name="T60" fmla="*/ 2147483647 w 4439"/>
                  <a:gd name="T61" fmla="*/ 2147483647 h 1674"/>
                  <a:gd name="T62" fmla="*/ 2147483647 w 4439"/>
                  <a:gd name="T63" fmla="*/ 2147483647 h 1674"/>
                  <a:gd name="T64" fmla="*/ 2147483647 w 4439"/>
                  <a:gd name="T65" fmla="*/ 0 h 16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39"/>
                  <a:gd name="T100" fmla="*/ 0 h 1674"/>
                  <a:gd name="T101" fmla="*/ 4439 w 4439"/>
                  <a:gd name="T102" fmla="*/ 1674 h 16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39" h="1674">
                    <a:moveTo>
                      <a:pt x="4439" y="0"/>
                    </a:moveTo>
                    <a:lnTo>
                      <a:pt x="4418" y="119"/>
                    </a:lnTo>
                    <a:lnTo>
                      <a:pt x="4388" y="233"/>
                    </a:lnTo>
                    <a:lnTo>
                      <a:pt x="4349" y="343"/>
                    </a:lnTo>
                    <a:lnTo>
                      <a:pt x="4303" y="447"/>
                    </a:lnTo>
                    <a:lnTo>
                      <a:pt x="4248" y="546"/>
                    </a:lnTo>
                    <a:lnTo>
                      <a:pt x="4186" y="640"/>
                    </a:lnTo>
                    <a:lnTo>
                      <a:pt x="4114" y="729"/>
                    </a:lnTo>
                    <a:lnTo>
                      <a:pt x="4036" y="814"/>
                    </a:lnTo>
                    <a:lnTo>
                      <a:pt x="3950" y="894"/>
                    </a:lnTo>
                    <a:lnTo>
                      <a:pt x="3856" y="970"/>
                    </a:lnTo>
                    <a:lnTo>
                      <a:pt x="3754" y="1041"/>
                    </a:lnTo>
                    <a:lnTo>
                      <a:pt x="3645" y="1108"/>
                    </a:lnTo>
                    <a:lnTo>
                      <a:pt x="3528" y="1171"/>
                    </a:lnTo>
                    <a:lnTo>
                      <a:pt x="3404" y="1229"/>
                    </a:lnTo>
                    <a:lnTo>
                      <a:pt x="3273" y="1282"/>
                    </a:lnTo>
                    <a:lnTo>
                      <a:pt x="3134" y="1333"/>
                    </a:lnTo>
                    <a:lnTo>
                      <a:pt x="2988" y="1380"/>
                    </a:lnTo>
                    <a:lnTo>
                      <a:pt x="2835" y="1422"/>
                    </a:lnTo>
                    <a:lnTo>
                      <a:pt x="2675" y="1461"/>
                    </a:lnTo>
                    <a:lnTo>
                      <a:pt x="2509" y="1497"/>
                    </a:lnTo>
                    <a:lnTo>
                      <a:pt x="2336" y="1528"/>
                    </a:lnTo>
                    <a:lnTo>
                      <a:pt x="2155" y="1557"/>
                    </a:lnTo>
                    <a:lnTo>
                      <a:pt x="1968" y="1582"/>
                    </a:lnTo>
                    <a:lnTo>
                      <a:pt x="1775" y="1604"/>
                    </a:lnTo>
                    <a:lnTo>
                      <a:pt x="1575" y="1622"/>
                    </a:lnTo>
                    <a:lnTo>
                      <a:pt x="1368" y="1638"/>
                    </a:lnTo>
                    <a:lnTo>
                      <a:pt x="1156" y="1651"/>
                    </a:lnTo>
                    <a:lnTo>
                      <a:pt x="937" y="1660"/>
                    </a:lnTo>
                    <a:lnTo>
                      <a:pt x="711" y="1668"/>
                    </a:lnTo>
                    <a:lnTo>
                      <a:pt x="480" y="1671"/>
                    </a:lnTo>
                    <a:lnTo>
                      <a:pt x="242" y="1674"/>
                    </a:lnTo>
                    <a:lnTo>
                      <a:pt x="0" y="1672"/>
                    </a:lnTo>
                    <a:lnTo>
                      <a:pt x="0" y="687"/>
                    </a:lnTo>
                    <a:lnTo>
                      <a:pt x="208" y="685"/>
                    </a:lnTo>
                    <a:lnTo>
                      <a:pt x="414" y="681"/>
                    </a:lnTo>
                    <a:lnTo>
                      <a:pt x="616" y="678"/>
                    </a:lnTo>
                    <a:lnTo>
                      <a:pt x="814" y="673"/>
                    </a:lnTo>
                    <a:lnTo>
                      <a:pt x="1007" y="668"/>
                    </a:lnTo>
                    <a:lnTo>
                      <a:pt x="1196" y="661"/>
                    </a:lnTo>
                    <a:lnTo>
                      <a:pt x="1382" y="653"/>
                    </a:lnTo>
                    <a:lnTo>
                      <a:pt x="1561" y="644"/>
                    </a:lnTo>
                    <a:lnTo>
                      <a:pt x="1738" y="634"/>
                    </a:lnTo>
                    <a:lnTo>
                      <a:pt x="1910" y="624"/>
                    </a:lnTo>
                    <a:lnTo>
                      <a:pt x="2076" y="612"/>
                    </a:lnTo>
                    <a:lnTo>
                      <a:pt x="2240" y="599"/>
                    </a:lnTo>
                    <a:lnTo>
                      <a:pt x="2397" y="584"/>
                    </a:lnTo>
                    <a:lnTo>
                      <a:pt x="2550" y="567"/>
                    </a:lnTo>
                    <a:lnTo>
                      <a:pt x="2699" y="551"/>
                    </a:lnTo>
                    <a:lnTo>
                      <a:pt x="2843" y="532"/>
                    </a:lnTo>
                    <a:lnTo>
                      <a:pt x="2981" y="511"/>
                    </a:lnTo>
                    <a:lnTo>
                      <a:pt x="3115" y="489"/>
                    </a:lnTo>
                    <a:lnTo>
                      <a:pt x="3245" y="467"/>
                    </a:lnTo>
                    <a:lnTo>
                      <a:pt x="3368" y="441"/>
                    </a:lnTo>
                    <a:lnTo>
                      <a:pt x="3487" y="414"/>
                    </a:lnTo>
                    <a:lnTo>
                      <a:pt x="3600" y="386"/>
                    </a:lnTo>
                    <a:lnTo>
                      <a:pt x="3709" y="356"/>
                    </a:lnTo>
                    <a:lnTo>
                      <a:pt x="3813" y="325"/>
                    </a:lnTo>
                    <a:lnTo>
                      <a:pt x="3910" y="290"/>
                    </a:lnTo>
                    <a:lnTo>
                      <a:pt x="4002" y="256"/>
                    </a:lnTo>
                    <a:lnTo>
                      <a:pt x="4090" y="218"/>
                    </a:lnTo>
                    <a:lnTo>
                      <a:pt x="4170" y="178"/>
                    </a:lnTo>
                    <a:lnTo>
                      <a:pt x="4246" y="136"/>
                    </a:lnTo>
                    <a:lnTo>
                      <a:pt x="4316" y="92"/>
                    </a:lnTo>
                    <a:lnTo>
                      <a:pt x="4381" y="47"/>
                    </a:lnTo>
                    <a:lnTo>
                      <a:pt x="4439" y="0"/>
                    </a:lnTo>
                    <a:close/>
                  </a:path>
                </a:pathLst>
              </a:custGeom>
              <a:solidFill>
                <a:srgbClr val="005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58" name="Freeform 18"/>
              <p:cNvSpPr>
                <a:spLocks noChangeArrowheads="1"/>
              </p:cNvSpPr>
              <p:nvPr/>
            </p:nvSpPr>
            <p:spPr bwMode="auto">
              <a:xfrm>
                <a:off x="520700" y="1024290"/>
                <a:ext cx="310755" cy="90637"/>
              </a:xfrm>
              <a:custGeom>
                <a:avLst/>
                <a:gdLst>
                  <a:gd name="T0" fmla="*/ 2147483647 w 4702"/>
                  <a:gd name="T1" fmla="*/ 2147483647 h 1372"/>
                  <a:gd name="T2" fmla="*/ 2147483647 w 4702"/>
                  <a:gd name="T3" fmla="*/ 2147483647 h 1372"/>
                  <a:gd name="T4" fmla="*/ 2147483647 w 4702"/>
                  <a:gd name="T5" fmla="*/ 2147483647 h 1372"/>
                  <a:gd name="T6" fmla="*/ 2147483647 w 4702"/>
                  <a:gd name="T7" fmla="*/ 2147483647 h 1372"/>
                  <a:gd name="T8" fmla="*/ 2147483647 w 4702"/>
                  <a:gd name="T9" fmla="*/ 2147483647 h 1372"/>
                  <a:gd name="T10" fmla="*/ 2147483647 w 4702"/>
                  <a:gd name="T11" fmla="*/ 2147483647 h 1372"/>
                  <a:gd name="T12" fmla="*/ 2147483647 w 4702"/>
                  <a:gd name="T13" fmla="*/ 2147483647 h 1372"/>
                  <a:gd name="T14" fmla="*/ 2147483647 w 4702"/>
                  <a:gd name="T15" fmla="*/ 2147483647 h 1372"/>
                  <a:gd name="T16" fmla="*/ 2147483647 w 4702"/>
                  <a:gd name="T17" fmla="*/ 2147483647 h 1372"/>
                  <a:gd name="T18" fmla="*/ 2147483647 w 4702"/>
                  <a:gd name="T19" fmla="*/ 2147483647 h 1372"/>
                  <a:gd name="T20" fmla="*/ 2147483647 w 4702"/>
                  <a:gd name="T21" fmla="*/ 2147483647 h 1372"/>
                  <a:gd name="T22" fmla="*/ 2147483647 w 4702"/>
                  <a:gd name="T23" fmla="*/ 2147483647 h 1372"/>
                  <a:gd name="T24" fmla="*/ 2147483647 w 4702"/>
                  <a:gd name="T25" fmla="*/ 2147483647 h 1372"/>
                  <a:gd name="T26" fmla="*/ 2147483647 w 4702"/>
                  <a:gd name="T27" fmla="*/ 2147483647 h 1372"/>
                  <a:gd name="T28" fmla="*/ 2147483647 w 4702"/>
                  <a:gd name="T29" fmla="*/ 2147483647 h 1372"/>
                  <a:gd name="T30" fmla="*/ 2147483647 w 4702"/>
                  <a:gd name="T31" fmla="*/ 2147483647 h 1372"/>
                  <a:gd name="T32" fmla="*/ 2147483647 w 4702"/>
                  <a:gd name="T33" fmla="*/ 2147483647 h 1372"/>
                  <a:gd name="T34" fmla="*/ 2147483647 w 4702"/>
                  <a:gd name="T35" fmla="*/ 2147483647 h 1372"/>
                  <a:gd name="T36" fmla="*/ 2147483647 w 4702"/>
                  <a:gd name="T37" fmla="*/ 2147483647 h 1372"/>
                  <a:gd name="T38" fmla="*/ 2147483647 w 4702"/>
                  <a:gd name="T39" fmla="*/ 2147483647 h 1372"/>
                  <a:gd name="T40" fmla="*/ 2147483647 w 4702"/>
                  <a:gd name="T41" fmla="*/ 2147483647 h 1372"/>
                  <a:gd name="T42" fmla="*/ 2147483647 w 4702"/>
                  <a:gd name="T43" fmla="*/ 2147483647 h 1372"/>
                  <a:gd name="T44" fmla="*/ 2147483647 w 4702"/>
                  <a:gd name="T45" fmla="*/ 2147483647 h 1372"/>
                  <a:gd name="T46" fmla="*/ 2147483647 w 4702"/>
                  <a:gd name="T47" fmla="*/ 2147483647 h 1372"/>
                  <a:gd name="T48" fmla="*/ 2147483647 w 4702"/>
                  <a:gd name="T49" fmla="*/ 2147483647 h 1372"/>
                  <a:gd name="T50" fmla="*/ 2147483647 w 4702"/>
                  <a:gd name="T51" fmla="*/ 2147483647 h 1372"/>
                  <a:gd name="T52" fmla="*/ 2147483647 w 4702"/>
                  <a:gd name="T53" fmla="*/ 2147483647 h 1372"/>
                  <a:gd name="T54" fmla="*/ 2147483647 w 4702"/>
                  <a:gd name="T55" fmla="*/ 2147483647 h 1372"/>
                  <a:gd name="T56" fmla="*/ 2147483647 w 4702"/>
                  <a:gd name="T57" fmla="*/ 2147483647 h 1372"/>
                  <a:gd name="T58" fmla="*/ 2147483647 w 4702"/>
                  <a:gd name="T59" fmla="*/ 2147483647 h 1372"/>
                  <a:gd name="T60" fmla="*/ 2147483647 w 4702"/>
                  <a:gd name="T61" fmla="*/ 2147483647 h 1372"/>
                  <a:gd name="T62" fmla="*/ 2147483647 w 4702"/>
                  <a:gd name="T63" fmla="*/ 2147483647 h 1372"/>
                  <a:gd name="T64" fmla="*/ 2147483647 w 4702"/>
                  <a:gd name="T65" fmla="*/ 2147483647 h 1372"/>
                  <a:gd name="T66" fmla="*/ 0 w 4702"/>
                  <a:gd name="T67" fmla="*/ 2147483647 h 1372"/>
                  <a:gd name="T68" fmla="*/ 2147483647 w 4702"/>
                  <a:gd name="T69" fmla="*/ 2147483647 h 1372"/>
                  <a:gd name="T70" fmla="*/ 2147483647 w 4702"/>
                  <a:gd name="T71" fmla="*/ 2147483647 h 1372"/>
                  <a:gd name="T72" fmla="*/ 2147483647 w 4702"/>
                  <a:gd name="T73" fmla="*/ 2147483647 h 1372"/>
                  <a:gd name="T74" fmla="*/ 2147483647 w 4702"/>
                  <a:gd name="T75" fmla="*/ 2147483647 h 1372"/>
                  <a:gd name="T76" fmla="*/ 2147483647 w 4702"/>
                  <a:gd name="T77" fmla="*/ 2147483647 h 1372"/>
                  <a:gd name="T78" fmla="*/ 2147483647 w 4702"/>
                  <a:gd name="T79" fmla="*/ 2147483647 h 1372"/>
                  <a:gd name="T80" fmla="*/ 2147483647 w 4702"/>
                  <a:gd name="T81" fmla="*/ 2147483647 h 1372"/>
                  <a:gd name="T82" fmla="*/ 2147483647 w 4702"/>
                  <a:gd name="T83" fmla="*/ 2147483647 h 1372"/>
                  <a:gd name="T84" fmla="*/ 2147483647 w 4702"/>
                  <a:gd name="T85" fmla="*/ 2147483647 h 1372"/>
                  <a:gd name="T86" fmla="*/ 2147483647 w 4702"/>
                  <a:gd name="T87" fmla="*/ 2147483647 h 1372"/>
                  <a:gd name="T88" fmla="*/ 2147483647 w 4702"/>
                  <a:gd name="T89" fmla="*/ 2147483647 h 1372"/>
                  <a:gd name="T90" fmla="*/ 2147483647 w 4702"/>
                  <a:gd name="T91" fmla="*/ 2147483647 h 1372"/>
                  <a:gd name="T92" fmla="*/ 2147483647 w 4702"/>
                  <a:gd name="T93" fmla="*/ 2147483647 h 1372"/>
                  <a:gd name="T94" fmla="*/ 2147483647 w 4702"/>
                  <a:gd name="T95" fmla="*/ 2147483647 h 1372"/>
                  <a:gd name="T96" fmla="*/ 2147483647 w 4702"/>
                  <a:gd name="T97" fmla="*/ 2147483647 h 1372"/>
                  <a:gd name="T98" fmla="*/ 2147483647 w 4702"/>
                  <a:gd name="T99" fmla="*/ 0 h 137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702"/>
                  <a:gd name="T151" fmla="*/ 0 h 1372"/>
                  <a:gd name="T152" fmla="*/ 4702 w 4702"/>
                  <a:gd name="T153" fmla="*/ 1372 h 137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702" h="1372">
                    <a:moveTo>
                      <a:pt x="4692" y="0"/>
                    </a:moveTo>
                    <a:lnTo>
                      <a:pt x="4695" y="27"/>
                    </a:lnTo>
                    <a:lnTo>
                      <a:pt x="4698" y="52"/>
                    </a:lnTo>
                    <a:lnTo>
                      <a:pt x="4701" y="77"/>
                    </a:lnTo>
                    <a:lnTo>
                      <a:pt x="4702" y="103"/>
                    </a:lnTo>
                    <a:lnTo>
                      <a:pt x="4702" y="127"/>
                    </a:lnTo>
                    <a:lnTo>
                      <a:pt x="4702" y="152"/>
                    </a:lnTo>
                    <a:lnTo>
                      <a:pt x="4701" y="176"/>
                    </a:lnTo>
                    <a:lnTo>
                      <a:pt x="4700" y="201"/>
                    </a:lnTo>
                    <a:lnTo>
                      <a:pt x="4697" y="225"/>
                    </a:lnTo>
                    <a:lnTo>
                      <a:pt x="4694" y="249"/>
                    </a:lnTo>
                    <a:lnTo>
                      <a:pt x="4690" y="272"/>
                    </a:lnTo>
                    <a:lnTo>
                      <a:pt x="4685" y="296"/>
                    </a:lnTo>
                    <a:lnTo>
                      <a:pt x="4679" y="318"/>
                    </a:lnTo>
                    <a:lnTo>
                      <a:pt x="4673" y="342"/>
                    </a:lnTo>
                    <a:lnTo>
                      <a:pt x="4666" y="364"/>
                    </a:lnTo>
                    <a:lnTo>
                      <a:pt x="4658" y="386"/>
                    </a:lnTo>
                    <a:lnTo>
                      <a:pt x="4650" y="409"/>
                    </a:lnTo>
                    <a:lnTo>
                      <a:pt x="4640" y="430"/>
                    </a:lnTo>
                    <a:lnTo>
                      <a:pt x="4630" y="451"/>
                    </a:lnTo>
                    <a:lnTo>
                      <a:pt x="4620" y="472"/>
                    </a:lnTo>
                    <a:lnTo>
                      <a:pt x="4609" y="494"/>
                    </a:lnTo>
                    <a:lnTo>
                      <a:pt x="4597" y="515"/>
                    </a:lnTo>
                    <a:lnTo>
                      <a:pt x="4583" y="535"/>
                    </a:lnTo>
                    <a:lnTo>
                      <a:pt x="4570" y="556"/>
                    </a:lnTo>
                    <a:lnTo>
                      <a:pt x="4555" y="576"/>
                    </a:lnTo>
                    <a:lnTo>
                      <a:pt x="4541" y="596"/>
                    </a:lnTo>
                    <a:lnTo>
                      <a:pt x="4525" y="615"/>
                    </a:lnTo>
                    <a:lnTo>
                      <a:pt x="4509" y="636"/>
                    </a:lnTo>
                    <a:lnTo>
                      <a:pt x="4491" y="655"/>
                    </a:lnTo>
                    <a:lnTo>
                      <a:pt x="4473" y="674"/>
                    </a:lnTo>
                    <a:lnTo>
                      <a:pt x="4455" y="691"/>
                    </a:lnTo>
                    <a:lnTo>
                      <a:pt x="4435" y="710"/>
                    </a:lnTo>
                    <a:lnTo>
                      <a:pt x="4437" y="697"/>
                    </a:lnTo>
                    <a:lnTo>
                      <a:pt x="4439" y="685"/>
                    </a:lnTo>
                    <a:lnTo>
                      <a:pt x="4381" y="732"/>
                    </a:lnTo>
                    <a:lnTo>
                      <a:pt x="4316" y="777"/>
                    </a:lnTo>
                    <a:lnTo>
                      <a:pt x="4246" y="821"/>
                    </a:lnTo>
                    <a:lnTo>
                      <a:pt x="4170" y="863"/>
                    </a:lnTo>
                    <a:lnTo>
                      <a:pt x="4090" y="903"/>
                    </a:lnTo>
                    <a:lnTo>
                      <a:pt x="4002" y="941"/>
                    </a:lnTo>
                    <a:lnTo>
                      <a:pt x="3910" y="975"/>
                    </a:lnTo>
                    <a:lnTo>
                      <a:pt x="3813" y="1010"/>
                    </a:lnTo>
                    <a:lnTo>
                      <a:pt x="3709" y="1041"/>
                    </a:lnTo>
                    <a:lnTo>
                      <a:pt x="3600" y="1071"/>
                    </a:lnTo>
                    <a:lnTo>
                      <a:pt x="3487" y="1099"/>
                    </a:lnTo>
                    <a:lnTo>
                      <a:pt x="3368" y="1126"/>
                    </a:lnTo>
                    <a:lnTo>
                      <a:pt x="3245" y="1152"/>
                    </a:lnTo>
                    <a:lnTo>
                      <a:pt x="3115" y="1174"/>
                    </a:lnTo>
                    <a:lnTo>
                      <a:pt x="2981" y="1196"/>
                    </a:lnTo>
                    <a:lnTo>
                      <a:pt x="2843" y="1217"/>
                    </a:lnTo>
                    <a:lnTo>
                      <a:pt x="2699" y="1236"/>
                    </a:lnTo>
                    <a:lnTo>
                      <a:pt x="2550" y="1252"/>
                    </a:lnTo>
                    <a:lnTo>
                      <a:pt x="2397" y="1269"/>
                    </a:lnTo>
                    <a:lnTo>
                      <a:pt x="2240" y="1284"/>
                    </a:lnTo>
                    <a:lnTo>
                      <a:pt x="2076" y="1297"/>
                    </a:lnTo>
                    <a:lnTo>
                      <a:pt x="1910" y="1309"/>
                    </a:lnTo>
                    <a:lnTo>
                      <a:pt x="1738" y="1319"/>
                    </a:lnTo>
                    <a:lnTo>
                      <a:pt x="1561" y="1329"/>
                    </a:lnTo>
                    <a:lnTo>
                      <a:pt x="1382" y="1338"/>
                    </a:lnTo>
                    <a:lnTo>
                      <a:pt x="1196" y="1346"/>
                    </a:lnTo>
                    <a:lnTo>
                      <a:pt x="1007" y="1353"/>
                    </a:lnTo>
                    <a:lnTo>
                      <a:pt x="814" y="1358"/>
                    </a:lnTo>
                    <a:lnTo>
                      <a:pt x="616" y="1363"/>
                    </a:lnTo>
                    <a:lnTo>
                      <a:pt x="414" y="1366"/>
                    </a:lnTo>
                    <a:lnTo>
                      <a:pt x="208" y="1370"/>
                    </a:lnTo>
                    <a:lnTo>
                      <a:pt x="0" y="1372"/>
                    </a:lnTo>
                    <a:lnTo>
                      <a:pt x="0" y="652"/>
                    </a:lnTo>
                    <a:lnTo>
                      <a:pt x="41" y="653"/>
                    </a:lnTo>
                    <a:lnTo>
                      <a:pt x="98" y="653"/>
                    </a:lnTo>
                    <a:lnTo>
                      <a:pt x="169" y="653"/>
                    </a:lnTo>
                    <a:lnTo>
                      <a:pt x="255" y="652"/>
                    </a:lnTo>
                    <a:lnTo>
                      <a:pt x="355" y="651"/>
                    </a:lnTo>
                    <a:lnTo>
                      <a:pt x="465" y="649"/>
                    </a:lnTo>
                    <a:lnTo>
                      <a:pt x="588" y="646"/>
                    </a:lnTo>
                    <a:lnTo>
                      <a:pt x="721" y="641"/>
                    </a:lnTo>
                    <a:lnTo>
                      <a:pt x="863" y="636"/>
                    </a:lnTo>
                    <a:lnTo>
                      <a:pt x="1014" y="629"/>
                    </a:lnTo>
                    <a:lnTo>
                      <a:pt x="1173" y="621"/>
                    </a:lnTo>
                    <a:lnTo>
                      <a:pt x="1338" y="612"/>
                    </a:lnTo>
                    <a:lnTo>
                      <a:pt x="1509" y="601"/>
                    </a:lnTo>
                    <a:lnTo>
                      <a:pt x="1685" y="589"/>
                    </a:lnTo>
                    <a:lnTo>
                      <a:pt x="1865" y="575"/>
                    </a:lnTo>
                    <a:lnTo>
                      <a:pt x="2050" y="560"/>
                    </a:lnTo>
                    <a:lnTo>
                      <a:pt x="2235" y="542"/>
                    </a:lnTo>
                    <a:lnTo>
                      <a:pt x="2423" y="523"/>
                    </a:lnTo>
                    <a:lnTo>
                      <a:pt x="2610" y="501"/>
                    </a:lnTo>
                    <a:lnTo>
                      <a:pt x="2798" y="478"/>
                    </a:lnTo>
                    <a:lnTo>
                      <a:pt x="2984" y="452"/>
                    </a:lnTo>
                    <a:lnTo>
                      <a:pt x="3168" y="424"/>
                    </a:lnTo>
                    <a:lnTo>
                      <a:pt x="3349" y="394"/>
                    </a:lnTo>
                    <a:lnTo>
                      <a:pt x="3525" y="361"/>
                    </a:lnTo>
                    <a:lnTo>
                      <a:pt x="3697" y="326"/>
                    </a:lnTo>
                    <a:lnTo>
                      <a:pt x="3864" y="288"/>
                    </a:lnTo>
                    <a:lnTo>
                      <a:pt x="4024" y="247"/>
                    </a:lnTo>
                    <a:lnTo>
                      <a:pt x="4176" y="203"/>
                    </a:lnTo>
                    <a:lnTo>
                      <a:pt x="4320" y="157"/>
                    </a:lnTo>
                    <a:lnTo>
                      <a:pt x="4454" y="108"/>
                    </a:lnTo>
                    <a:lnTo>
                      <a:pt x="4578" y="56"/>
                    </a:lnTo>
                    <a:lnTo>
                      <a:pt x="4692" y="0"/>
                    </a:lnTo>
                    <a:close/>
                  </a:path>
                </a:pathLst>
              </a:custGeom>
              <a:solidFill>
                <a:srgbClr val="0038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59" name="Freeform 14"/>
              <p:cNvSpPr>
                <a:spLocks noChangeArrowheads="1"/>
              </p:cNvSpPr>
              <p:nvPr/>
            </p:nvSpPr>
            <p:spPr bwMode="auto">
              <a:xfrm>
                <a:off x="364860" y="435612"/>
                <a:ext cx="155840" cy="311218"/>
              </a:xfrm>
              <a:custGeom>
                <a:avLst/>
                <a:gdLst>
                  <a:gd name="T0" fmla="*/ 2147483647 w 2357"/>
                  <a:gd name="T1" fmla="*/ 2147483647 h 4712"/>
                  <a:gd name="T2" fmla="*/ 2147483647 w 2357"/>
                  <a:gd name="T3" fmla="*/ 0 h 4712"/>
                  <a:gd name="T4" fmla="*/ 2147483647 w 2357"/>
                  <a:gd name="T5" fmla="*/ 2147483647 h 4712"/>
                  <a:gd name="T6" fmla="*/ 2147483647 w 2357"/>
                  <a:gd name="T7" fmla="*/ 2147483647 h 4712"/>
                  <a:gd name="T8" fmla="*/ 2147483647 w 2357"/>
                  <a:gd name="T9" fmla="*/ 2147483647 h 4712"/>
                  <a:gd name="T10" fmla="*/ 2147483647 w 2357"/>
                  <a:gd name="T11" fmla="*/ 2147483647 h 4712"/>
                  <a:gd name="T12" fmla="*/ 2147483647 w 2357"/>
                  <a:gd name="T13" fmla="*/ 2147483647 h 4712"/>
                  <a:gd name="T14" fmla="*/ 2147483647 w 2357"/>
                  <a:gd name="T15" fmla="*/ 2147483647 h 4712"/>
                  <a:gd name="T16" fmla="*/ 2147483647 w 2357"/>
                  <a:gd name="T17" fmla="*/ 2147483647 h 4712"/>
                  <a:gd name="T18" fmla="*/ 2147483647 w 2357"/>
                  <a:gd name="T19" fmla="*/ 2147483647 h 4712"/>
                  <a:gd name="T20" fmla="*/ 2147483647 w 2357"/>
                  <a:gd name="T21" fmla="*/ 2147483647 h 4712"/>
                  <a:gd name="T22" fmla="*/ 2147483647 w 2357"/>
                  <a:gd name="T23" fmla="*/ 2147483647 h 4712"/>
                  <a:gd name="T24" fmla="*/ 2147483647 w 2357"/>
                  <a:gd name="T25" fmla="*/ 2147483647 h 4712"/>
                  <a:gd name="T26" fmla="*/ 2147483647 w 2357"/>
                  <a:gd name="T27" fmla="*/ 2147483647 h 4712"/>
                  <a:gd name="T28" fmla="*/ 2147483647 w 2357"/>
                  <a:gd name="T29" fmla="*/ 2147483647 h 4712"/>
                  <a:gd name="T30" fmla="*/ 2147483647 w 2357"/>
                  <a:gd name="T31" fmla="*/ 2147483647 h 4712"/>
                  <a:gd name="T32" fmla="*/ 2147483647 w 2357"/>
                  <a:gd name="T33" fmla="*/ 2147483647 h 4712"/>
                  <a:gd name="T34" fmla="*/ 2147483647 w 2357"/>
                  <a:gd name="T35" fmla="*/ 2147483647 h 4712"/>
                  <a:gd name="T36" fmla="*/ 2147483647 w 2357"/>
                  <a:gd name="T37" fmla="*/ 2147483647 h 4712"/>
                  <a:gd name="T38" fmla="*/ 2147483647 w 2357"/>
                  <a:gd name="T39" fmla="*/ 2147483647 h 4712"/>
                  <a:gd name="T40" fmla="*/ 2147483647 w 2357"/>
                  <a:gd name="T41" fmla="*/ 2147483647 h 4712"/>
                  <a:gd name="T42" fmla="*/ 2147483647 w 2357"/>
                  <a:gd name="T43" fmla="*/ 2147483647 h 4712"/>
                  <a:gd name="T44" fmla="*/ 2147483647 w 2357"/>
                  <a:gd name="T45" fmla="*/ 2147483647 h 4712"/>
                  <a:gd name="T46" fmla="*/ 2147483647 w 2357"/>
                  <a:gd name="T47" fmla="*/ 2147483647 h 4712"/>
                  <a:gd name="T48" fmla="*/ 2147483647 w 2357"/>
                  <a:gd name="T49" fmla="*/ 2147483647 h 4712"/>
                  <a:gd name="T50" fmla="*/ 2147483647 w 2357"/>
                  <a:gd name="T51" fmla="*/ 2147483647 h 4712"/>
                  <a:gd name="T52" fmla="*/ 2147483647 w 2357"/>
                  <a:gd name="T53" fmla="*/ 2147483647 h 4712"/>
                  <a:gd name="T54" fmla="*/ 2147483647 w 2357"/>
                  <a:gd name="T55" fmla="*/ 2147483647 h 4712"/>
                  <a:gd name="T56" fmla="*/ 2147483647 w 2357"/>
                  <a:gd name="T57" fmla="*/ 2147483647 h 4712"/>
                  <a:gd name="T58" fmla="*/ 2147483647 w 2357"/>
                  <a:gd name="T59" fmla="*/ 2147483647 h 4712"/>
                  <a:gd name="T60" fmla="*/ 2147483647 w 2357"/>
                  <a:gd name="T61" fmla="*/ 2147483647 h 4712"/>
                  <a:gd name="T62" fmla="*/ 2147483647 w 2357"/>
                  <a:gd name="T63" fmla="*/ 2147483647 h 4712"/>
                  <a:gd name="T64" fmla="*/ 2147483647 w 2357"/>
                  <a:gd name="T65" fmla="*/ 2147483647 h 4712"/>
                  <a:gd name="T66" fmla="*/ 2147483647 w 2357"/>
                  <a:gd name="T67" fmla="*/ 2147483647 h 4712"/>
                  <a:gd name="T68" fmla="*/ 2147483647 w 2357"/>
                  <a:gd name="T69" fmla="*/ 2147483647 h 4712"/>
                  <a:gd name="T70" fmla="*/ 2147483647 w 2357"/>
                  <a:gd name="T71" fmla="*/ 2147483647 h 4712"/>
                  <a:gd name="T72" fmla="*/ 2147483647 w 2357"/>
                  <a:gd name="T73" fmla="*/ 2147483647 h 4712"/>
                  <a:gd name="T74" fmla="*/ 2147483647 w 2357"/>
                  <a:gd name="T75" fmla="*/ 2147483647 h 4712"/>
                  <a:gd name="T76" fmla="*/ 2147483647 w 2357"/>
                  <a:gd name="T77" fmla="*/ 2147483647 h 4712"/>
                  <a:gd name="T78" fmla="*/ 2147483647 w 2357"/>
                  <a:gd name="T79" fmla="*/ 2147483647 h 4712"/>
                  <a:gd name="T80" fmla="*/ 2147483647 w 2357"/>
                  <a:gd name="T81" fmla="*/ 2147483647 h 4712"/>
                  <a:gd name="T82" fmla="*/ 2147483647 w 2357"/>
                  <a:gd name="T83" fmla="*/ 2147483647 h 4712"/>
                  <a:gd name="T84" fmla="*/ 2147483647 w 2357"/>
                  <a:gd name="T85" fmla="*/ 2147483647 h 4712"/>
                  <a:gd name="T86" fmla="*/ 2147483647 w 2357"/>
                  <a:gd name="T87" fmla="*/ 2147483647 h 4712"/>
                  <a:gd name="T88" fmla="*/ 2147483647 w 2357"/>
                  <a:gd name="T89" fmla="*/ 2147483647 h 4712"/>
                  <a:gd name="T90" fmla="*/ 2147483647 w 2357"/>
                  <a:gd name="T91" fmla="*/ 2147483647 h 471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357"/>
                  <a:gd name="T139" fmla="*/ 0 h 4712"/>
                  <a:gd name="T140" fmla="*/ 2357 w 2357"/>
                  <a:gd name="T141" fmla="*/ 4712 h 471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357" h="4712">
                    <a:moveTo>
                      <a:pt x="2357" y="433"/>
                    </a:moveTo>
                    <a:lnTo>
                      <a:pt x="2357" y="433"/>
                    </a:lnTo>
                    <a:lnTo>
                      <a:pt x="2357" y="0"/>
                    </a:lnTo>
                    <a:lnTo>
                      <a:pt x="2235" y="4"/>
                    </a:lnTo>
                    <a:lnTo>
                      <a:pt x="2115" y="13"/>
                    </a:lnTo>
                    <a:lnTo>
                      <a:pt x="1998" y="28"/>
                    </a:lnTo>
                    <a:lnTo>
                      <a:pt x="1883" y="48"/>
                    </a:lnTo>
                    <a:lnTo>
                      <a:pt x="1769" y="75"/>
                    </a:lnTo>
                    <a:lnTo>
                      <a:pt x="1657" y="106"/>
                    </a:lnTo>
                    <a:lnTo>
                      <a:pt x="1548" y="144"/>
                    </a:lnTo>
                    <a:lnTo>
                      <a:pt x="1440" y="186"/>
                    </a:lnTo>
                    <a:lnTo>
                      <a:pt x="1337" y="234"/>
                    </a:lnTo>
                    <a:lnTo>
                      <a:pt x="1235" y="285"/>
                    </a:lnTo>
                    <a:lnTo>
                      <a:pt x="1137" y="342"/>
                    </a:lnTo>
                    <a:lnTo>
                      <a:pt x="1041" y="404"/>
                    </a:lnTo>
                    <a:lnTo>
                      <a:pt x="948" y="470"/>
                    </a:lnTo>
                    <a:lnTo>
                      <a:pt x="860" y="540"/>
                    </a:lnTo>
                    <a:lnTo>
                      <a:pt x="774" y="614"/>
                    </a:lnTo>
                    <a:lnTo>
                      <a:pt x="692" y="692"/>
                    </a:lnTo>
                    <a:lnTo>
                      <a:pt x="614" y="773"/>
                    </a:lnTo>
                    <a:lnTo>
                      <a:pt x="540" y="859"/>
                    </a:lnTo>
                    <a:lnTo>
                      <a:pt x="470" y="949"/>
                    </a:lnTo>
                    <a:lnTo>
                      <a:pt x="404" y="1040"/>
                    </a:lnTo>
                    <a:lnTo>
                      <a:pt x="342" y="1137"/>
                    </a:lnTo>
                    <a:lnTo>
                      <a:pt x="285" y="1235"/>
                    </a:lnTo>
                    <a:lnTo>
                      <a:pt x="233" y="1337"/>
                    </a:lnTo>
                    <a:lnTo>
                      <a:pt x="186" y="1441"/>
                    </a:lnTo>
                    <a:lnTo>
                      <a:pt x="143" y="1548"/>
                    </a:lnTo>
                    <a:lnTo>
                      <a:pt x="107" y="1657"/>
                    </a:lnTo>
                    <a:lnTo>
                      <a:pt x="75" y="1769"/>
                    </a:lnTo>
                    <a:lnTo>
                      <a:pt x="48" y="1883"/>
                    </a:lnTo>
                    <a:lnTo>
                      <a:pt x="27" y="1998"/>
                    </a:lnTo>
                    <a:lnTo>
                      <a:pt x="13" y="2117"/>
                    </a:lnTo>
                    <a:lnTo>
                      <a:pt x="4" y="2236"/>
                    </a:lnTo>
                    <a:lnTo>
                      <a:pt x="0" y="2357"/>
                    </a:lnTo>
                    <a:lnTo>
                      <a:pt x="4" y="2477"/>
                    </a:lnTo>
                    <a:lnTo>
                      <a:pt x="13" y="2597"/>
                    </a:lnTo>
                    <a:lnTo>
                      <a:pt x="27" y="2714"/>
                    </a:lnTo>
                    <a:lnTo>
                      <a:pt x="48" y="2831"/>
                    </a:lnTo>
                    <a:lnTo>
                      <a:pt x="75" y="2944"/>
                    </a:lnTo>
                    <a:lnTo>
                      <a:pt x="107" y="3056"/>
                    </a:lnTo>
                    <a:lnTo>
                      <a:pt x="143" y="3166"/>
                    </a:lnTo>
                    <a:lnTo>
                      <a:pt x="186" y="3272"/>
                    </a:lnTo>
                    <a:lnTo>
                      <a:pt x="233" y="3377"/>
                    </a:lnTo>
                    <a:lnTo>
                      <a:pt x="285" y="3477"/>
                    </a:lnTo>
                    <a:lnTo>
                      <a:pt x="342" y="3577"/>
                    </a:lnTo>
                    <a:lnTo>
                      <a:pt x="404" y="3672"/>
                    </a:lnTo>
                    <a:lnTo>
                      <a:pt x="470" y="3765"/>
                    </a:lnTo>
                    <a:lnTo>
                      <a:pt x="540" y="3854"/>
                    </a:lnTo>
                    <a:lnTo>
                      <a:pt x="614" y="3939"/>
                    </a:lnTo>
                    <a:lnTo>
                      <a:pt x="692" y="4022"/>
                    </a:lnTo>
                    <a:lnTo>
                      <a:pt x="774" y="4099"/>
                    </a:lnTo>
                    <a:lnTo>
                      <a:pt x="860" y="4174"/>
                    </a:lnTo>
                    <a:lnTo>
                      <a:pt x="948" y="4244"/>
                    </a:lnTo>
                    <a:lnTo>
                      <a:pt x="1041" y="4309"/>
                    </a:lnTo>
                    <a:lnTo>
                      <a:pt x="1137" y="4370"/>
                    </a:lnTo>
                    <a:lnTo>
                      <a:pt x="1235" y="4427"/>
                    </a:lnTo>
                    <a:lnTo>
                      <a:pt x="1337" y="4480"/>
                    </a:lnTo>
                    <a:lnTo>
                      <a:pt x="1440" y="4527"/>
                    </a:lnTo>
                    <a:lnTo>
                      <a:pt x="1548" y="4569"/>
                    </a:lnTo>
                    <a:lnTo>
                      <a:pt x="1657" y="4606"/>
                    </a:lnTo>
                    <a:lnTo>
                      <a:pt x="1769" y="4638"/>
                    </a:lnTo>
                    <a:lnTo>
                      <a:pt x="1883" y="4664"/>
                    </a:lnTo>
                    <a:lnTo>
                      <a:pt x="1998" y="4685"/>
                    </a:lnTo>
                    <a:lnTo>
                      <a:pt x="2115" y="4700"/>
                    </a:lnTo>
                    <a:lnTo>
                      <a:pt x="2235" y="4710"/>
                    </a:lnTo>
                    <a:lnTo>
                      <a:pt x="2357" y="4712"/>
                    </a:lnTo>
                    <a:lnTo>
                      <a:pt x="2357" y="4281"/>
                    </a:lnTo>
                    <a:lnTo>
                      <a:pt x="2257" y="4279"/>
                    </a:lnTo>
                    <a:lnTo>
                      <a:pt x="2160" y="4271"/>
                    </a:lnTo>
                    <a:lnTo>
                      <a:pt x="2064" y="4259"/>
                    </a:lnTo>
                    <a:lnTo>
                      <a:pt x="1969" y="4242"/>
                    </a:lnTo>
                    <a:lnTo>
                      <a:pt x="1876" y="4221"/>
                    </a:lnTo>
                    <a:lnTo>
                      <a:pt x="1785" y="4194"/>
                    </a:lnTo>
                    <a:lnTo>
                      <a:pt x="1695" y="4164"/>
                    </a:lnTo>
                    <a:lnTo>
                      <a:pt x="1608" y="4129"/>
                    </a:lnTo>
                    <a:lnTo>
                      <a:pt x="1523" y="4091"/>
                    </a:lnTo>
                    <a:lnTo>
                      <a:pt x="1440" y="4048"/>
                    </a:lnTo>
                    <a:lnTo>
                      <a:pt x="1360" y="4002"/>
                    </a:lnTo>
                    <a:lnTo>
                      <a:pt x="1282" y="3951"/>
                    </a:lnTo>
                    <a:lnTo>
                      <a:pt x="1206" y="3898"/>
                    </a:lnTo>
                    <a:lnTo>
                      <a:pt x="1133" y="3841"/>
                    </a:lnTo>
                    <a:lnTo>
                      <a:pt x="1064" y="3780"/>
                    </a:lnTo>
                    <a:lnTo>
                      <a:pt x="997" y="3717"/>
                    </a:lnTo>
                    <a:lnTo>
                      <a:pt x="933" y="3650"/>
                    </a:lnTo>
                    <a:lnTo>
                      <a:pt x="872" y="3579"/>
                    </a:lnTo>
                    <a:lnTo>
                      <a:pt x="815" y="3507"/>
                    </a:lnTo>
                    <a:lnTo>
                      <a:pt x="761" y="3432"/>
                    </a:lnTo>
                    <a:lnTo>
                      <a:pt x="711" y="3353"/>
                    </a:lnTo>
                    <a:lnTo>
                      <a:pt x="665" y="3273"/>
                    </a:lnTo>
                    <a:lnTo>
                      <a:pt x="623" y="3189"/>
                    </a:lnTo>
                    <a:lnTo>
                      <a:pt x="584" y="3104"/>
                    </a:lnTo>
                    <a:lnTo>
                      <a:pt x="549" y="3017"/>
                    </a:lnTo>
                    <a:lnTo>
                      <a:pt x="519" y="2928"/>
                    </a:lnTo>
                    <a:lnTo>
                      <a:pt x="493" y="2836"/>
                    </a:lnTo>
                    <a:lnTo>
                      <a:pt x="471" y="2743"/>
                    </a:lnTo>
                    <a:lnTo>
                      <a:pt x="454" y="2648"/>
                    </a:lnTo>
                    <a:lnTo>
                      <a:pt x="442" y="2552"/>
                    </a:lnTo>
                    <a:lnTo>
                      <a:pt x="435" y="2455"/>
                    </a:lnTo>
                    <a:lnTo>
                      <a:pt x="432" y="2357"/>
                    </a:lnTo>
                    <a:lnTo>
                      <a:pt x="435" y="2257"/>
                    </a:lnTo>
                    <a:lnTo>
                      <a:pt x="442" y="2160"/>
                    </a:lnTo>
                    <a:lnTo>
                      <a:pt x="454" y="2064"/>
                    </a:lnTo>
                    <a:lnTo>
                      <a:pt x="471" y="1969"/>
                    </a:lnTo>
                    <a:lnTo>
                      <a:pt x="493" y="1876"/>
                    </a:lnTo>
                    <a:lnTo>
                      <a:pt x="519" y="1786"/>
                    </a:lnTo>
                    <a:lnTo>
                      <a:pt x="549" y="1696"/>
                    </a:lnTo>
                    <a:lnTo>
                      <a:pt x="584" y="1609"/>
                    </a:lnTo>
                    <a:lnTo>
                      <a:pt x="623" y="1523"/>
                    </a:lnTo>
                    <a:lnTo>
                      <a:pt x="665" y="1441"/>
                    </a:lnTo>
                    <a:lnTo>
                      <a:pt x="711" y="1360"/>
                    </a:lnTo>
                    <a:lnTo>
                      <a:pt x="761" y="1282"/>
                    </a:lnTo>
                    <a:lnTo>
                      <a:pt x="815" y="1206"/>
                    </a:lnTo>
                    <a:lnTo>
                      <a:pt x="872" y="1133"/>
                    </a:lnTo>
                    <a:lnTo>
                      <a:pt x="933" y="1064"/>
                    </a:lnTo>
                    <a:lnTo>
                      <a:pt x="997" y="997"/>
                    </a:lnTo>
                    <a:lnTo>
                      <a:pt x="1064" y="933"/>
                    </a:lnTo>
                    <a:lnTo>
                      <a:pt x="1133" y="873"/>
                    </a:lnTo>
                    <a:lnTo>
                      <a:pt x="1206" y="815"/>
                    </a:lnTo>
                    <a:lnTo>
                      <a:pt x="1282" y="761"/>
                    </a:lnTo>
                    <a:lnTo>
                      <a:pt x="1360" y="711"/>
                    </a:lnTo>
                    <a:lnTo>
                      <a:pt x="1440" y="665"/>
                    </a:lnTo>
                    <a:lnTo>
                      <a:pt x="1523" y="623"/>
                    </a:lnTo>
                    <a:lnTo>
                      <a:pt x="1608" y="583"/>
                    </a:lnTo>
                    <a:lnTo>
                      <a:pt x="1695" y="549"/>
                    </a:lnTo>
                    <a:lnTo>
                      <a:pt x="1785" y="519"/>
                    </a:lnTo>
                    <a:lnTo>
                      <a:pt x="1876" y="493"/>
                    </a:lnTo>
                    <a:lnTo>
                      <a:pt x="1969" y="472"/>
                    </a:lnTo>
                    <a:lnTo>
                      <a:pt x="2064" y="454"/>
                    </a:lnTo>
                    <a:lnTo>
                      <a:pt x="2160" y="442"/>
                    </a:lnTo>
                    <a:lnTo>
                      <a:pt x="2257" y="435"/>
                    </a:lnTo>
                    <a:lnTo>
                      <a:pt x="2357" y="433"/>
                    </a:lnTo>
                    <a:close/>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sp>
            <p:nvSpPr>
              <p:cNvPr id="95260" name="Freeform 15"/>
              <p:cNvSpPr>
                <a:spLocks noChangeArrowheads="1"/>
              </p:cNvSpPr>
              <p:nvPr/>
            </p:nvSpPr>
            <p:spPr bwMode="auto">
              <a:xfrm>
                <a:off x="520700" y="435612"/>
                <a:ext cx="155840" cy="311218"/>
              </a:xfrm>
              <a:custGeom>
                <a:avLst/>
                <a:gdLst>
                  <a:gd name="T0" fmla="*/ 0 w 2355"/>
                  <a:gd name="T1" fmla="*/ 2147483647 h 4712"/>
                  <a:gd name="T2" fmla="*/ 0 w 2355"/>
                  <a:gd name="T3" fmla="*/ 0 h 4712"/>
                  <a:gd name="T4" fmla="*/ 2147483647 w 2355"/>
                  <a:gd name="T5" fmla="*/ 2147483647 h 4712"/>
                  <a:gd name="T6" fmla="*/ 2147483647 w 2355"/>
                  <a:gd name="T7" fmla="*/ 2147483647 h 4712"/>
                  <a:gd name="T8" fmla="*/ 2147483647 w 2355"/>
                  <a:gd name="T9" fmla="*/ 2147483647 h 4712"/>
                  <a:gd name="T10" fmla="*/ 2147483647 w 2355"/>
                  <a:gd name="T11" fmla="*/ 2147483647 h 4712"/>
                  <a:gd name="T12" fmla="*/ 2147483647 w 2355"/>
                  <a:gd name="T13" fmla="*/ 2147483647 h 4712"/>
                  <a:gd name="T14" fmla="*/ 2147483647 w 2355"/>
                  <a:gd name="T15" fmla="*/ 2147483647 h 4712"/>
                  <a:gd name="T16" fmla="*/ 2147483647 w 2355"/>
                  <a:gd name="T17" fmla="*/ 2147483647 h 4712"/>
                  <a:gd name="T18" fmla="*/ 2147483647 w 2355"/>
                  <a:gd name="T19" fmla="*/ 2147483647 h 4712"/>
                  <a:gd name="T20" fmla="*/ 2147483647 w 2355"/>
                  <a:gd name="T21" fmla="*/ 2147483647 h 4712"/>
                  <a:gd name="T22" fmla="*/ 2147483647 w 2355"/>
                  <a:gd name="T23" fmla="*/ 2147483647 h 4712"/>
                  <a:gd name="T24" fmla="*/ 2147483647 w 2355"/>
                  <a:gd name="T25" fmla="*/ 2147483647 h 4712"/>
                  <a:gd name="T26" fmla="*/ 2147483647 w 2355"/>
                  <a:gd name="T27" fmla="*/ 2147483647 h 4712"/>
                  <a:gd name="T28" fmla="*/ 2147483647 w 2355"/>
                  <a:gd name="T29" fmla="*/ 2147483647 h 4712"/>
                  <a:gd name="T30" fmla="*/ 2147483647 w 2355"/>
                  <a:gd name="T31" fmla="*/ 2147483647 h 4712"/>
                  <a:gd name="T32" fmla="*/ 2147483647 w 2355"/>
                  <a:gd name="T33" fmla="*/ 2147483647 h 4712"/>
                  <a:gd name="T34" fmla="*/ 2147483647 w 2355"/>
                  <a:gd name="T35" fmla="*/ 2147483647 h 4712"/>
                  <a:gd name="T36" fmla="*/ 2147483647 w 2355"/>
                  <a:gd name="T37" fmla="*/ 2147483647 h 4712"/>
                  <a:gd name="T38" fmla="*/ 2147483647 w 2355"/>
                  <a:gd name="T39" fmla="*/ 2147483647 h 4712"/>
                  <a:gd name="T40" fmla="*/ 2147483647 w 2355"/>
                  <a:gd name="T41" fmla="*/ 2147483647 h 4712"/>
                  <a:gd name="T42" fmla="*/ 2147483647 w 2355"/>
                  <a:gd name="T43" fmla="*/ 2147483647 h 4712"/>
                  <a:gd name="T44" fmla="*/ 2147483647 w 2355"/>
                  <a:gd name="T45" fmla="*/ 2147483647 h 4712"/>
                  <a:gd name="T46" fmla="*/ 0 w 2355"/>
                  <a:gd name="T47" fmla="*/ 2147483647 h 4712"/>
                  <a:gd name="T48" fmla="*/ 0 w 2355"/>
                  <a:gd name="T49" fmla="*/ 2147483647 h 4712"/>
                  <a:gd name="T50" fmla="*/ 2147483647 w 2355"/>
                  <a:gd name="T51" fmla="*/ 2147483647 h 4712"/>
                  <a:gd name="T52" fmla="*/ 2147483647 w 2355"/>
                  <a:gd name="T53" fmla="*/ 2147483647 h 4712"/>
                  <a:gd name="T54" fmla="*/ 2147483647 w 2355"/>
                  <a:gd name="T55" fmla="*/ 2147483647 h 4712"/>
                  <a:gd name="T56" fmla="*/ 2147483647 w 2355"/>
                  <a:gd name="T57" fmla="*/ 2147483647 h 4712"/>
                  <a:gd name="T58" fmla="*/ 2147483647 w 2355"/>
                  <a:gd name="T59" fmla="*/ 2147483647 h 4712"/>
                  <a:gd name="T60" fmla="*/ 2147483647 w 2355"/>
                  <a:gd name="T61" fmla="*/ 2147483647 h 4712"/>
                  <a:gd name="T62" fmla="*/ 2147483647 w 2355"/>
                  <a:gd name="T63" fmla="*/ 2147483647 h 4712"/>
                  <a:gd name="T64" fmla="*/ 2147483647 w 2355"/>
                  <a:gd name="T65" fmla="*/ 2147483647 h 4712"/>
                  <a:gd name="T66" fmla="*/ 2147483647 w 2355"/>
                  <a:gd name="T67" fmla="*/ 2147483647 h 4712"/>
                  <a:gd name="T68" fmla="*/ 2147483647 w 2355"/>
                  <a:gd name="T69" fmla="*/ 2147483647 h 4712"/>
                  <a:gd name="T70" fmla="*/ 2147483647 w 2355"/>
                  <a:gd name="T71" fmla="*/ 2147483647 h 4712"/>
                  <a:gd name="T72" fmla="*/ 2147483647 w 2355"/>
                  <a:gd name="T73" fmla="*/ 2147483647 h 4712"/>
                  <a:gd name="T74" fmla="*/ 2147483647 w 2355"/>
                  <a:gd name="T75" fmla="*/ 2147483647 h 4712"/>
                  <a:gd name="T76" fmla="*/ 2147483647 w 2355"/>
                  <a:gd name="T77" fmla="*/ 2147483647 h 4712"/>
                  <a:gd name="T78" fmla="*/ 2147483647 w 2355"/>
                  <a:gd name="T79" fmla="*/ 2147483647 h 4712"/>
                  <a:gd name="T80" fmla="*/ 2147483647 w 2355"/>
                  <a:gd name="T81" fmla="*/ 2147483647 h 4712"/>
                  <a:gd name="T82" fmla="*/ 2147483647 w 2355"/>
                  <a:gd name="T83" fmla="*/ 2147483647 h 4712"/>
                  <a:gd name="T84" fmla="*/ 2147483647 w 2355"/>
                  <a:gd name="T85" fmla="*/ 2147483647 h 4712"/>
                  <a:gd name="T86" fmla="*/ 2147483647 w 2355"/>
                  <a:gd name="T87" fmla="*/ 2147483647 h 4712"/>
                  <a:gd name="T88" fmla="*/ 2147483647 w 2355"/>
                  <a:gd name="T89" fmla="*/ 2147483647 h 4712"/>
                  <a:gd name="T90" fmla="*/ 2147483647 w 2355"/>
                  <a:gd name="T91" fmla="*/ 2147483647 h 471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355"/>
                  <a:gd name="T139" fmla="*/ 0 h 4712"/>
                  <a:gd name="T140" fmla="*/ 2355 w 2355"/>
                  <a:gd name="T141" fmla="*/ 4712 h 471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355" h="4712">
                    <a:moveTo>
                      <a:pt x="0" y="433"/>
                    </a:moveTo>
                    <a:lnTo>
                      <a:pt x="0" y="433"/>
                    </a:lnTo>
                    <a:lnTo>
                      <a:pt x="0" y="0"/>
                    </a:lnTo>
                    <a:lnTo>
                      <a:pt x="120" y="4"/>
                    </a:lnTo>
                    <a:lnTo>
                      <a:pt x="240" y="13"/>
                    </a:lnTo>
                    <a:lnTo>
                      <a:pt x="357" y="28"/>
                    </a:lnTo>
                    <a:lnTo>
                      <a:pt x="473" y="48"/>
                    </a:lnTo>
                    <a:lnTo>
                      <a:pt x="587" y="75"/>
                    </a:lnTo>
                    <a:lnTo>
                      <a:pt x="698" y="106"/>
                    </a:lnTo>
                    <a:lnTo>
                      <a:pt x="807" y="144"/>
                    </a:lnTo>
                    <a:lnTo>
                      <a:pt x="915" y="186"/>
                    </a:lnTo>
                    <a:lnTo>
                      <a:pt x="1018" y="234"/>
                    </a:lnTo>
                    <a:lnTo>
                      <a:pt x="1120" y="285"/>
                    </a:lnTo>
                    <a:lnTo>
                      <a:pt x="1220" y="342"/>
                    </a:lnTo>
                    <a:lnTo>
                      <a:pt x="1314" y="404"/>
                    </a:lnTo>
                    <a:lnTo>
                      <a:pt x="1407" y="470"/>
                    </a:lnTo>
                    <a:lnTo>
                      <a:pt x="1497" y="540"/>
                    </a:lnTo>
                    <a:lnTo>
                      <a:pt x="1581" y="614"/>
                    </a:lnTo>
                    <a:lnTo>
                      <a:pt x="1663" y="692"/>
                    </a:lnTo>
                    <a:lnTo>
                      <a:pt x="1741" y="773"/>
                    </a:lnTo>
                    <a:lnTo>
                      <a:pt x="1816" y="859"/>
                    </a:lnTo>
                    <a:lnTo>
                      <a:pt x="1885" y="949"/>
                    </a:lnTo>
                    <a:lnTo>
                      <a:pt x="1951" y="1040"/>
                    </a:lnTo>
                    <a:lnTo>
                      <a:pt x="2013" y="1137"/>
                    </a:lnTo>
                    <a:lnTo>
                      <a:pt x="2070" y="1235"/>
                    </a:lnTo>
                    <a:lnTo>
                      <a:pt x="2122" y="1337"/>
                    </a:lnTo>
                    <a:lnTo>
                      <a:pt x="2169" y="1441"/>
                    </a:lnTo>
                    <a:lnTo>
                      <a:pt x="2212" y="1548"/>
                    </a:lnTo>
                    <a:lnTo>
                      <a:pt x="2248" y="1657"/>
                    </a:lnTo>
                    <a:lnTo>
                      <a:pt x="2281" y="1769"/>
                    </a:lnTo>
                    <a:lnTo>
                      <a:pt x="2307" y="1883"/>
                    </a:lnTo>
                    <a:lnTo>
                      <a:pt x="2328" y="1998"/>
                    </a:lnTo>
                    <a:lnTo>
                      <a:pt x="2342" y="2117"/>
                    </a:lnTo>
                    <a:lnTo>
                      <a:pt x="2351" y="2236"/>
                    </a:lnTo>
                    <a:lnTo>
                      <a:pt x="2355" y="2357"/>
                    </a:lnTo>
                    <a:lnTo>
                      <a:pt x="2351" y="2477"/>
                    </a:lnTo>
                    <a:lnTo>
                      <a:pt x="2342" y="2597"/>
                    </a:lnTo>
                    <a:lnTo>
                      <a:pt x="2328" y="2714"/>
                    </a:lnTo>
                    <a:lnTo>
                      <a:pt x="2307" y="2831"/>
                    </a:lnTo>
                    <a:lnTo>
                      <a:pt x="2281" y="2944"/>
                    </a:lnTo>
                    <a:lnTo>
                      <a:pt x="2248" y="3056"/>
                    </a:lnTo>
                    <a:lnTo>
                      <a:pt x="2212" y="3166"/>
                    </a:lnTo>
                    <a:lnTo>
                      <a:pt x="2169" y="3272"/>
                    </a:lnTo>
                    <a:lnTo>
                      <a:pt x="2122" y="3377"/>
                    </a:lnTo>
                    <a:lnTo>
                      <a:pt x="2070" y="3477"/>
                    </a:lnTo>
                    <a:lnTo>
                      <a:pt x="2013" y="3577"/>
                    </a:lnTo>
                    <a:lnTo>
                      <a:pt x="1951" y="3672"/>
                    </a:lnTo>
                    <a:lnTo>
                      <a:pt x="1885" y="3765"/>
                    </a:lnTo>
                    <a:lnTo>
                      <a:pt x="1816" y="3854"/>
                    </a:lnTo>
                    <a:lnTo>
                      <a:pt x="1741" y="3939"/>
                    </a:lnTo>
                    <a:lnTo>
                      <a:pt x="1663" y="4022"/>
                    </a:lnTo>
                    <a:lnTo>
                      <a:pt x="1581" y="4099"/>
                    </a:lnTo>
                    <a:lnTo>
                      <a:pt x="1497" y="4174"/>
                    </a:lnTo>
                    <a:lnTo>
                      <a:pt x="1407" y="4244"/>
                    </a:lnTo>
                    <a:lnTo>
                      <a:pt x="1314" y="4309"/>
                    </a:lnTo>
                    <a:lnTo>
                      <a:pt x="1220" y="4370"/>
                    </a:lnTo>
                    <a:lnTo>
                      <a:pt x="1120" y="4427"/>
                    </a:lnTo>
                    <a:lnTo>
                      <a:pt x="1018" y="4480"/>
                    </a:lnTo>
                    <a:lnTo>
                      <a:pt x="915" y="4527"/>
                    </a:lnTo>
                    <a:lnTo>
                      <a:pt x="807" y="4569"/>
                    </a:lnTo>
                    <a:lnTo>
                      <a:pt x="698" y="4606"/>
                    </a:lnTo>
                    <a:lnTo>
                      <a:pt x="587" y="4638"/>
                    </a:lnTo>
                    <a:lnTo>
                      <a:pt x="473" y="4664"/>
                    </a:lnTo>
                    <a:lnTo>
                      <a:pt x="357" y="4685"/>
                    </a:lnTo>
                    <a:lnTo>
                      <a:pt x="240" y="4700"/>
                    </a:lnTo>
                    <a:lnTo>
                      <a:pt x="120" y="4710"/>
                    </a:lnTo>
                    <a:lnTo>
                      <a:pt x="0" y="4712"/>
                    </a:lnTo>
                    <a:lnTo>
                      <a:pt x="0" y="4281"/>
                    </a:lnTo>
                    <a:lnTo>
                      <a:pt x="98" y="4279"/>
                    </a:lnTo>
                    <a:lnTo>
                      <a:pt x="195" y="4271"/>
                    </a:lnTo>
                    <a:lnTo>
                      <a:pt x="291" y="4259"/>
                    </a:lnTo>
                    <a:lnTo>
                      <a:pt x="386" y="4242"/>
                    </a:lnTo>
                    <a:lnTo>
                      <a:pt x="479" y="4221"/>
                    </a:lnTo>
                    <a:lnTo>
                      <a:pt x="570" y="4194"/>
                    </a:lnTo>
                    <a:lnTo>
                      <a:pt x="660" y="4164"/>
                    </a:lnTo>
                    <a:lnTo>
                      <a:pt x="747" y="4129"/>
                    </a:lnTo>
                    <a:lnTo>
                      <a:pt x="832" y="4091"/>
                    </a:lnTo>
                    <a:lnTo>
                      <a:pt x="915" y="4048"/>
                    </a:lnTo>
                    <a:lnTo>
                      <a:pt x="996" y="4002"/>
                    </a:lnTo>
                    <a:lnTo>
                      <a:pt x="1073" y="3951"/>
                    </a:lnTo>
                    <a:lnTo>
                      <a:pt x="1149" y="3898"/>
                    </a:lnTo>
                    <a:lnTo>
                      <a:pt x="1222" y="3841"/>
                    </a:lnTo>
                    <a:lnTo>
                      <a:pt x="1292" y="3780"/>
                    </a:lnTo>
                    <a:lnTo>
                      <a:pt x="1358" y="3717"/>
                    </a:lnTo>
                    <a:lnTo>
                      <a:pt x="1423" y="3650"/>
                    </a:lnTo>
                    <a:lnTo>
                      <a:pt x="1483" y="3579"/>
                    </a:lnTo>
                    <a:lnTo>
                      <a:pt x="1540" y="3507"/>
                    </a:lnTo>
                    <a:lnTo>
                      <a:pt x="1594" y="3432"/>
                    </a:lnTo>
                    <a:lnTo>
                      <a:pt x="1644" y="3353"/>
                    </a:lnTo>
                    <a:lnTo>
                      <a:pt x="1690" y="3273"/>
                    </a:lnTo>
                    <a:lnTo>
                      <a:pt x="1733" y="3189"/>
                    </a:lnTo>
                    <a:lnTo>
                      <a:pt x="1771" y="3104"/>
                    </a:lnTo>
                    <a:lnTo>
                      <a:pt x="1806" y="3017"/>
                    </a:lnTo>
                    <a:lnTo>
                      <a:pt x="1836" y="2928"/>
                    </a:lnTo>
                    <a:lnTo>
                      <a:pt x="1862" y="2836"/>
                    </a:lnTo>
                    <a:lnTo>
                      <a:pt x="1884" y="2743"/>
                    </a:lnTo>
                    <a:lnTo>
                      <a:pt x="1901" y="2648"/>
                    </a:lnTo>
                    <a:lnTo>
                      <a:pt x="1913" y="2552"/>
                    </a:lnTo>
                    <a:lnTo>
                      <a:pt x="1921" y="2455"/>
                    </a:lnTo>
                    <a:lnTo>
                      <a:pt x="1923" y="2357"/>
                    </a:lnTo>
                    <a:lnTo>
                      <a:pt x="1921" y="2257"/>
                    </a:lnTo>
                    <a:lnTo>
                      <a:pt x="1913" y="2160"/>
                    </a:lnTo>
                    <a:lnTo>
                      <a:pt x="1901" y="2064"/>
                    </a:lnTo>
                    <a:lnTo>
                      <a:pt x="1884" y="1969"/>
                    </a:lnTo>
                    <a:lnTo>
                      <a:pt x="1862" y="1876"/>
                    </a:lnTo>
                    <a:lnTo>
                      <a:pt x="1836" y="1786"/>
                    </a:lnTo>
                    <a:lnTo>
                      <a:pt x="1806" y="1696"/>
                    </a:lnTo>
                    <a:lnTo>
                      <a:pt x="1771" y="1609"/>
                    </a:lnTo>
                    <a:lnTo>
                      <a:pt x="1733" y="1523"/>
                    </a:lnTo>
                    <a:lnTo>
                      <a:pt x="1690" y="1441"/>
                    </a:lnTo>
                    <a:lnTo>
                      <a:pt x="1644" y="1360"/>
                    </a:lnTo>
                    <a:lnTo>
                      <a:pt x="1594" y="1282"/>
                    </a:lnTo>
                    <a:lnTo>
                      <a:pt x="1540" y="1206"/>
                    </a:lnTo>
                    <a:lnTo>
                      <a:pt x="1483" y="1133"/>
                    </a:lnTo>
                    <a:lnTo>
                      <a:pt x="1423" y="1064"/>
                    </a:lnTo>
                    <a:lnTo>
                      <a:pt x="1358" y="997"/>
                    </a:lnTo>
                    <a:lnTo>
                      <a:pt x="1292" y="933"/>
                    </a:lnTo>
                    <a:lnTo>
                      <a:pt x="1222" y="873"/>
                    </a:lnTo>
                    <a:lnTo>
                      <a:pt x="1149" y="815"/>
                    </a:lnTo>
                    <a:lnTo>
                      <a:pt x="1073" y="761"/>
                    </a:lnTo>
                    <a:lnTo>
                      <a:pt x="996" y="711"/>
                    </a:lnTo>
                    <a:lnTo>
                      <a:pt x="915" y="665"/>
                    </a:lnTo>
                    <a:lnTo>
                      <a:pt x="832" y="623"/>
                    </a:lnTo>
                    <a:lnTo>
                      <a:pt x="747" y="583"/>
                    </a:lnTo>
                    <a:lnTo>
                      <a:pt x="660" y="549"/>
                    </a:lnTo>
                    <a:lnTo>
                      <a:pt x="570" y="519"/>
                    </a:lnTo>
                    <a:lnTo>
                      <a:pt x="479" y="493"/>
                    </a:lnTo>
                    <a:lnTo>
                      <a:pt x="386" y="472"/>
                    </a:lnTo>
                    <a:lnTo>
                      <a:pt x="291" y="454"/>
                    </a:lnTo>
                    <a:lnTo>
                      <a:pt x="195" y="442"/>
                    </a:lnTo>
                    <a:lnTo>
                      <a:pt x="98" y="435"/>
                    </a:lnTo>
                    <a:lnTo>
                      <a:pt x="0" y="433"/>
                    </a:lnTo>
                    <a:close/>
                  </a:path>
                </a:pathLst>
              </a:cu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000000"/>
                  </a:solidFill>
                  <a:ea typeface="微软雅黑" pitchFamily="34" charset="-122"/>
                  <a:sym typeface="Arial" pitchFamily="34" charset="0"/>
                </a:endParaRPr>
              </a:p>
            </p:txBody>
          </p:sp>
        </p:grpSp>
      </p:grpSp>
      <p:sp>
        <p:nvSpPr>
          <p:cNvPr id="86048" name="TextBox 35"/>
          <p:cNvSpPr>
            <a:spLocks noChangeArrowheads="1"/>
          </p:cNvSpPr>
          <p:nvPr/>
        </p:nvSpPr>
        <p:spPr bwMode="auto">
          <a:xfrm>
            <a:off x="527050" y="2927350"/>
            <a:ext cx="42243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p>
        </p:txBody>
      </p:sp>
      <p:sp>
        <p:nvSpPr>
          <p:cNvPr id="86049" name="矩形 1"/>
          <p:cNvSpPr>
            <a:spLocks noChangeArrowheads="1"/>
          </p:cNvSpPr>
          <p:nvPr/>
        </p:nvSpPr>
        <p:spPr bwMode="auto">
          <a:xfrm>
            <a:off x="3935413" y="2278063"/>
            <a:ext cx="7345362"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lnSpc>
                <a:spcPct val="150000"/>
              </a:lnSpc>
            </a:pPr>
            <a:r>
              <a:rPr lang="zh-CN" altLang="en-US" sz="2100" b="1">
                <a:latin typeface="微软雅黑" pitchFamily="34" charset="-122"/>
                <a:ea typeface="微软雅黑" pitchFamily="34" charset="-122"/>
                <a:sym typeface="微软雅黑" pitchFamily="34" charset="-122"/>
              </a:rPr>
              <a:t>第十二条 </a:t>
            </a:r>
            <a:r>
              <a:rPr lang="zh-CN" altLang="en-US" sz="2100">
                <a:latin typeface="微软雅黑" pitchFamily="34" charset="-122"/>
                <a:ea typeface="微软雅黑" pitchFamily="34" charset="-122"/>
                <a:sym typeface="微软雅黑" pitchFamily="34" charset="-122"/>
              </a:rPr>
              <a:t> 中国环保各子公司在选拔自身管理的中层干部时，由子公司党组织回复廉洁意见并由党组织书记签字确认。根据需要，子公司党组织认为应当进一步听取中国环保纪委意见的，应在回复之前书面征求意见。</a:t>
            </a:r>
          </a:p>
        </p:txBody>
      </p:sp>
    </p:spTree>
  </p:cSld>
  <p:clrMapOvr>
    <a:masterClrMapping/>
  </p:clrMapOvr>
  <p:transition spd="slow" advTm="0">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6024"/>
                                        </p:tgtEl>
                                        <p:attrNameLst>
                                          <p:attrName>style.visibility</p:attrName>
                                        </p:attrNameLst>
                                      </p:cBhvr>
                                      <p:to>
                                        <p:strVal val="visible"/>
                                      </p:to>
                                    </p:set>
                                    <p:animEffect>
                                      <p:cBhvr>
                                        <p:cTn id="7" dur="500"/>
                                        <p:tgtEl>
                                          <p:spTgt spid="86024"/>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700" fill="hold"/>
                                        <p:tgtEl>
                                          <p:spTgt spid="2"/>
                                        </p:tgtEl>
                                        <p:attrNameLst>
                                          <p:attrName>ppt_x</p:attrName>
                                        </p:attrNameLst>
                                      </p:cBhvr>
                                      <p:tavLst>
                                        <p:tav tm="0">
                                          <p:val>
                                            <p:strVal val="#ppt_x"/>
                                          </p:val>
                                        </p:tav>
                                        <p:tav tm="100000">
                                          <p:val>
                                            <p:strVal val="#ppt_x"/>
                                          </p:val>
                                        </p:tav>
                                      </p:tavLst>
                                    </p:anim>
                                    <p:anim calcmode="lin" valueType="num">
                                      <p:cBhvr>
                                        <p:cTn id="12" dur="700" fill="hold"/>
                                        <p:tgtEl>
                                          <p:spTgt spid="2"/>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200"/>
                            </p:stCondLst>
                            <p:childTnLst>
                              <p:par>
                                <p:cTn id="14" presetID="12" presetClass="entr" presetSubtype="4" fill="hold" grpId="0" nodeType="afterEffect">
                                  <p:stCondLst>
                                    <p:cond delay="0"/>
                                  </p:stCondLst>
                                  <p:childTnLst>
                                    <p:set>
                                      <p:cBhvr>
                                        <p:cTn id="15" dur="1" fill="hold">
                                          <p:stCondLst>
                                            <p:cond delay="0"/>
                                          </p:stCondLst>
                                        </p:cTn>
                                        <p:tgtEl>
                                          <p:spTgt spid="86048"/>
                                        </p:tgtEl>
                                        <p:attrNameLst>
                                          <p:attrName>style.visibility</p:attrName>
                                        </p:attrNameLst>
                                      </p:cBhvr>
                                      <p:to>
                                        <p:strVal val="visible"/>
                                      </p:to>
                                    </p:set>
                                    <p:anim calcmode="lin" valueType="num">
                                      <p:cBhvr>
                                        <p:cTn id="16" dur="300"/>
                                        <p:tgtEl>
                                          <p:spTgt spid="86048"/>
                                        </p:tgtEl>
                                        <p:attrNameLst>
                                          <p:attrName>ppt_y</p:attrName>
                                        </p:attrNameLst>
                                      </p:cBhvr>
                                      <p:tavLst>
                                        <p:tav tm="0">
                                          <p:val>
                                            <p:strVal val="#ppt_y+#ppt_h*1.125000"/>
                                          </p:val>
                                        </p:tav>
                                        <p:tav tm="100000">
                                          <p:val>
                                            <p:strVal val="#ppt_y"/>
                                          </p:val>
                                        </p:tav>
                                      </p:tavLst>
                                    </p:anim>
                                    <p:animEffect>
                                      <p:cBhvr>
                                        <p:cTn id="17" dur="300"/>
                                        <p:tgtEl>
                                          <p:spTgt spid="86048"/>
                                        </p:tgtEl>
                                      </p:cBhvr>
                                    </p:animEffect>
                                  </p:childTnLst>
                                </p:cTn>
                              </p:par>
                            </p:childTnLst>
                          </p:cTn>
                        </p:par>
                        <p:par>
                          <p:cTn id="18" fill="hold" nodeType="afterGroup">
                            <p:stCondLst>
                              <p:cond delay="1500"/>
                            </p:stCondLst>
                            <p:childTnLst>
                              <p:par>
                                <p:cTn id="19" presetID="2" presetClass="entr" presetSubtype="1" fill="hold" grpId="0" nodeType="afterEffect">
                                  <p:stCondLst>
                                    <p:cond delay="0"/>
                                  </p:stCondLst>
                                  <p:childTnLst>
                                    <p:set>
                                      <p:cBhvr>
                                        <p:cTn id="20" dur="1" fill="hold">
                                          <p:stCondLst>
                                            <p:cond delay="0"/>
                                          </p:stCondLst>
                                        </p:cTn>
                                        <p:tgtEl>
                                          <p:spTgt spid="86049"/>
                                        </p:tgtEl>
                                        <p:attrNameLst>
                                          <p:attrName>style.visibility</p:attrName>
                                        </p:attrNameLst>
                                      </p:cBhvr>
                                      <p:to>
                                        <p:strVal val="visible"/>
                                      </p:to>
                                    </p:set>
                                    <p:anim calcmode="lin" valueType="num">
                                      <p:cBhvr>
                                        <p:cTn id="21" dur="300" fill="hold"/>
                                        <p:tgtEl>
                                          <p:spTgt spid="86049"/>
                                        </p:tgtEl>
                                        <p:attrNameLst>
                                          <p:attrName>ppt_x</p:attrName>
                                        </p:attrNameLst>
                                      </p:cBhvr>
                                      <p:tavLst>
                                        <p:tav tm="0">
                                          <p:val>
                                            <p:strVal val="#ppt_x"/>
                                          </p:val>
                                        </p:tav>
                                        <p:tav tm="100000">
                                          <p:val>
                                            <p:strVal val="#ppt_x"/>
                                          </p:val>
                                        </p:tav>
                                      </p:tavLst>
                                    </p:anim>
                                    <p:anim calcmode="lin" valueType="num">
                                      <p:cBhvr>
                                        <p:cTn id="22" dur="300" fill="hold"/>
                                        <p:tgtEl>
                                          <p:spTgt spid="860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4" grpId="0" bldLvl="0" autoUpdateAnimBg="0"/>
      <p:bldP spid="86048" grpId="0" bldLvl="0" autoUpdateAnimBg="0"/>
      <p:bldP spid="86049" grpId="0" bldLvl="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62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93128EA5-68A2-4CA1-83AB-77169ABA755C}" type="slidenum">
              <a:rPr lang="zh-CN" altLang="en-US" sz="1200" smtClean="0">
                <a:solidFill>
                  <a:srgbClr val="898989"/>
                </a:solidFill>
              </a:rPr>
              <a:pPr eaLnBrk="1" hangingPunct="1"/>
              <a:t>82</a:t>
            </a:fld>
            <a:endParaRPr lang="zh-CN" altLang="en-US" sz="1800" smtClean="0"/>
          </a:p>
        </p:txBody>
      </p:sp>
      <p:sp>
        <p:nvSpPr>
          <p:cNvPr id="87042" name="TextBox 37"/>
          <p:cNvSpPr>
            <a:spLocks noChangeArrowheads="1"/>
          </p:cNvSpPr>
          <p:nvPr/>
        </p:nvSpPr>
        <p:spPr bwMode="auto">
          <a:xfrm>
            <a:off x="3119438" y="3895725"/>
            <a:ext cx="584676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8" rIns="91432" bIns="45718">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zh-CN" altLang="en-US" sz="8000" b="1">
                <a:solidFill>
                  <a:srgbClr val="FF0000"/>
                </a:solidFill>
                <a:ea typeface="微软雅黑" pitchFamily="34" charset="-122"/>
                <a:sym typeface="Arial" pitchFamily="34" charset="0"/>
              </a:rPr>
              <a:t>谢谢欣赏</a:t>
            </a:r>
            <a:endParaRPr lang="zh-CN" altLang="en-US"/>
          </a:p>
        </p:txBody>
      </p:sp>
      <p:sp>
        <p:nvSpPr>
          <p:cNvPr id="87043" name="TextBox 138"/>
          <p:cNvSpPr>
            <a:spLocks noChangeArrowheads="1"/>
          </p:cNvSpPr>
          <p:nvPr/>
        </p:nvSpPr>
        <p:spPr bwMode="auto">
          <a:xfrm>
            <a:off x="4910138" y="5203825"/>
            <a:ext cx="2244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r>
              <a:rPr lang="en-US" altLang="zh-CN" sz="1600">
                <a:solidFill>
                  <a:srgbClr val="FF0000"/>
                </a:solidFill>
                <a:latin typeface="微软雅黑" pitchFamily="34" charset="-122"/>
                <a:ea typeface="微软雅黑" pitchFamily="34" charset="-122"/>
                <a:sym typeface="微软雅黑" pitchFamily="34" charset="-122"/>
              </a:rPr>
              <a:t>Thanks</a:t>
            </a:r>
            <a:r>
              <a:rPr lang="zh-CN" altLang="en-US" sz="1600">
                <a:solidFill>
                  <a:srgbClr val="FF0000"/>
                </a:solidFill>
                <a:latin typeface="微软雅黑" pitchFamily="34" charset="-122"/>
                <a:ea typeface="微软雅黑" pitchFamily="34" charset="-122"/>
                <a:sym typeface="微软雅黑" pitchFamily="34" charset="-122"/>
              </a:rPr>
              <a:t> </a:t>
            </a:r>
            <a:r>
              <a:rPr lang="en-US" altLang="zh-CN" sz="1600">
                <a:solidFill>
                  <a:srgbClr val="FF0000"/>
                </a:solidFill>
                <a:latin typeface="微软雅黑" pitchFamily="34" charset="-122"/>
                <a:ea typeface="微软雅黑" pitchFamily="34" charset="-122"/>
                <a:sym typeface="微软雅黑" pitchFamily="34" charset="-122"/>
              </a:rPr>
              <a:t>For</a:t>
            </a:r>
            <a:r>
              <a:rPr lang="zh-CN" altLang="en-US" sz="1600">
                <a:solidFill>
                  <a:srgbClr val="FF0000"/>
                </a:solidFill>
                <a:latin typeface="微软雅黑" pitchFamily="34" charset="-122"/>
                <a:ea typeface="微软雅黑" pitchFamily="34" charset="-122"/>
                <a:sym typeface="微软雅黑" pitchFamily="34" charset="-122"/>
              </a:rPr>
              <a:t> </a:t>
            </a:r>
            <a:r>
              <a:rPr lang="en-US" altLang="zh-CN" sz="1600">
                <a:solidFill>
                  <a:srgbClr val="FF0000"/>
                </a:solidFill>
                <a:latin typeface="微软雅黑" pitchFamily="34" charset="-122"/>
                <a:ea typeface="微软雅黑" pitchFamily="34" charset="-122"/>
                <a:sym typeface="微软雅黑" pitchFamily="34" charset="-122"/>
              </a:rPr>
              <a:t>Watching</a:t>
            </a:r>
            <a:endParaRPr lang="zh-CN" altLang="en-US" sz="1600">
              <a:solidFill>
                <a:srgbClr val="FF0000"/>
              </a:solidFill>
              <a:latin typeface="微软雅黑" pitchFamily="34" charset="-122"/>
              <a:ea typeface="微软雅黑" pitchFamily="34" charset="-122"/>
              <a:sym typeface="微软雅黑" pitchFamily="34" charset="-122"/>
            </a:endParaRPr>
          </a:p>
        </p:txBody>
      </p:sp>
      <p:pic>
        <p:nvPicPr>
          <p:cNvPr id="8704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900" y="701675"/>
            <a:ext cx="3351213"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36" fill="hold" nodeType="afterEffect">
                                  <p:stCondLst>
                                    <p:cond delay="0"/>
                                  </p:stCondLst>
                                  <p:childTnLst>
                                    <p:set>
                                      <p:cBhvr>
                                        <p:cTn id="6" dur="1" fill="hold">
                                          <p:stCondLst>
                                            <p:cond delay="0"/>
                                          </p:stCondLst>
                                        </p:cTn>
                                        <p:tgtEl>
                                          <p:spTgt spid="87044"/>
                                        </p:tgtEl>
                                        <p:attrNameLst>
                                          <p:attrName>style.visibility</p:attrName>
                                        </p:attrNameLst>
                                      </p:cBhvr>
                                      <p:to>
                                        <p:strVal val="visible"/>
                                      </p:to>
                                    </p:set>
                                    <p:anim calcmode="lin" valueType="num">
                                      <p:cBhvr>
                                        <p:cTn id="7" dur="500" fill="hold"/>
                                        <p:tgtEl>
                                          <p:spTgt spid="87044"/>
                                        </p:tgtEl>
                                        <p:attrNameLst>
                                          <p:attrName>ppt_w</p:attrName>
                                        </p:attrNameLst>
                                      </p:cBhvr>
                                      <p:tavLst>
                                        <p:tav tm="0">
                                          <p:val>
                                            <p:strVal val="(6*min(max(#ppt_w*#ppt_h,.3),1)-7.4)/-.7*#ppt_w"/>
                                          </p:val>
                                        </p:tav>
                                        <p:tav tm="100000">
                                          <p:val>
                                            <p:strVal val="#ppt_w"/>
                                          </p:val>
                                        </p:tav>
                                      </p:tavLst>
                                    </p:anim>
                                    <p:anim calcmode="lin" valueType="num">
                                      <p:cBhvr>
                                        <p:cTn id="8" dur="500" fill="hold"/>
                                        <p:tgtEl>
                                          <p:spTgt spid="87044"/>
                                        </p:tgtEl>
                                        <p:attrNameLst>
                                          <p:attrName>ppt_h</p:attrName>
                                        </p:attrNameLst>
                                      </p:cBhvr>
                                      <p:tavLst>
                                        <p:tav tm="0">
                                          <p:val>
                                            <p:strVal val="(6*min(max(#ppt_w*#ppt_h,.3),1)-7.4)/-.7*#ppt_h"/>
                                          </p:val>
                                        </p:tav>
                                        <p:tav tm="100000">
                                          <p:val>
                                            <p:strVal val="#ppt_h"/>
                                          </p:val>
                                        </p:tav>
                                      </p:tavLst>
                                    </p:anim>
                                    <p:anim calcmode="lin" valueType="num">
                                      <p:cBhvr>
                                        <p:cTn id="9" dur="500" fill="hold"/>
                                        <p:tgtEl>
                                          <p:spTgt spid="87044"/>
                                        </p:tgtEl>
                                        <p:attrNameLst>
                                          <p:attrName>ppt_x</p:attrName>
                                        </p:attrNameLst>
                                      </p:cBhvr>
                                      <p:tavLst>
                                        <p:tav tm="0">
                                          <p:val>
                                            <p:fltVal val="0.5"/>
                                          </p:val>
                                        </p:tav>
                                        <p:tav tm="100000">
                                          <p:val>
                                            <p:strVal val="#ppt_x"/>
                                          </p:val>
                                        </p:tav>
                                      </p:tavLst>
                                    </p:anim>
                                    <p:anim calcmode="lin" valueType="num">
                                      <p:cBhvr>
                                        <p:cTn id="10" dur="500" fill="hold"/>
                                        <p:tgtEl>
                                          <p:spTgt spid="87044"/>
                                        </p:tgtEl>
                                        <p:attrNameLst>
                                          <p:attrName>ppt_y</p:attrName>
                                        </p:attrNameLst>
                                      </p:cBhvr>
                                      <p:tavLst>
                                        <p:tav tm="0">
                                          <p:val>
                                            <p:strVal val="1+(6*min(max(#ppt_w*#ppt_h,.3),1)-7.4)/-.7*#ppt_h/2"/>
                                          </p:val>
                                        </p:tav>
                                        <p:tav tm="100000">
                                          <p:val>
                                            <p:strVal val="#ppt_y"/>
                                          </p:val>
                                        </p:tav>
                                      </p:tavLst>
                                    </p:anim>
                                  </p:childTnLst>
                                </p:cTn>
                              </p:par>
                            </p:childTnLst>
                          </p:cTn>
                        </p:par>
                        <p:par>
                          <p:cTn id="11" fill="hold" nodeType="afterGroup">
                            <p:stCondLst>
                              <p:cond delay="500"/>
                            </p:stCondLst>
                            <p:childTnLst>
                              <p:par>
                                <p:cTn id="12" presetID="12" presetClass="entr" presetSubtype="1" fill="hold" grpId="0" nodeType="afterEffect">
                                  <p:stCondLst>
                                    <p:cond delay="0"/>
                                  </p:stCondLst>
                                  <p:childTnLst>
                                    <p:set>
                                      <p:cBhvr>
                                        <p:cTn id="13" dur="1" fill="hold">
                                          <p:stCondLst>
                                            <p:cond delay="0"/>
                                          </p:stCondLst>
                                        </p:cTn>
                                        <p:tgtEl>
                                          <p:spTgt spid="87042"/>
                                        </p:tgtEl>
                                        <p:attrNameLst>
                                          <p:attrName>style.visibility</p:attrName>
                                        </p:attrNameLst>
                                      </p:cBhvr>
                                      <p:to>
                                        <p:strVal val="visible"/>
                                      </p:to>
                                    </p:set>
                                    <p:anim calcmode="lin" valueType="num">
                                      <p:cBhvr>
                                        <p:cTn id="14" dur="750"/>
                                        <p:tgtEl>
                                          <p:spTgt spid="87042"/>
                                        </p:tgtEl>
                                        <p:attrNameLst>
                                          <p:attrName>ppt_y</p:attrName>
                                        </p:attrNameLst>
                                      </p:cBhvr>
                                      <p:tavLst>
                                        <p:tav tm="0">
                                          <p:val>
                                            <p:strVal val="#ppt_y-#ppt_h*1.125000"/>
                                          </p:val>
                                        </p:tav>
                                        <p:tav tm="100000">
                                          <p:val>
                                            <p:strVal val="#ppt_y"/>
                                          </p:val>
                                        </p:tav>
                                      </p:tavLst>
                                    </p:anim>
                                    <p:animEffect>
                                      <p:cBhvr>
                                        <p:cTn id="15" dur="750"/>
                                        <p:tgtEl>
                                          <p:spTgt spid="87042"/>
                                        </p:tgtEl>
                                      </p:cBhvr>
                                    </p:animEffect>
                                  </p:childTnLst>
                                </p:cTn>
                              </p:par>
                            </p:childTnLst>
                          </p:cTn>
                        </p:par>
                        <p:par>
                          <p:cTn id="16" fill="hold" nodeType="afterGroup">
                            <p:stCondLst>
                              <p:cond delay="1250"/>
                            </p:stCondLst>
                            <p:childTnLst>
                              <p:par>
                                <p:cTn id="17" presetID="12" presetClass="entr" presetSubtype="1" fill="hold" grpId="0" nodeType="afterEffect">
                                  <p:stCondLst>
                                    <p:cond delay="0"/>
                                  </p:stCondLst>
                                  <p:childTnLst>
                                    <p:set>
                                      <p:cBhvr>
                                        <p:cTn id="18" dur="1" fill="hold">
                                          <p:stCondLst>
                                            <p:cond delay="0"/>
                                          </p:stCondLst>
                                        </p:cTn>
                                        <p:tgtEl>
                                          <p:spTgt spid="87043"/>
                                        </p:tgtEl>
                                        <p:attrNameLst>
                                          <p:attrName>style.visibility</p:attrName>
                                        </p:attrNameLst>
                                      </p:cBhvr>
                                      <p:to>
                                        <p:strVal val="visible"/>
                                      </p:to>
                                    </p:set>
                                    <p:anim calcmode="lin" valueType="num">
                                      <p:cBhvr>
                                        <p:cTn id="19" dur="500"/>
                                        <p:tgtEl>
                                          <p:spTgt spid="87043"/>
                                        </p:tgtEl>
                                        <p:attrNameLst>
                                          <p:attrName>ppt_y</p:attrName>
                                        </p:attrNameLst>
                                      </p:cBhvr>
                                      <p:tavLst>
                                        <p:tav tm="0">
                                          <p:val>
                                            <p:strVal val="#ppt_y-#ppt_h*1.125000"/>
                                          </p:val>
                                        </p:tav>
                                        <p:tav tm="100000">
                                          <p:val>
                                            <p:strVal val="#ppt_y"/>
                                          </p:val>
                                        </p:tav>
                                      </p:tavLst>
                                    </p:anim>
                                    <p:animEffect>
                                      <p:cBhvr>
                                        <p:cTn id="20" dur="500"/>
                                        <p:tgtEl>
                                          <p:spTgt spid="87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bldLvl="0" autoUpdateAnimBg="0"/>
      <p:bldP spid="87043"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fld id="{BB53B6E5-8177-49D9-A938-E51DB7BBF801}" type="slidenum">
              <a:rPr lang="zh-CN" altLang="en-US" sz="1200" smtClean="0">
                <a:solidFill>
                  <a:srgbClr val="898989"/>
                </a:solidFill>
              </a:rPr>
              <a:pPr eaLnBrk="1" hangingPunct="1"/>
              <a:t>9</a:t>
            </a:fld>
            <a:endParaRPr lang="zh-CN" altLang="en-US" sz="1800" smtClean="0"/>
          </a:p>
        </p:txBody>
      </p:sp>
      <p:pic>
        <p:nvPicPr>
          <p:cNvPr id="21507"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0413" cy="6877050"/>
          </a:xfrm>
          <a:prstGeom prst="rect">
            <a:avLst/>
          </a:prstGeom>
          <a:blipFill dpi="0" rotWithShape="1">
            <a:blip r:embed="rId3">
              <a:alphaModFix amt="29000"/>
            </a:blip>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1508" name="矩形 4"/>
          <p:cNvSpPr>
            <a:spLocks noChangeArrowheads="1"/>
          </p:cNvSpPr>
          <p:nvPr/>
        </p:nvSpPr>
        <p:spPr bwMode="auto">
          <a:xfrm>
            <a:off x="479425" y="260350"/>
            <a:ext cx="481013" cy="481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1509" name="矩形 5"/>
          <p:cNvSpPr>
            <a:spLocks noChangeArrowheads="1"/>
          </p:cNvSpPr>
          <p:nvPr/>
        </p:nvSpPr>
        <p:spPr bwMode="auto">
          <a:xfrm>
            <a:off x="714375" y="457200"/>
            <a:ext cx="385763" cy="3873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endParaRPr>
          </a:p>
        </p:txBody>
      </p:sp>
      <p:sp>
        <p:nvSpPr>
          <p:cNvPr id="21510" name="直接连接符 6"/>
          <p:cNvSpPr>
            <a:spLocks noChangeShapeType="1"/>
          </p:cNvSpPr>
          <p:nvPr/>
        </p:nvSpPr>
        <p:spPr bwMode="auto">
          <a:xfrm>
            <a:off x="1196975" y="811213"/>
            <a:ext cx="10082213" cy="1587"/>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1" name="矩形 1"/>
          <p:cNvSpPr>
            <a:spLocks noChangeArrowheads="1"/>
          </p:cNvSpPr>
          <p:nvPr/>
        </p:nvSpPr>
        <p:spPr bwMode="auto">
          <a:xfrm>
            <a:off x="0" y="6640513"/>
            <a:ext cx="12190413" cy="231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endParaRPr lang="zh-CN" altLang="zh-CN">
              <a:solidFill>
                <a:srgbClr val="FFFFFF"/>
              </a:solidFill>
              <a:sym typeface="微软雅黑" pitchFamily="34" charset="-122"/>
            </a:endParaRPr>
          </a:p>
        </p:txBody>
      </p:sp>
      <p:pic>
        <p:nvPicPr>
          <p:cNvPr id="21512"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2350" y="68263"/>
            <a:ext cx="9715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文本框 10"/>
          <p:cNvSpPr>
            <a:spLocks noChangeArrowheads="1"/>
          </p:cNvSpPr>
          <p:nvPr/>
        </p:nvSpPr>
        <p:spPr bwMode="auto">
          <a:xfrm>
            <a:off x="1295400" y="277813"/>
            <a:ext cx="467995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2" rIns="91426" bIns="45712">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eaLnBrk="1" hangingPunct="1"/>
            <a:r>
              <a:rPr lang="zh-CN" altLang="en-US" sz="2400" b="1">
                <a:latin typeface="微软雅黑" pitchFamily="34" charset="-122"/>
                <a:ea typeface="微软雅黑" pitchFamily="34" charset="-122"/>
                <a:sym typeface="微软雅黑" pitchFamily="34" charset="-122"/>
              </a:rPr>
              <a:t>热点问题</a:t>
            </a:r>
            <a:endParaRPr lang="zh-CN" altLang="en-US" sz="1600" b="1">
              <a:latin typeface="微软雅黑" pitchFamily="34" charset="-122"/>
              <a:ea typeface="微软雅黑" pitchFamily="34" charset="-122"/>
              <a:sym typeface="微软雅黑" pitchFamily="34" charset="-122"/>
            </a:endParaRPr>
          </a:p>
        </p:txBody>
      </p:sp>
      <p:grpSp>
        <p:nvGrpSpPr>
          <p:cNvPr id="2" name="Group 9"/>
          <p:cNvGrpSpPr>
            <a:grpSpLocks/>
          </p:cNvGrpSpPr>
          <p:nvPr/>
        </p:nvGrpSpPr>
        <p:grpSpPr bwMode="auto">
          <a:xfrm>
            <a:off x="0" y="1127125"/>
            <a:ext cx="12190413" cy="863600"/>
            <a:chOff x="0" y="0"/>
            <a:chExt cx="9144000" cy="381000"/>
          </a:xfrm>
        </p:grpSpPr>
        <p:sp>
          <p:nvSpPr>
            <p:cNvPr id="21523" name="Rectangle 12"/>
            <p:cNvSpPr>
              <a:spLocks noChangeArrowheads="1"/>
            </p:cNvSpPr>
            <p:nvPr/>
          </p:nvSpPr>
          <p:spPr bwMode="auto">
            <a:xfrm>
              <a:off x="0" y="0"/>
              <a:ext cx="9144000" cy="3810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cs typeface="Arial" pitchFamily="34" charset="0"/>
                <a:sym typeface="Arial" pitchFamily="34" charset="0"/>
              </a:endParaRPr>
            </a:p>
          </p:txBody>
        </p:sp>
        <p:sp>
          <p:nvSpPr>
            <p:cNvPr id="21524" name="Rectangle 3"/>
            <p:cNvSpPr>
              <a:spLocks noChangeArrowheads="1"/>
            </p:cNvSpPr>
            <p:nvPr/>
          </p:nvSpPr>
          <p:spPr bwMode="auto">
            <a:xfrm>
              <a:off x="4610100" y="0"/>
              <a:ext cx="4533900" cy="3810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cs typeface="Arial" pitchFamily="34" charset="0"/>
                <a:sym typeface="Arial" pitchFamily="34" charset="0"/>
              </a:endParaRPr>
            </a:p>
          </p:txBody>
        </p:sp>
      </p:grpSp>
      <p:sp>
        <p:nvSpPr>
          <p:cNvPr id="10252" name="Straight Connector 5"/>
          <p:cNvSpPr>
            <a:spLocks noChangeShapeType="1"/>
          </p:cNvSpPr>
          <p:nvPr/>
        </p:nvSpPr>
        <p:spPr bwMode="auto">
          <a:xfrm>
            <a:off x="6134100" y="2295525"/>
            <a:ext cx="0" cy="3454400"/>
          </a:xfrm>
          <a:prstGeom prst="line">
            <a:avLst/>
          </a:prstGeom>
          <a:noFill/>
          <a:ln w="9525">
            <a:solidFill>
              <a:srgbClr val="D8D8D8"/>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13"/>
          <p:cNvGrpSpPr>
            <a:grpSpLocks/>
          </p:cNvGrpSpPr>
          <p:nvPr/>
        </p:nvGrpSpPr>
        <p:grpSpPr bwMode="auto">
          <a:xfrm>
            <a:off x="0" y="5978525"/>
            <a:ext cx="12190413" cy="139700"/>
            <a:chOff x="0" y="0"/>
            <a:chExt cx="9144000" cy="104775"/>
          </a:xfrm>
        </p:grpSpPr>
        <p:sp>
          <p:nvSpPr>
            <p:cNvPr id="21521" name="Rectangle 13"/>
            <p:cNvSpPr>
              <a:spLocks noChangeArrowheads="1"/>
            </p:cNvSpPr>
            <p:nvPr/>
          </p:nvSpPr>
          <p:spPr bwMode="auto">
            <a:xfrm>
              <a:off x="0" y="0"/>
              <a:ext cx="9144000" cy="1047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cs typeface="Arial" pitchFamily="34" charset="0"/>
                <a:sym typeface="Arial" pitchFamily="34" charset="0"/>
              </a:endParaRPr>
            </a:p>
          </p:txBody>
        </p:sp>
        <p:sp>
          <p:nvSpPr>
            <p:cNvPr id="21522" name="Rectangle 14"/>
            <p:cNvSpPr>
              <a:spLocks noChangeArrowheads="1"/>
            </p:cNvSpPr>
            <p:nvPr/>
          </p:nvSpPr>
          <p:spPr bwMode="auto">
            <a:xfrm>
              <a:off x="4610100" y="0"/>
              <a:ext cx="4533900" cy="104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gn="ctr" eaLnBrk="1" hangingPunct="1"/>
              <a:endParaRPr lang="zh-CN" altLang="zh-CN">
                <a:solidFill>
                  <a:srgbClr val="FFFFFF"/>
                </a:solidFill>
                <a:cs typeface="Arial" pitchFamily="34" charset="0"/>
                <a:sym typeface="Arial" pitchFamily="34" charset="0"/>
              </a:endParaRPr>
            </a:p>
          </p:txBody>
        </p:sp>
      </p:grpSp>
      <p:sp>
        <p:nvSpPr>
          <p:cNvPr id="10256" name="Text Placeholder 5"/>
          <p:cNvSpPr>
            <a:spLocks noChangeArrowheads="1"/>
          </p:cNvSpPr>
          <p:nvPr/>
        </p:nvSpPr>
        <p:spPr bwMode="auto">
          <a:xfrm>
            <a:off x="6146800" y="2016125"/>
            <a:ext cx="5383213"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marL="300038" indent="-300038"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nSpc>
                <a:spcPct val="145000"/>
              </a:lnSpc>
              <a:spcBef>
                <a:spcPct val="20000"/>
              </a:spcBef>
              <a:buSzPct val="100000"/>
              <a:buFont typeface="Wingdings" pitchFamily="2" charset="2"/>
              <a:buChar char="Ø"/>
            </a:pPr>
            <a:r>
              <a:rPr lang="zh-CN" altLang="en-US">
                <a:ea typeface="微软雅黑" pitchFamily="34" charset="-122"/>
              </a:rPr>
              <a:t>答：上级党的组织认为有必要时，可以调动或者指派下级党组织的负责人，这里所指的党组织的负责人主要是指党的委员会（含基层党的委员会、总支部委员会、支部委员会）和纪律检查委员会的书记、副书记。</a:t>
            </a:r>
          </a:p>
          <a:p>
            <a:pPr>
              <a:lnSpc>
                <a:spcPct val="145000"/>
              </a:lnSpc>
              <a:spcBef>
                <a:spcPct val="20000"/>
              </a:spcBef>
              <a:buSzPct val="100000"/>
              <a:buFont typeface="Wingdings" pitchFamily="2" charset="2"/>
              <a:buChar char="Ø"/>
            </a:pPr>
            <a:r>
              <a:rPr lang="zh-CN" altLang="en-US">
                <a:ea typeface="微软雅黑" pitchFamily="34" charset="-122"/>
              </a:rPr>
              <a:t>但基层党</a:t>
            </a:r>
            <a:r>
              <a:rPr lang="zh-CN" altLang="en-US">
                <a:latin typeface="微软雅黑" pitchFamily="34" charset="-122"/>
                <a:ea typeface="微软雅黑" pitchFamily="34" charset="-122"/>
                <a:sym typeface="Arial" pitchFamily="34" charset="0"/>
              </a:rPr>
              <a:t>的委员会</a:t>
            </a:r>
            <a:r>
              <a:rPr lang="zh-CN" altLang="en-US">
                <a:ea typeface="微软雅黑" pitchFamily="34" charset="-122"/>
              </a:rPr>
              <a:t>委员，应召开党员大会选举产生，不得由上级党组织指派。</a:t>
            </a:r>
          </a:p>
          <a:p>
            <a:pPr>
              <a:lnSpc>
                <a:spcPct val="145000"/>
              </a:lnSpc>
              <a:spcBef>
                <a:spcPct val="20000"/>
              </a:spcBef>
              <a:buSzPct val="100000"/>
              <a:buFont typeface="Wingdings" pitchFamily="2" charset="2"/>
              <a:buChar char="Ø"/>
            </a:pPr>
            <a:r>
              <a:rPr lang="zh-CN" altLang="en-US">
                <a:ea typeface="微软雅黑" pitchFamily="34" charset="-122"/>
              </a:rPr>
              <a:t>强调：基层党的委员会书记、副书记人选，必须上报中环党委审批后，方可任命或选举。</a:t>
            </a:r>
          </a:p>
          <a:p>
            <a:pPr>
              <a:spcBef>
                <a:spcPct val="20000"/>
              </a:spcBef>
              <a:buFont typeface="Arial" pitchFamily="34" charset="0"/>
              <a:buChar char="•"/>
            </a:pPr>
            <a:endParaRPr lang="zh-CN" altLang="en-US">
              <a:solidFill>
                <a:srgbClr val="262626"/>
              </a:solidFill>
              <a:latin typeface="微软雅黑" pitchFamily="34" charset="-122"/>
              <a:ea typeface="微软雅黑" pitchFamily="34" charset="-122"/>
              <a:sym typeface="微软雅黑" pitchFamily="34" charset="-122"/>
            </a:endParaRPr>
          </a:p>
        </p:txBody>
      </p:sp>
      <p:sp>
        <p:nvSpPr>
          <p:cNvPr id="10257" name="Text Placeholder 6"/>
          <p:cNvSpPr>
            <a:spLocks noChangeArrowheads="1"/>
          </p:cNvSpPr>
          <p:nvPr/>
        </p:nvSpPr>
        <p:spPr bwMode="auto">
          <a:xfrm>
            <a:off x="711200" y="2016125"/>
            <a:ext cx="53848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marL="300038" indent="-300038"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lnSpc>
                <a:spcPct val="150000"/>
              </a:lnSpc>
              <a:spcBef>
                <a:spcPct val="20000"/>
              </a:spcBef>
              <a:buFont typeface="Arial" pitchFamily="34" charset="0"/>
              <a:buChar char="•"/>
            </a:pPr>
            <a:endParaRPr lang="en-US" altLang="zh-CN">
              <a:solidFill>
                <a:srgbClr val="000000"/>
              </a:solidFill>
              <a:latin typeface="微软雅黑" pitchFamily="34" charset="-122"/>
              <a:ea typeface="微软雅黑" pitchFamily="34" charset="-122"/>
              <a:sym typeface="微软雅黑" pitchFamily="34" charset="-122"/>
            </a:endParaRPr>
          </a:p>
        </p:txBody>
      </p:sp>
      <p:sp>
        <p:nvSpPr>
          <p:cNvPr id="10258" name="Text Placeholder 7"/>
          <p:cNvSpPr>
            <a:spLocks noChangeArrowheads="1"/>
          </p:cNvSpPr>
          <p:nvPr/>
        </p:nvSpPr>
        <p:spPr bwMode="auto">
          <a:xfrm>
            <a:off x="698500" y="1054100"/>
            <a:ext cx="53848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marL="300038" indent="-300038"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spcBef>
                <a:spcPct val="20000"/>
              </a:spcBef>
              <a:buSzPct val="100000"/>
              <a:buFont typeface="Wingdings" pitchFamily="2" charset="2"/>
              <a:buChar char="Ø"/>
            </a:pPr>
            <a:r>
              <a:rPr lang="zh-CN" altLang="en-US" sz="2700" b="1"/>
              <a:t>问：正式党员人数减少至3人以下的党支部是否要撤销？</a:t>
            </a:r>
          </a:p>
          <a:p>
            <a:pPr>
              <a:lnSpc>
                <a:spcPct val="150000"/>
              </a:lnSpc>
              <a:spcBef>
                <a:spcPct val="20000"/>
              </a:spcBef>
              <a:buSzPct val="100000"/>
              <a:buFont typeface="Wingdings" pitchFamily="2" charset="2"/>
              <a:buChar char="Ø"/>
            </a:pPr>
            <a:endParaRPr lang="zh-CN" altLang="en-US">
              <a:latin typeface="微软雅黑" pitchFamily="34" charset="-122"/>
              <a:ea typeface="微软雅黑" pitchFamily="34" charset="-122"/>
            </a:endParaRPr>
          </a:p>
          <a:p>
            <a:pPr>
              <a:lnSpc>
                <a:spcPct val="150000"/>
              </a:lnSpc>
              <a:spcBef>
                <a:spcPct val="20000"/>
              </a:spcBef>
              <a:buSzPct val="100000"/>
              <a:buFont typeface="Wingdings" pitchFamily="2" charset="2"/>
              <a:buChar char="Ø"/>
            </a:pPr>
            <a:r>
              <a:rPr lang="zh-CN" altLang="en-US">
                <a:latin typeface="微软雅黑" pitchFamily="34" charset="-122"/>
                <a:ea typeface="微软雅黑" pitchFamily="34" charset="-122"/>
              </a:rPr>
              <a:t>答：对已经成立的党支部，由于种种原因，正式党员减少至3人以下（不含3人）时，如工作需要，且在短期内（一般不能超过6个月）能增加党员，经上级党组织同意，党支部可暂时保留，但这样的支部不能形成决议或做决定。如该支部在短期内不能增加党员，则应予以撤销。</a:t>
            </a:r>
          </a:p>
        </p:txBody>
      </p:sp>
      <p:sp>
        <p:nvSpPr>
          <p:cNvPr id="10259" name="Text Placeholder 8"/>
          <p:cNvSpPr>
            <a:spLocks noChangeArrowheads="1"/>
          </p:cNvSpPr>
          <p:nvPr/>
        </p:nvSpPr>
        <p:spPr bwMode="auto">
          <a:xfrm>
            <a:off x="6165850" y="1127125"/>
            <a:ext cx="5383213"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lstStyle>
            <a:lvl1pPr marL="300038" indent="-300038"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sz="1900">
                <a:solidFill>
                  <a:schemeClr val="tx1"/>
                </a:solidFill>
                <a:latin typeface="Arial" pitchFamily="34" charset="0"/>
                <a:ea typeface="宋体" pitchFamily="2" charset="-122"/>
              </a:defRPr>
            </a:lvl9pPr>
          </a:lstStyle>
          <a:p>
            <a:pPr>
              <a:spcBef>
                <a:spcPct val="20000"/>
              </a:spcBef>
              <a:buSzPct val="100000"/>
              <a:buFont typeface="Wingdings" pitchFamily="2" charset="2"/>
              <a:buChar char="Ø"/>
            </a:pPr>
            <a:r>
              <a:rPr lang="zh-CN" altLang="en-US" sz="2700" b="1"/>
              <a:t>问：党的委员会出缺能否由上级党组织指派？</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8"/>
                                        </p:tgtEl>
                                        <p:attrNameLst>
                                          <p:attrName>style.visibility</p:attrName>
                                        </p:attrNameLst>
                                      </p:cBhvr>
                                      <p:to>
                                        <p:strVal val="visible"/>
                                      </p:to>
                                    </p:set>
                                    <p:animEffect>
                                      <p:cBhvr>
                                        <p:cTn id="7" dur="500"/>
                                        <p:tgtEl>
                                          <p:spTgt spid="1024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p:cBhvr>
                                        <p:cTn id="11" dur="500"/>
                                        <p:tgtEl>
                                          <p:spTgt spid="2"/>
                                        </p:tgtEl>
                                      </p:cBhvr>
                                    </p:animEffect>
                                  </p:childTnLst>
                                </p:cTn>
                              </p:par>
                              <p:par>
                                <p:cTn id="12" presetID="22" presetClass="entr" presetSubtype="2" fill="hold" nodeType="withEffect">
                                  <p:stCondLst>
                                    <p:cond delay="450"/>
                                  </p:stCondLst>
                                  <p:childTnLst>
                                    <p:set>
                                      <p:cBhvr>
                                        <p:cTn id="13" dur="1" fill="hold">
                                          <p:stCondLst>
                                            <p:cond delay="0"/>
                                          </p:stCondLst>
                                        </p:cTn>
                                        <p:tgtEl>
                                          <p:spTgt spid="3"/>
                                        </p:tgtEl>
                                        <p:attrNameLst>
                                          <p:attrName>style.visibility</p:attrName>
                                        </p:attrNameLst>
                                      </p:cBhvr>
                                      <p:to>
                                        <p:strVal val="visible"/>
                                      </p:to>
                                    </p:set>
                                    <p:animEffect>
                                      <p:cBhvr>
                                        <p:cTn id="14" dur="500"/>
                                        <p:tgtEl>
                                          <p:spTgt spid="3"/>
                                        </p:tgtEl>
                                      </p:cBhvr>
                                    </p:animEffect>
                                  </p:childTnLst>
                                </p:cTn>
                              </p:par>
                            </p:childTnLst>
                          </p:cTn>
                        </p:par>
                        <p:par>
                          <p:cTn id="15" fill="hold" nodeType="afterGroup">
                            <p:stCondLst>
                              <p:cond delay="1450"/>
                            </p:stCondLst>
                            <p:childTnLst>
                              <p:par>
                                <p:cTn id="16" presetID="22" presetClass="entr" presetSubtype="8" fill="hold" grpId="0" nodeType="afterEffect">
                                  <p:stCondLst>
                                    <p:cond delay="0"/>
                                  </p:stCondLst>
                                  <p:iterate type="lt">
                                    <p:tmPct val="10000"/>
                                  </p:iterate>
                                  <p:childTnLst>
                                    <p:set>
                                      <p:cBhvr>
                                        <p:cTn id="17" dur="1" fill="hold">
                                          <p:stCondLst>
                                            <p:cond delay="0"/>
                                          </p:stCondLst>
                                        </p:cTn>
                                        <p:tgtEl>
                                          <p:spTgt spid="10258"/>
                                        </p:tgtEl>
                                        <p:attrNameLst>
                                          <p:attrName>style.visibility</p:attrName>
                                        </p:attrNameLst>
                                      </p:cBhvr>
                                      <p:to>
                                        <p:strVal val="visible"/>
                                      </p:to>
                                    </p:set>
                                    <p:animEffect>
                                      <p:cBhvr>
                                        <p:cTn id="18" dur="500"/>
                                        <p:tgtEl>
                                          <p:spTgt spid="1025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252"/>
                                        </p:tgtEl>
                                        <p:attrNameLst>
                                          <p:attrName>style.visibility</p:attrName>
                                        </p:attrNameLst>
                                      </p:cBhvr>
                                      <p:to>
                                        <p:strVal val="visible"/>
                                      </p:to>
                                    </p:set>
                                    <p:animEffect>
                                      <p:cBhvr>
                                        <p:cTn id="21" dur="500"/>
                                        <p:tgtEl>
                                          <p:spTgt spid="1025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0257"/>
                                        </p:tgtEl>
                                        <p:attrNameLst>
                                          <p:attrName>style.visibility</p:attrName>
                                        </p:attrNameLst>
                                      </p:cBhvr>
                                      <p:to>
                                        <p:strVal val="visible"/>
                                      </p:to>
                                    </p:set>
                                    <p:animEffect>
                                      <p:cBhvr>
                                        <p:cTn id="26" dur="1000"/>
                                        <p:tgtEl>
                                          <p:spTgt spid="10257"/>
                                        </p:tgtEl>
                                      </p:cBhvr>
                                    </p:animEffect>
                                    <p:anim calcmode="lin" valueType="num">
                                      <p:cBhvr>
                                        <p:cTn id="27" dur="1000" fill="hold"/>
                                        <p:tgtEl>
                                          <p:spTgt spid="10257"/>
                                        </p:tgtEl>
                                        <p:attrNameLst>
                                          <p:attrName>ppt_x</p:attrName>
                                        </p:attrNameLst>
                                      </p:cBhvr>
                                      <p:tavLst>
                                        <p:tav tm="0">
                                          <p:val>
                                            <p:strVal val="#ppt_x"/>
                                          </p:val>
                                        </p:tav>
                                        <p:tav tm="100000">
                                          <p:val>
                                            <p:strVal val="#ppt_x"/>
                                          </p:val>
                                        </p:tav>
                                      </p:tavLst>
                                    </p:anim>
                                    <p:anim calcmode="lin" valueType="num">
                                      <p:cBhvr>
                                        <p:cTn id="28" dur="1000" fill="hold"/>
                                        <p:tgtEl>
                                          <p:spTgt spid="10257"/>
                                        </p:tgtEl>
                                        <p:attrNameLst>
                                          <p:attrName>ppt_y</p:attrName>
                                        </p:attrNameLst>
                                      </p:cBhvr>
                                      <p:tavLst>
                                        <p:tav tm="0">
                                          <p:val>
                                            <p:strVal val="#ppt_y-.1"/>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iterate type="lt">
                                    <p:tmPct val="10000"/>
                                  </p:iterate>
                                  <p:childTnLst>
                                    <p:set>
                                      <p:cBhvr>
                                        <p:cTn id="32" dur="1" fill="hold">
                                          <p:stCondLst>
                                            <p:cond delay="0"/>
                                          </p:stCondLst>
                                        </p:cTn>
                                        <p:tgtEl>
                                          <p:spTgt spid="10259"/>
                                        </p:tgtEl>
                                        <p:attrNameLst>
                                          <p:attrName>style.visibility</p:attrName>
                                        </p:attrNameLst>
                                      </p:cBhvr>
                                      <p:to>
                                        <p:strVal val="visible"/>
                                      </p:to>
                                    </p:set>
                                    <p:animEffect>
                                      <p:cBhvr>
                                        <p:cTn id="33" dur="500"/>
                                        <p:tgtEl>
                                          <p:spTgt spid="1025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10256"/>
                                        </p:tgtEl>
                                        <p:attrNameLst>
                                          <p:attrName>style.visibility</p:attrName>
                                        </p:attrNameLst>
                                      </p:cBhvr>
                                      <p:to>
                                        <p:strVal val="visible"/>
                                      </p:to>
                                    </p:set>
                                    <p:animEffect>
                                      <p:cBhvr>
                                        <p:cTn id="38" dur="1000"/>
                                        <p:tgtEl>
                                          <p:spTgt spid="10256"/>
                                        </p:tgtEl>
                                      </p:cBhvr>
                                    </p:animEffect>
                                    <p:anim calcmode="lin" valueType="num">
                                      <p:cBhvr>
                                        <p:cTn id="39" dur="1000" fill="hold"/>
                                        <p:tgtEl>
                                          <p:spTgt spid="10256"/>
                                        </p:tgtEl>
                                        <p:attrNameLst>
                                          <p:attrName>ppt_x</p:attrName>
                                        </p:attrNameLst>
                                      </p:cBhvr>
                                      <p:tavLst>
                                        <p:tav tm="0">
                                          <p:val>
                                            <p:strVal val="#ppt_x"/>
                                          </p:val>
                                        </p:tav>
                                        <p:tav tm="100000">
                                          <p:val>
                                            <p:strVal val="#ppt_x"/>
                                          </p:val>
                                        </p:tav>
                                      </p:tavLst>
                                    </p:anim>
                                    <p:anim calcmode="lin" valueType="num">
                                      <p:cBhvr>
                                        <p:cTn id="40" dur="1000" fill="hold"/>
                                        <p:tgtEl>
                                          <p:spTgt spid="10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bldLvl="0" autoUpdateAnimBg="0"/>
      <p:bldP spid="10252" grpId="0" animBg="1"/>
      <p:bldP spid="10256" grpId="0" bldLvl="0" autoUpdateAnimBg="0"/>
      <p:bldP spid="10257" grpId="0" bldLvl="0" autoUpdateAnimBg="0"/>
      <p:bldP spid="10258" grpId="0" bldLvl="0" autoUpdateAnimBg="0"/>
      <p:bldP spid="10259" grpId="0" bldLvl="0" autoUpdateAnimBg="0"/>
    </p:bldLst>
  </p:timing>
</p:sld>
</file>

<file path=ppt/theme/theme1.xml><?xml version="1.0" encoding="utf-8"?>
<a:theme xmlns:a="http://schemas.openxmlformats.org/drawingml/2006/main" name="Office 主题​​">
  <a:themeElements>
    <a:clrScheme name="">
      <a:dk1>
        <a:srgbClr val="000000"/>
      </a:dk1>
      <a:lt1>
        <a:srgbClr val="FFFFFF"/>
      </a:lt1>
      <a:dk2>
        <a:srgbClr val="1F497D"/>
      </a:dk2>
      <a:lt2>
        <a:srgbClr val="EEECE1"/>
      </a:lt2>
      <a:accent1>
        <a:srgbClr val="0070C0"/>
      </a:accent1>
      <a:accent2>
        <a:srgbClr val="00B0F0"/>
      </a:accent2>
      <a:accent3>
        <a:srgbClr val="FFFFFF"/>
      </a:accent3>
      <a:accent4>
        <a:srgbClr val="000000"/>
      </a:accent4>
      <a:accent5>
        <a:srgbClr val="AABBDC"/>
      </a:accent5>
      <a:accent6>
        <a:srgbClr val="009FD9"/>
      </a:accent6>
      <a:hlink>
        <a:srgbClr val="0000FF"/>
      </a:hlink>
      <a:folHlink>
        <a:srgbClr val="800080"/>
      </a:folHlink>
    </a:clrScheme>
    <a:fontScheme name="Office 主题​​">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0070C0"/>
      </a:accent1>
      <a:accent2>
        <a:srgbClr val="00B0F0"/>
      </a:accent2>
      <a:accent3>
        <a:srgbClr val="FFFFFF"/>
      </a:accent3>
      <a:accent4>
        <a:srgbClr val="000000"/>
      </a:accent4>
      <a:accent5>
        <a:srgbClr val="AABBDC"/>
      </a:accent5>
      <a:accent6>
        <a:srgbClr val="009FD9"/>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471</TotalTime>
  <Pages>0</Pages>
  <Words>6725</Words>
  <Characters>0</Characters>
  <Application>Microsoft Office PowerPoint</Application>
  <DocSecurity>0</DocSecurity>
  <PresentationFormat>自定义</PresentationFormat>
  <Lines>0</Lines>
  <Paragraphs>498</Paragraphs>
  <Slides>82</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82</vt:i4>
      </vt:variant>
    </vt:vector>
  </HeadingPairs>
  <TitlesOfParts>
    <vt:vector size="91" baseType="lpstr">
      <vt:lpstr>Arial</vt:lpstr>
      <vt:lpstr>宋体</vt:lpstr>
      <vt:lpstr>微软雅黑</vt:lpstr>
      <vt:lpstr>方正黑体简体</vt:lpstr>
      <vt:lpstr>黑体</vt:lpstr>
      <vt:lpstr>Wingdings</vt:lpstr>
      <vt:lpstr>Impact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政府党委党政通用PPT.pptx</dc:title>
  <dc:creator>隰爱花</dc:creator>
  <cp:lastModifiedBy>Haiyu Li</cp:lastModifiedBy>
  <cp:revision>31</cp:revision>
  <dcterms:created xsi:type="dcterms:W3CDTF">2017-01-15T07:44:00Z</dcterms:created>
  <dcterms:modified xsi:type="dcterms:W3CDTF">2018-06-04T06:56:30Z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2052-9.1.0.4472</vt:lpwstr>
  </property>
</Properties>
</file>